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1"/>
  </p:handoutMasterIdLst>
  <p:sldIdLst>
    <p:sldId id="256" r:id="rId2"/>
    <p:sldId id="268" r:id="rId3"/>
    <p:sldId id="267" r:id="rId4"/>
    <p:sldId id="265" r:id="rId5"/>
    <p:sldId id="269" r:id="rId6"/>
    <p:sldId id="297" r:id="rId7"/>
    <p:sldId id="342" r:id="rId8"/>
    <p:sldId id="354" r:id="rId9"/>
    <p:sldId id="345" r:id="rId10"/>
    <p:sldId id="347" r:id="rId11"/>
    <p:sldId id="335" r:id="rId12"/>
    <p:sldId id="286" r:id="rId13"/>
    <p:sldId id="353" r:id="rId14"/>
    <p:sldId id="303" r:id="rId15"/>
    <p:sldId id="298" r:id="rId16"/>
    <p:sldId id="299" r:id="rId17"/>
    <p:sldId id="304" r:id="rId18"/>
    <p:sldId id="270" r:id="rId19"/>
    <p:sldId id="271" r:id="rId20"/>
    <p:sldId id="272" r:id="rId21"/>
    <p:sldId id="287" r:id="rId22"/>
    <p:sldId id="292" r:id="rId23"/>
    <p:sldId id="290" r:id="rId24"/>
    <p:sldId id="293" r:id="rId25"/>
    <p:sldId id="289" r:id="rId26"/>
    <p:sldId id="296" r:id="rId27"/>
    <p:sldId id="277" r:id="rId28"/>
    <p:sldId id="279" r:id="rId29"/>
    <p:sldId id="280" r:id="rId30"/>
    <p:sldId id="281" r:id="rId31"/>
    <p:sldId id="282" r:id="rId32"/>
    <p:sldId id="305" r:id="rId33"/>
    <p:sldId id="306" r:id="rId34"/>
    <p:sldId id="307" r:id="rId35"/>
    <p:sldId id="278" r:id="rId36"/>
    <p:sldId id="301" r:id="rId37"/>
    <p:sldId id="349" r:id="rId38"/>
    <p:sldId id="309" r:id="rId39"/>
    <p:sldId id="327" r:id="rId40"/>
    <p:sldId id="329" r:id="rId41"/>
    <p:sldId id="300" r:id="rId42"/>
    <p:sldId id="328" r:id="rId43"/>
    <p:sldId id="332" r:id="rId44"/>
    <p:sldId id="348" r:id="rId45"/>
    <p:sldId id="311" r:id="rId46"/>
    <p:sldId id="312" r:id="rId47"/>
    <p:sldId id="356" r:id="rId48"/>
    <p:sldId id="357" r:id="rId49"/>
    <p:sldId id="35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56"/>
            <p14:sldId id="268"/>
            <p14:sldId id="267"/>
            <p14:sldId id="265"/>
            <p14:sldId id="269"/>
            <p14:sldId id="297"/>
            <p14:sldId id="342"/>
            <p14:sldId id="354"/>
            <p14:sldId id="345"/>
            <p14:sldId id="347"/>
            <p14:sldId id="335"/>
            <p14:sldId id="286"/>
            <p14:sldId id="353"/>
            <p14:sldId id="303"/>
            <p14:sldId id="298"/>
            <p14:sldId id="299"/>
            <p14:sldId id="304"/>
            <p14:sldId id="270"/>
            <p14:sldId id="271"/>
            <p14:sldId id="272"/>
            <p14:sldId id="287"/>
            <p14:sldId id="292"/>
            <p14:sldId id="290"/>
            <p14:sldId id="293"/>
            <p14:sldId id="289"/>
            <p14:sldId id="296"/>
            <p14:sldId id="277"/>
            <p14:sldId id="279"/>
            <p14:sldId id="280"/>
            <p14:sldId id="281"/>
            <p14:sldId id="282"/>
            <p14:sldId id="305"/>
            <p14:sldId id="306"/>
            <p14:sldId id="307"/>
            <p14:sldId id="278"/>
            <p14:sldId id="301"/>
            <p14:sldId id="349"/>
            <p14:sldId id="309"/>
            <p14:sldId id="327"/>
            <p14:sldId id="329"/>
            <p14:sldId id="300"/>
            <p14:sldId id="328"/>
            <p14:sldId id="332"/>
            <p14:sldId id="348"/>
            <p14:sldId id="311"/>
            <p14:sldId id="312"/>
            <p14:sldId id="356"/>
            <p14:sldId id="357"/>
            <p14:sldId id="35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D26A0"/>
    <a:srgbClr val="ECFCFE"/>
    <a:srgbClr val="C9F5FB"/>
    <a:srgbClr val="B2F1FA"/>
    <a:srgbClr val="F3F0ED"/>
    <a:srgbClr val="E1DAD2"/>
    <a:srgbClr val="FEFEFE"/>
    <a:srgbClr val="C1C9CD"/>
    <a:srgbClr val="7C9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>
        <p:scale>
          <a:sx n="79" d="100"/>
          <a:sy n="79" d="100"/>
        </p:scale>
        <p:origin x="-2460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12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jpeg"/><Relationship Id="rId10" Type="http://schemas.microsoft.com/office/2007/relationships/hdphoto" Target="../media/hdphoto8.wdp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1.wdp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2.jpeg"/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12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61.jpeg"/><Relationship Id="rId5" Type="http://schemas.openxmlformats.org/officeDocument/2006/relationships/image" Target="../media/image57.jpeg"/><Relationship Id="rId10" Type="http://schemas.microsoft.com/office/2007/relationships/hdphoto" Target="../media/hdphoto10.wdp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microsoft.com/office/2007/relationships/hdphoto" Target="../media/hdphoto1.wdp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microsoft.com/office/2007/relationships/hdphoto" Target="../media/hdphoto12.wdp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5.wdp"/><Relationship Id="rId10" Type="http://schemas.openxmlformats.org/officeDocument/2006/relationships/image" Target="../media/image10.jp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microsoft.com/office/2007/relationships/hdphoto" Target="../media/hdphoto13.wdp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8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4.png"/><Relationship Id="rId3" Type="http://schemas.openxmlformats.org/officeDocument/2006/relationships/image" Target="../media/image178.png"/><Relationship Id="rId7" Type="http://schemas.openxmlformats.org/officeDocument/2006/relationships/image" Target="../media/image180.jpeg"/><Relationship Id="rId12" Type="http://schemas.openxmlformats.org/officeDocument/2006/relationships/image" Target="../media/image183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179.jpeg"/><Relationship Id="rId15" Type="http://schemas.openxmlformats.org/officeDocument/2006/relationships/image" Target="../media/image186.jpeg"/><Relationship Id="rId10" Type="http://schemas.openxmlformats.org/officeDocument/2006/relationships/image" Target="../media/image182.jpeg"/><Relationship Id="rId4" Type="http://schemas.microsoft.com/office/2007/relationships/hdphoto" Target="../media/hdphoto14.wdp"/><Relationship Id="rId9" Type="http://schemas.microsoft.com/office/2007/relationships/hdphoto" Target="../media/hdphoto16.wdp"/><Relationship Id="rId14" Type="http://schemas.openxmlformats.org/officeDocument/2006/relationships/image" Target="../media/image1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png"/><Relationship Id="rId4" Type="http://schemas.openxmlformats.org/officeDocument/2006/relationships/image" Target="../media/image1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microsoft.com/office/2007/relationships/hdphoto" Target="../media/hdphoto18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279981" y="1871770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40" y="149275"/>
            <a:ext cx="886968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Уважаемые посетители Всероссийского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открытого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смотра-конкурса 2021-2022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года»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рады Вас приветствовать на страницах выставочного стенда муниципального автономного дошкольного </a:t>
            </a:r>
          </a:p>
          <a:p>
            <a:pPr algn="ctr"/>
            <a:r>
              <a:rPr lang="ru-RU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 </a:t>
            </a:r>
          </a:p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«Детский сад №1 города Белогорск»</a:t>
            </a:r>
            <a:endParaRPr lang="ru-RU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25" y="2781226"/>
            <a:ext cx="3768975" cy="249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SCN132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3800" y="4622800"/>
            <a:ext cx="2806084" cy="21045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DSC0920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690" b="12184"/>
          <a:stretch>
            <a:fillRect/>
          </a:stretch>
        </p:blipFill>
        <p:spPr>
          <a:xfrm>
            <a:off x="167640" y="3694391"/>
            <a:ext cx="2270760" cy="303297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6" b="2566"/>
          <a:stretch/>
        </p:blipFill>
        <p:spPr>
          <a:xfrm>
            <a:off x="10725588" y="3365832"/>
            <a:ext cx="645146" cy="91421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" b="2621"/>
          <a:stretch/>
        </p:blipFill>
        <p:spPr>
          <a:xfrm>
            <a:off x="2302933" y="4011494"/>
            <a:ext cx="1918059" cy="2705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" b="3221"/>
          <a:stretch/>
        </p:blipFill>
        <p:spPr>
          <a:xfrm>
            <a:off x="6984998" y="1057299"/>
            <a:ext cx="1940481" cy="2720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9" b="2172"/>
          <a:stretch/>
        </p:blipFill>
        <p:spPr>
          <a:xfrm>
            <a:off x="7078133" y="4003442"/>
            <a:ext cx="1906615" cy="27139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9248" y="61343"/>
            <a:ext cx="8825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Педагоги детского сада участвуют в мероприятиях всероссийского, областного, муниципального уровней, являются лауреатами, победителями конкурсов, смотров педагогического мастерства</a:t>
            </a:r>
            <a:endParaRPr lang="ru-RU" dirty="0"/>
          </a:p>
        </p:txBody>
      </p:sp>
      <p:pic>
        <p:nvPicPr>
          <p:cNvPr id="13" name="Picture 4" descr="D:\Пользователь\Documents\ОДС 2019\20-03-2019_13-27-26\CCI20032019_000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b="2693"/>
          <a:stretch/>
        </p:blipFill>
        <p:spPr bwMode="auto">
          <a:xfrm>
            <a:off x="159248" y="1037082"/>
            <a:ext cx="1918061" cy="27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ОЛИМПУ 2017-18\К ОЛИМПУ 2018\ДС 1 ОЛИМП\грамоты\благодарственное письмо главы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81" r="3003" b="1457"/>
          <a:stretch>
            <a:fillRect/>
          </a:stretch>
        </p:blipFill>
        <p:spPr bwMode="auto">
          <a:xfrm>
            <a:off x="4619564" y="1018432"/>
            <a:ext cx="2059195" cy="2759573"/>
          </a:xfrm>
          <a:prstGeom prst="rect">
            <a:avLst/>
          </a:prstGeom>
          <a:noFill/>
        </p:spPr>
      </p:pic>
      <p:pic>
        <p:nvPicPr>
          <p:cNvPr id="15" name="Picture 2" descr="D:\Пользователь\Documents\ОДС 2019\для конкурса ОДС 2\для конкурса ОДС 2\диплом 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8" y="4011494"/>
            <a:ext cx="1874180" cy="265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Пользователь\Documents\ОДС 2019\для конкурса ОДС 2\для конкурса ОДС 2\диплом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4011494"/>
            <a:ext cx="1882762" cy="26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33" y="1037082"/>
            <a:ext cx="2042005" cy="272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5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r="22212"/>
          <a:stretch/>
        </p:blipFill>
        <p:spPr>
          <a:xfrm>
            <a:off x="5970677" y="229024"/>
            <a:ext cx="2908456" cy="2959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9" y="3480165"/>
            <a:ext cx="2296722" cy="3157767"/>
          </a:xfrm>
          <a:prstGeom prst="rect">
            <a:avLst/>
          </a:prstGeom>
        </p:spPr>
      </p:pic>
      <p:pic>
        <p:nvPicPr>
          <p:cNvPr id="16389" name="Picture 5" descr="D:\Пользователь\Documents\ОДС 2019\20-03-2019_13-27-26\CCI20032019_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51" y="145052"/>
            <a:ext cx="2267098" cy="32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8451" y="3428999"/>
            <a:ext cx="2259385" cy="31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Пользователь\Documents\ОДС 2019\20-03-2019_13-27-26\CCI20032019_0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65" y="531386"/>
            <a:ext cx="1027502" cy="14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Содержимое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09" y="3514892"/>
            <a:ext cx="2246208" cy="3088315"/>
          </a:xfrm>
          <a:prstGeom prst="rect">
            <a:avLst/>
          </a:prstGeom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909" y="549269"/>
            <a:ext cx="3233739" cy="24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329" y="160868"/>
            <a:ext cx="5755341" cy="30479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28599" y="433217"/>
            <a:ext cx="8703733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Дошкольное образовательное учреждение  имеет два здания, расположенных по адресу: ул. Северная, 19.</a:t>
            </a:r>
          </a:p>
          <a:p>
            <a:pPr marL="0" marR="0" lvl="0" indent="180975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МАДОУ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 1 функционируют 10 групп общеразвивающей направленности, 1 группа компенсирующей направленности.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в группах общеразвивающей направленности осуществляется по основной образовательной программе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МАДОУ ДС №1 на 2020-2021 годы. Программа разработана на основе требований ФГОС ДО, с учетом примерной основной образовательной программы дошкольного образования «От рождения до школы» (под редакцией Н.Е.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Вераксы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Т.С. Комаровой, М.А.Васильевой). </a:t>
            </a: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обеспечивает развитие детей в возрасте от 1,5 до 8 лет с учетом их возрастных и индивидуальных особенностей по пяти направлениям развития и образования детей: физическое развитие, социально-коммуникативное развитие, познавательное развитие, речевое развитие, художественно-эстетическое развитие.</a:t>
            </a:r>
          </a:p>
          <a:p>
            <a:pPr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10556" b="2593"/>
          <a:stretch/>
        </p:blipFill>
        <p:spPr>
          <a:xfrm>
            <a:off x="6324601" y="4374431"/>
            <a:ext cx="2523066" cy="24100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t="28148" r="44020" b="22223"/>
          <a:stretch/>
        </p:blipFill>
        <p:spPr>
          <a:xfrm>
            <a:off x="304798" y="4671105"/>
            <a:ext cx="1921935" cy="211337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Объект 8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0" b="20395"/>
          <a:stretch/>
        </p:blipFill>
        <p:spPr>
          <a:xfrm>
            <a:off x="2844800" y="4548459"/>
            <a:ext cx="3064934" cy="223602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732" y="93977"/>
            <a:ext cx="877993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1 сентября 2018 года в рамках Стратегии повышения финансовой грамотности в Российской Федерации на 2017-2023 годы, в МАДОУ </a:t>
            </a:r>
            <a:r>
              <a:rPr lang="ru-RU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апробируется и реализуется образовательный курс по финансовой грамотности для детей старшего дошкольного возраста. </a:t>
            </a:r>
          </a:p>
          <a:p>
            <a:pPr algn="just"/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основе Парциальной программы дошкольного образования «Экономическое воспитание дошкольников: формирование предпосылок финансовой грамотности» (разработана Банком России и </a:t>
            </a:r>
            <a:r>
              <a:rPr lang="ru-RU" sz="1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РФ), разработана образовательная программа  «Экономика для дошколят», которая является составной частью ООП ДО МАДОУ </a:t>
            </a:r>
            <a:r>
              <a:rPr lang="ru-RU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1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www.pedkabinet.ru/_ld/4/9348331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" y="2684734"/>
            <a:ext cx="2032000" cy="281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0" t="10565" r="15619" b="11447"/>
          <a:stretch/>
        </p:blipFill>
        <p:spPr>
          <a:xfrm>
            <a:off x="2419150" y="2684734"/>
            <a:ext cx="1850369" cy="2418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t="21761" r="15188"/>
          <a:stretch/>
        </p:blipFill>
        <p:spPr>
          <a:xfrm>
            <a:off x="6663267" y="2235680"/>
            <a:ext cx="2311400" cy="19187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 descr="IMG 20181019 WA0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32" y="2257381"/>
            <a:ext cx="1875368" cy="18753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72" t="2642" r="25283" b="1635"/>
          <a:stretch/>
        </p:blipFill>
        <p:spPr>
          <a:xfrm>
            <a:off x="1540935" y="4122557"/>
            <a:ext cx="1803400" cy="2574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2579" r="6604" b="17107"/>
          <a:stretch/>
        </p:blipFill>
        <p:spPr>
          <a:xfrm rot="16200000">
            <a:off x="3324624" y="4531690"/>
            <a:ext cx="2494751" cy="1740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3333" b="9309"/>
          <a:stretch/>
        </p:blipFill>
        <p:spPr>
          <a:xfrm>
            <a:off x="5994400" y="4210516"/>
            <a:ext cx="3056501" cy="248643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895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813" y="0"/>
            <a:ext cx="8763000" cy="4827664"/>
          </a:xfrm>
        </p:spPr>
        <p:txBody>
          <a:bodyPr>
            <a:normAutofit fontScale="55000" lnSpcReduction="20000"/>
          </a:bodyPr>
          <a:lstStyle/>
          <a:p>
            <a:pPr marL="0" indent="3619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в группе компенсирующей направленности осуществляется по адаптированной основной образовательной программе дошкольного образования детей с нарушением зрения. Программа разработана с учетом методических рекомендаций для специальных коррекционных) образовательных учреждений IV вида (для детей 4-8 лет нарушением зрения) под ред. Л.И. Плаксиной. Цель Программы: построение системы коррекционно-развивающей работы в группе компенсирующей направленности для детей 4 - 8 лет с нарушением зрения, предусматривающее полное взаимодействие воспитателей, всех специалистов ДОУ и родителей законных представителей) дошкольников и направленное на сохранение и коррекцию зрения, повышение уровня речевого и психофизиологического развития ребенка в соответствии с его индивидуальными особенностями и возможностями. </a:t>
            </a:r>
          </a:p>
          <a:p>
            <a:pPr marL="0" indent="3619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работы во всех пяти образовательных областях учитывает особенности зрительного, речевого и общего развития детей. Комплексность педагогического воздействия направлена на выравнивание зрительного, речевого и психофизического развития детей и обеспечение их всестороннего гармоничного развития.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8" r="24915" b="17179"/>
          <a:stretch>
            <a:fillRect/>
          </a:stretch>
        </p:blipFill>
        <p:spPr bwMode="auto">
          <a:xfrm flipH="1">
            <a:off x="3701812" y="4783152"/>
            <a:ext cx="2329236" cy="19933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/>
          <a:stretch>
            <a:fillRect/>
          </a:stretch>
        </p:blipFill>
        <p:spPr bwMode="auto">
          <a:xfrm>
            <a:off x="182879" y="4783152"/>
            <a:ext cx="3261733" cy="2057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Пользователь\Documents\ОДС 2019\конкурс 2019\ДС №1\ДС №1\МАСТЕР-КЛАСС 15.02.2019\МАСТЕР-КЛАСС 15.02.2019\фото 1\PHOTO-2019-02-12-18-13-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0"/>
          <a:stretch/>
        </p:blipFill>
        <p:spPr bwMode="auto">
          <a:xfrm>
            <a:off x="6239933" y="4600221"/>
            <a:ext cx="2743201" cy="21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309" y="198120"/>
            <a:ext cx="8686800" cy="118162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детском саду созданы необходимые условия   для полноценного развития детей. Материальная база периодически преобразовывается, трансформируется, обновляется для стимулирования физической, творческой, интеллектуальной активности детей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раб стол13.12.17\ДС 1 ОЛИМП\фото\DSC02416.JPG"/>
          <p:cNvPicPr/>
          <p:nvPr/>
        </p:nvPicPr>
        <p:blipFill>
          <a:blip r:embed="rId4" cstate="print"/>
          <a:srcRect r="6054"/>
          <a:stretch>
            <a:fillRect/>
          </a:stretch>
        </p:blipFill>
        <p:spPr bwMode="auto">
          <a:xfrm flipH="1">
            <a:off x="6542803" y="1407792"/>
            <a:ext cx="2407917" cy="212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 descr="C:\Documents and Settings\Admin\Рабочий стол\на КОНКУРС\фото сад\2\DSC_0648.JPG"/>
          <p:cNvPicPr>
            <a:picLocks noChangeAspect="1" noChangeArrowheads="1"/>
          </p:cNvPicPr>
          <p:nvPr/>
        </p:nvPicPr>
        <p:blipFill>
          <a:blip r:embed="rId5" cstate="print"/>
          <a:srcRect l="24581" t="25536" r="22936"/>
          <a:stretch>
            <a:fillRect/>
          </a:stretch>
        </p:blipFill>
        <p:spPr bwMode="auto">
          <a:xfrm>
            <a:off x="6142204" y="4036473"/>
            <a:ext cx="2808516" cy="264966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Documents and Settings\Admin\Рабочий стол\на КОНКУРС\фото сад\2\DSC_05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466" y="1529350"/>
            <a:ext cx="3068266" cy="204019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8" name="Picture 4" descr="C:\Documents and Settings\Admin\Рабочий стол\на КОНКУРС\фото сад\2\DSC_0590.JPG"/>
          <p:cNvPicPr>
            <a:picLocks noChangeAspect="1" noChangeArrowheads="1"/>
          </p:cNvPicPr>
          <p:nvPr/>
        </p:nvPicPr>
        <p:blipFill>
          <a:blip r:embed="rId7" cstate="print"/>
          <a:srcRect l="31349" r="19968"/>
          <a:stretch>
            <a:fillRect/>
          </a:stretch>
        </p:blipFill>
        <p:spPr bwMode="auto">
          <a:xfrm>
            <a:off x="3717426" y="3645747"/>
            <a:ext cx="2262566" cy="309033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4" name="Picture 2" descr="D:\Пользователь\Documents\ОДС 2019\конкурс 2019\ДС №1\ДС №1\МАСТЕР-КЛАСС 15.02.2019\МАСТЕР-КЛАСС 15.02.2019\фото 2\PHOTO-2019-02-14-18-38-53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" y="4062730"/>
            <a:ext cx="3462867" cy="25971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Пользователь\Documents\ОДС 2019\конкурс 2019\ОДС 20.03.2019\ФОТО выставка ПДД\ФОТО выставка ПДД\дорожное движение\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6" t="4286"/>
          <a:stretch/>
        </p:blipFill>
        <p:spPr bwMode="auto">
          <a:xfrm>
            <a:off x="3385250" y="1448070"/>
            <a:ext cx="2997342" cy="204046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590079"/>
            <a:ext cx="8665029" cy="468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СОЗДАННИЕ УСЛОВИЙ ДЛЯ ПОЛУЧЕНИЯ ОБРАЗОВАНИЯ ДЕТЬМИ С ИНВАЛИДНОСТЬЮ </a:t>
            </a:r>
            <a:b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ОГРАНИЧЕННЫМИ ВОЗМОЖНОСТЯМИ ЗДОРОВЬЯ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289" y="3404935"/>
            <a:ext cx="8734095" cy="4008120"/>
          </a:xfrm>
        </p:spPr>
        <p:txBody>
          <a:bodyPr>
            <a:normAutofit/>
          </a:bodyPr>
          <a:lstStyle/>
          <a:p>
            <a:pPr marL="0" indent="174625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Медицинский кабинет оснащен современным медицинским оборудованием,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ретициркулярной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лампой; установлен облучатель «Солнышко», Тубус Кварц, УВЧ аппарат.</a:t>
            </a:r>
          </a:p>
          <a:p>
            <a:pPr marL="0" indent="182563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коррекционной и лечебно-восстановительной работы в ДОУ функционирует кабинет охраны зрения - в нём имеется: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Мусколотренер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Мускулотестер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Амблиотестер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цветотест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офтальмоскоп, набор очковых линз, оправа пробная универсальная ОПУ – 01, экран с таблицей для проверки остроты зрения,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Синоптофор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тогмедприбор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скиаскопическая линейка (2 шт.),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Локализатор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корректор», «СПЕКЛ-М»; компьютерные лечебно-тренировочные программы «Клинок», «Цветок» и «Чибис».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Лечение детей с нарушением зрения проводит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медсестра-ортоптистка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назначению врача офтальмолога.</a:t>
            </a:r>
          </a:p>
          <a:p>
            <a:pPr>
              <a:buNone/>
            </a:pP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1289" y="1043600"/>
            <a:ext cx="8423322" cy="9777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indent="182563" algn="just"/>
            <a:endPara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2563" algn="just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2563" algn="just"/>
            <a:endPara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2563" algn="just"/>
            <a:endParaRPr lang="ru-RU" sz="1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82563" algn="just"/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 «Детский сад №1 города Белогорск»  принимало участие в реализации Государственной программы Российской Федерации «Доступная среда» на 2011-2015 годы».  МАДОУ ДС №</a:t>
            </a: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В 2020 году детский сад занял 2 место в региональном этапе VII Всероссийского конкурса «Лучшая инклюзивная школа России» в номинации «Лучший инклюзивный детский сад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Дошкольное учреждение  укомплектовано квалифицированными кадрами, осуществляющими коррекционно-развивающую деятельность.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3840" y="304724"/>
            <a:ext cx="8625840" cy="28042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indent="174625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Оборудована спортивная площадка для детей-инвалидов и детей с ОВЗ, которая имеет  резиновое покрытие, установлены тренажеры: «Жим ногами»; «Лыжный ход»;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Степпер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 «Шаговый».</a:t>
            </a:r>
          </a:p>
          <a:p>
            <a:pPr indent="174625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Созданы оптимальные организационно-педагогические условия направленные на полноценное и эффективное получение дошкольного образования всеми воспитанниками ДОО. </a:t>
            </a:r>
          </a:p>
          <a:p>
            <a:pPr indent="174625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учебного года в рамках образовательной деятельности уделяется внимание вопросам формирования толерантного отношения к людям с ограниченными возможностями здоровья у детей дошкольного возраста.</a:t>
            </a:r>
          </a:p>
        </p:txBody>
      </p:sp>
      <p:pic>
        <p:nvPicPr>
          <p:cNvPr id="4098" name="Picture 2" descr="D:\Пользователь\Documents\КОНКУРС ИНКЛЮЗ\фото конкурс\DSC_16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14798" b="23982"/>
          <a:stretch/>
        </p:blipFill>
        <p:spPr bwMode="auto">
          <a:xfrm>
            <a:off x="243840" y="3615169"/>
            <a:ext cx="4607560" cy="28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16" y="3640088"/>
            <a:ext cx="3705164" cy="278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46" y="541580"/>
            <a:ext cx="8450316" cy="80033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достижения детьми планируемых результатов освоения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ООП МАДОУ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№1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 2020-2021 уч. Год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образовательным областям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3314" name="Picture 2" descr="D:\Пользователь\Documents\ОДС 2019\конкурс 2019\ОДС 20.03.2019\фото эксперименты\эксперименты\WP_20160815_10_27_22_Sm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b="5644"/>
          <a:stretch/>
        </p:blipFill>
        <p:spPr bwMode="auto">
          <a:xfrm>
            <a:off x="1070810" y="4498114"/>
            <a:ext cx="3743963" cy="206355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Пользователь\Documents\ОДС 2019\конкурс 2019\ОДС 20.03.2019\фото эксперименты\эксперименты\P70804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/>
          <a:stretch/>
        </p:blipFill>
        <p:spPr bwMode="auto">
          <a:xfrm>
            <a:off x="4910668" y="4489835"/>
            <a:ext cx="3318932" cy="20718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0" y="1259639"/>
            <a:ext cx="7980363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462753"/>
            <a:ext cx="7869890" cy="49894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освоения 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ООП МАДОУ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dirty="0"/>
          </a:p>
        </p:txBody>
      </p:sp>
      <p:pic>
        <p:nvPicPr>
          <p:cNvPr id="6148" name="Picture 4" descr="D:\Пользователь\Documents\ФОТОГРАФИИ ДС 1\фото\IMG-20170811-WA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4"/>
          <a:stretch/>
        </p:blipFill>
        <p:spPr bwMode="auto">
          <a:xfrm>
            <a:off x="9897534" y="2209360"/>
            <a:ext cx="1464733" cy="9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Пользователь\Documents\ФОТОГРАФИИ ДС 1\фото\DSC01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/>
          <a:stretch/>
        </p:blipFill>
        <p:spPr bwMode="auto">
          <a:xfrm>
            <a:off x="4572000" y="4952855"/>
            <a:ext cx="2514600" cy="168488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Documents and Settings\Admin\Рабочий стол\на КОНКУРС\фото сад\2015\муха цокотуха\DSC_0198.JPG"/>
          <p:cNvPicPr>
            <a:picLocks noChangeAspect="1" noChangeArrowheads="1"/>
          </p:cNvPicPr>
          <p:nvPr/>
        </p:nvPicPr>
        <p:blipFill>
          <a:blip r:embed="rId5" cstate="print"/>
          <a:srcRect l="7913" t="3997" r="36762"/>
          <a:stretch>
            <a:fillRect/>
          </a:stretch>
        </p:blipFill>
        <p:spPr bwMode="auto">
          <a:xfrm>
            <a:off x="1648327" y="4956107"/>
            <a:ext cx="1648326" cy="1901893"/>
          </a:xfrm>
          <a:prstGeom prst="rect">
            <a:avLst/>
          </a:prstGeom>
          <a:noFill/>
          <a:effectLst>
            <a:softEdge rad="3175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834773"/>
              </p:ext>
            </p:extLst>
          </p:nvPr>
        </p:nvGraphicFramePr>
        <p:xfrm>
          <a:off x="647118" y="1094873"/>
          <a:ext cx="7849763" cy="3747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54"/>
                <a:gridCol w="2205654"/>
                <a:gridCol w="3438455"/>
              </a:tblGrid>
              <a:tr h="638254"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89,2%</a:t>
                      </a:r>
                      <a:endParaRPr lang="ru-RU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Средний результат освоение ООП – 88,6%</a:t>
                      </a:r>
                      <a:endParaRPr lang="ru-RU" dirty="0"/>
                    </a:p>
                  </a:txBody>
                  <a:tcPr/>
                </a:tc>
              </a:tr>
              <a:tr h="911791">
                <a:tc>
                  <a:txBody>
                    <a:bodyPr/>
                    <a:lstStyle/>
                    <a:p>
                      <a:r>
                        <a:rPr lang="ru-RU" dirty="0" smtClean="0"/>
                        <a:t>Социально-коммуникативное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90,5%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38254">
                <a:tc>
                  <a:txBody>
                    <a:bodyPr/>
                    <a:lstStyle/>
                    <a:p>
                      <a:r>
                        <a:rPr lang="ru-RU" dirty="0" smtClean="0"/>
                        <a:t>Познавательное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88,8%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38254">
                <a:tc>
                  <a:txBody>
                    <a:bodyPr/>
                    <a:lstStyle/>
                    <a:p>
                      <a:r>
                        <a:rPr lang="ru-RU" dirty="0" smtClean="0"/>
                        <a:t>Речевое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86,0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11791">
                <a:tc>
                  <a:txBody>
                    <a:bodyPr/>
                    <a:lstStyle/>
                    <a:p>
                      <a:r>
                        <a:rPr lang="ru-RU" dirty="0" smtClean="0"/>
                        <a:t>Художественно-эстетическое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88,4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088" y="382599"/>
            <a:ext cx="8277824" cy="99874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Уважаемые коллеги! 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Приветствуем вас с Амурской земли – уникального природного края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Амурский край! Ты так прекрасен!</a:t>
            </a:r>
            <a:b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Простор лесов, и ширь полей.</a:t>
            </a:r>
            <a:b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Богатый золотом, углём,</a:t>
            </a:r>
            <a:b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Живой, текущей вдаль водой.</a:t>
            </a:r>
            <a:b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Пейзажей, живописных мест,</a:t>
            </a:r>
            <a:b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Красот, восходов и закатов…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герб амур обл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652" y="2813799"/>
            <a:ext cx="1592317" cy="1592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4731" r="1216" b="2840"/>
          <a:stretch/>
        </p:blipFill>
        <p:spPr>
          <a:xfrm>
            <a:off x="6016238" y="2300228"/>
            <a:ext cx="2973935" cy="21240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5"/>
          <a:stretch/>
        </p:blipFill>
        <p:spPr>
          <a:xfrm>
            <a:off x="230736" y="2300228"/>
            <a:ext cx="2913134" cy="20950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8" y="4483378"/>
            <a:ext cx="3353926" cy="22370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28" y="4477585"/>
            <a:ext cx="3355602" cy="223706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991" y="415456"/>
            <a:ext cx="7869890" cy="67236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психологической готовности 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 школьному обучению воспитанников 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dirty="0"/>
          </a:p>
        </p:txBody>
      </p:sp>
      <p:pic>
        <p:nvPicPr>
          <p:cNvPr id="7173" name="Picture 5" descr="D:\Пользователь\Documents\ФОТОГРАФИИ ДС 1\Фото ДС 1 К Дню учителя\20 весёлые пальч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0" y="3753507"/>
            <a:ext cx="3838631" cy="28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Пользователь\Documents\Жеркова Н.В. 24 мая 2017г\фото(4)\DSC_0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31382" r="22543"/>
          <a:stretch/>
        </p:blipFill>
        <p:spPr bwMode="auto">
          <a:xfrm>
            <a:off x="4745240" y="3754084"/>
            <a:ext cx="4161693" cy="28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/>
          <a:stretch/>
        </p:blipFill>
        <p:spPr bwMode="auto">
          <a:xfrm>
            <a:off x="1183892" y="1417640"/>
            <a:ext cx="7122695" cy="128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19" y="269888"/>
            <a:ext cx="7869890" cy="581375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Физическое воспитание и здоровье воспитанников</a:t>
            </a:r>
            <a:b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МАДОУ ДС №1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1074" y="880128"/>
            <a:ext cx="8477795" cy="2657729"/>
          </a:xfrm>
        </p:spPr>
        <p:txBody>
          <a:bodyPr>
            <a:normAutofit/>
          </a:bodyPr>
          <a:lstStyle/>
          <a:p>
            <a:pPr marL="0" indent="35242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важной, составной частью гармоничного развития личности является физическое совершенство: крепкое здоровье, закаленность, ловкость, сила, выносливость. 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Первостепенной задачей нашего коллектива является построение целостной системы физического воспитания,   с активным взаимодействием всех участников педагогического процесса. 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разнообразных форм двигательной деятельности создает оптимальный двигательный режим, необходимый для полноценного физического развития и укрепления здоровья дошколят.    </a:t>
            </a:r>
          </a:p>
          <a:p>
            <a:pPr marL="0" indent="352425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2425" algn="just">
              <a:buNone/>
            </a:pPr>
            <a:endParaRPr lang="ru-RU" dirty="0"/>
          </a:p>
        </p:txBody>
      </p:sp>
      <p:pic>
        <p:nvPicPr>
          <p:cNvPr id="5" name="Picture 2" descr="C:\Users\1\Desktop\Еременко\DSC_0427.JPG"/>
          <p:cNvPicPr>
            <a:picLocks noChangeAspect="1" noChangeArrowheads="1"/>
          </p:cNvPicPr>
          <p:nvPr/>
        </p:nvPicPr>
        <p:blipFill>
          <a:blip r:embed="rId3" cstate="print"/>
          <a:srcRect t="17460" r="31628"/>
          <a:stretch>
            <a:fillRect/>
          </a:stretch>
        </p:blipFill>
        <p:spPr bwMode="auto">
          <a:xfrm>
            <a:off x="213360" y="3622036"/>
            <a:ext cx="3990704" cy="291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3" descr="F:\фотоооо\фото\DSC_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4151" y="3671839"/>
            <a:ext cx="4325860" cy="287591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85" y="209006"/>
            <a:ext cx="7869890" cy="639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Уровень физической подготовленности воспитанников МАДОУ ДС №1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45607" y="3802907"/>
            <a:ext cx="7869890" cy="624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D:\Пользователь\Documents\ОДС 2019\конкурс 2019\ОДС 20.03.2019\ФОТО ИФК\фото награждение детей\DSC07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1348" r="8245"/>
          <a:stretch/>
        </p:blipFill>
        <p:spPr bwMode="auto">
          <a:xfrm>
            <a:off x="5072831" y="3743157"/>
            <a:ext cx="3846517" cy="29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Пользователь\Documents\ОДС 2019\конкурс 2019\ОДС 20.03.2019\фото педагоги\Енишевская Е.А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99" r="11206"/>
          <a:stretch/>
        </p:blipFill>
        <p:spPr bwMode="auto">
          <a:xfrm>
            <a:off x="254583" y="3754985"/>
            <a:ext cx="4425969" cy="294978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5" y="1034715"/>
            <a:ext cx="8279509" cy="202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865" y="2363433"/>
            <a:ext cx="8756312" cy="411558"/>
          </a:xfrm>
        </p:spPr>
        <p:txBody>
          <a:bodyPr>
            <a:normAutofit fontScale="90000"/>
          </a:bodyPr>
          <a:lstStyle/>
          <a:p>
            <a:pPr marL="0" indent="352425" algn="just">
              <a:lnSpc>
                <a:spcPct val="100000"/>
              </a:lnSpc>
              <a:spcBef>
                <a:spcPts val="0"/>
              </a:spcBef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Спортивно-музыкальные праздники, физкультурные досуги, Дни здоровья  являются важными компонентами двигательного режима детей </a:t>
            </a:r>
            <a: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0000FF"/>
              </a:solidFill>
            </a:endParaRPr>
          </a:p>
        </p:txBody>
      </p:sp>
      <p:pic>
        <p:nvPicPr>
          <p:cNvPr id="4" name="Picture 2" descr="G:\1 апреля\IMG_09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6612" r="21811"/>
          <a:stretch>
            <a:fillRect/>
          </a:stretch>
        </p:blipFill>
        <p:spPr>
          <a:xfrm>
            <a:off x="45772" y="251925"/>
            <a:ext cx="3041119" cy="1920706"/>
          </a:xfrm>
          <a:noFill/>
          <a:effectLst>
            <a:softEdge rad="31750"/>
          </a:effectLst>
        </p:spPr>
      </p:pic>
      <p:pic>
        <p:nvPicPr>
          <p:cNvPr id="3074" name="Picture 2" descr="C:\Documents and Settings\Admin\Рабочий стол\на КОНКУРС\фото сад\Воспитатели\Новая папка\7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4534" y="226525"/>
            <a:ext cx="2861733" cy="1920083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50621" y="4928250"/>
            <a:ext cx="8842758" cy="17011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Многообразная деятельность детей, насыщенная эмоциональными играми, упражнениями, проводимыми  в физкультурном и музыкальном зале и на свежем воздухе в виде развлечений, способствует сохранению и укреплению здоровья  детей, расслаблению организма после умственной нагрузки, укреплению  здоровья полезными упражнениями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D:\Пользователь\Documents\ОДС 2019\конкурс 2019\ОДС 20.03.2019\ФОТО ИФК\Рисунссок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29036" r="13959" b="1"/>
          <a:stretch/>
        </p:blipFill>
        <p:spPr bwMode="auto">
          <a:xfrm>
            <a:off x="3082345" y="3108013"/>
            <a:ext cx="2737837" cy="184992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ользователь\Documents\ОДС 2019\конкурс 2019\ОДС 20.03.2019\ФОТО ИФК\DSC_01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t="19731"/>
          <a:stretch/>
        </p:blipFill>
        <p:spPr bwMode="auto">
          <a:xfrm>
            <a:off x="150621" y="3108013"/>
            <a:ext cx="2810935" cy="189810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Пользователь\Documents\Жеркова Н.В. 24 мая 2017г\Фото ДС 1 К Дню учителя\11 Крепыш, мяч, фитнес, играй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14929" r="4102" b="12085"/>
          <a:stretch/>
        </p:blipFill>
        <p:spPr bwMode="auto">
          <a:xfrm>
            <a:off x="6003445" y="3132324"/>
            <a:ext cx="2989934" cy="179592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Пользователь\Documents\ОДС 2019\конкурс 2019\ОДС 20.03.2019\фото педагоги\DSC_07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4861" r="9280"/>
          <a:stretch/>
        </p:blipFill>
        <p:spPr bwMode="auto">
          <a:xfrm>
            <a:off x="3174477" y="226525"/>
            <a:ext cx="2945078" cy="192008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4" y="163208"/>
            <a:ext cx="8569235" cy="659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Участие в соревнованиях, фестивалях, спортивных мероприятиях городского, областного уровня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1\Desktop\вес. старты 13.JPG"/>
          <p:cNvPicPr>
            <a:picLocks noChangeAspect="1" noChangeArrowheads="1"/>
          </p:cNvPicPr>
          <p:nvPr/>
        </p:nvPicPr>
        <p:blipFill>
          <a:blip r:embed="rId3" cstate="print"/>
          <a:srcRect l="13622" t="13277" r="15100" b="7311"/>
          <a:stretch>
            <a:fillRect/>
          </a:stretch>
        </p:blipFill>
        <p:spPr>
          <a:xfrm>
            <a:off x="5277395" y="784762"/>
            <a:ext cx="3566160" cy="236991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18760" y="3156856"/>
            <a:ext cx="3566160" cy="3918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 место в городских соревнования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«Веселые старты»</a:t>
            </a:r>
          </a:p>
        </p:txBody>
      </p:sp>
      <p:pic>
        <p:nvPicPr>
          <p:cNvPr id="9" name="Picture 2" descr="C:\Users\1\Desktop\DSC03261.JPG"/>
          <p:cNvPicPr>
            <a:picLocks noChangeAspect="1" noChangeArrowheads="1"/>
          </p:cNvPicPr>
          <p:nvPr/>
        </p:nvPicPr>
        <p:blipFill>
          <a:blip r:embed="rId4" cstate="print"/>
          <a:srcRect b="19481"/>
          <a:stretch>
            <a:fillRect/>
          </a:stretch>
        </p:blipFill>
        <p:spPr>
          <a:xfrm>
            <a:off x="246017" y="3864508"/>
            <a:ext cx="4815838" cy="235558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09873" y="6265816"/>
            <a:ext cx="3566160" cy="3918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Призеры городского фестиваля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«Музыка. Ритм. Движение»</a:t>
            </a:r>
          </a:p>
        </p:txBody>
      </p:sp>
      <p:pic>
        <p:nvPicPr>
          <p:cNvPr id="12" name="Picture 2" descr="C:\Users\1\Desktop\Мама, папа,я\DSC_036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5671" t="15096" r="6537"/>
          <a:stretch>
            <a:fillRect/>
          </a:stretch>
        </p:blipFill>
        <p:spPr>
          <a:xfrm>
            <a:off x="364008" y="981892"/>
            <a:ext cx="4077363" cy="2338251"/>
          </a:xfrm>
          <a:noFill/>
          <a:effectLst>
            <a:softEdge rad="63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09451" y="3387633"/>
            <a:ext cx="3949338" cy="3918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 место на соревнованиях  ко  Дню семьи «Папа, мама, я – спортивная здоровая семья»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2" descr="F:\Рисунок2.jpg"/>
          <p:cNvPicPr>
            <a:picLocks noChangeAspect="1" noChangeArrowheads="1"/>
          </p:cNvPicPr>
          <p:nvPr/>
        </p:nvPicPr>
        <p:blipFill>
          <a:blip r:embed="rId6"/>
          <a:srcRect r="4436"/>
          <a:stretch>
            <a:fillRect/>
          </a:stretch>
        </p:blipFill>
        <p:spPr bwMode="auto">
          <a:xfrm>
            <a:off x="5453502" y="3857418"/>
            <a:ext cx="3390053" cy="2408398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055" y="1971939"/>
            <a:ext cx="7869890" cy="4376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Здоровье детей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571" y="2340871"/>
            <a:ext cx="8744857" cy="4238334"/>
          </a:xfrm>
        </p:spPr>
        <p:txBody>
          <a:bodyPr>
            <a:normAutofit/>
          </a:bodyPr>
          <a:lstStyle/>
          <a:p>
            <a:pPr marL="0" indent="35242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МАДОУ ДС №1 создана система работы по профилактике, сохранению и укреплению здоровья детей дошкольного возраста. Имеет все необходимое для проведения плановой профилактической и оздоровительной работы: медицинский, процедурный кабинеты, изолятор.                                                         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Оздоровительный процесс включает в себя: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профилактические, лечебно-оздоровительные мероприятия (закаливающие процедуры, физкультурно-оздоровительные мероприятия, санитарно-просветительская работа с сотрудниками и родителями);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общеукрепляющую терапию (витаминотерапия, фототерапия, обширное умывание, и др.);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организацию рационального питания (пятиразовый режим питания по технологическим картам, включающим выполнение норм натуральных продуктов, правильное сочетание блюд в рационе, витаминизация третьих блюд), десятидневное меню разработано с учетом калорийности пищевых веществ жиров, белков и углеводов; </a:t>
            </a:r>
          </a:p>
          <a:p>
            <a:pPr marL="0" indent="352425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санитарно-гигиенические и противоэпидемиологические мероприятия.</a:t>
            </a:r>
          </a:p>
        </p:txBody>
      </p:sp>
      <p:pic>
        <p:nvPicPr>
          <p:cNvPr id="7" name="Picture 2" descr="F:\фото д,с1\фото д,с1\работа на огороде\image (3).jpg"/>
          <p:cNvPicPr>
            <a:picLocks noChangeAspect="1" noChangeArrowheads="1"/>
          </p:cNvPicPr>
          <p:nvPr/>
        </p:nvPicPr>
        <p:blipFill>
          <a:blip r:embed="rId3"/>
          <a:srcRect l="2913" t="51065" r="50927" b="3125"/>
          <a:stretch>
            <a:fillRect/>
          </a:stretch>
        </p:blipFill>
        <p:spPr bwMode="auto">
          <a:xfrm>
            <a:off x="180322" y="188383"/>
            <a:ext cx="1834745" cy="17621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4" descr="F:\фотонаконференцию\наконференцию\ЭКОЛОГИЯ 297.jpg"/>
          <p:cNvPicPr>
            <a:picLocks noChangeAspect="1" noChangeArrowheads="1"/>
          </p:cNvPicPr>
          <p:nvPr/>
        </p:nvPicPr>
        <p:blipFill>
          <a:blip r:embed="rId4" cstate="print"/>
          <a:srcRect l="6701" t="12666" r="23707" b="8204"/>
          <a:stretch>
            <a:fillRect/>
          </a:stretch>
        </p:blipFill>
        <p:spPr bwMode="auto">
          <a:xfrm>
            <a:off x="2125134" y="166934"/>
            <a:ext cx="2091267" cy="178355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2" descr="C:\Users\1\Desktop\Еременко\олипиада\DSC_0015.JPG"/>
          <p:cNvPicPr>
            <a:picLocks noChangeAspect="1" noChangeArrowheads="1"/>
          </p:cNvPicPr>
          <p:nvPr/>
        </p:nvPicPr>
        <p:blipFill>
          <a:blip r:embed="rId5" cstate="print"/>
          <a:srcRect t="11862" r="10816"/>
          <a:stretch>
            <a:fillRect/>
          </a:stretch>
        </p:blipFill>
        <p:spPr>
          <a:xfrm>
            <a:off x="4233122" y="201795"/>
            <a:ext cx="2640458" cy="17352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2" descr="D:\Documents\ФОТО\кружки\ФОТО всех кружков\Здоровье\DSC04514.JPG"/>
          <p:cNvPicPr>
            <a:picLocks noChangeAspect="1" noChangeArrowheads="1"/>
          </p:cNvPicPr>
          <p:nvPr/>
        </p:nvPicPr>
        <p:blipFill>
          <a:blip r:embed="rId6"/>
          <a:srcRect l="14521" t="19445" r="3470"/>
          <a:stretch>
            <a:fillRect/>
          </a:stretch>
        </p:blipFill>
        <p:spPr bwMode="auto">
          <a:xfrm>
            <a:off x="6873580" y="263439"/>
            <a:ext cx="2188609" cy="161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1514" y="209006"/>
            <a:ext cx="8860971" cy="6394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Показатели состояния здоровья воспитанников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МАДОУ ДС №1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6943" y="2865120"/>
            <a:ext cx="8073390" cy="3679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Анализ заболеваемости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воспитанников МАДОУ ДС №1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9" name="Picture 3" descr="D:\Пользователь\Documents\ОДС 2019\конкурс 2019\ОДС 20.03.2019\фото педагоги\DSC_1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29072" r="2744"/>
          <a:stretch/>
        </p:blipFill>
        <p:spPr bwMode="auto">
          <a:xfrm>
            <a:off x="6569694" y="889000"/>
            <a:ext cx="2388040" cy="158950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59732"/>
            <a:ext cx="6300787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28" y="3233057"/>
            <a:ext cx="7173214" cy="238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491700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Социально-личностное развитие</a:t>
            </a:r>
            <a:endParaRPr lang="ru-RU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20420" y="599165"/>
            <a:ext cx="4215847" cy="6047167"/>
          </a:xfrm>
        </p:spPr>
        <p:txBody>
          <a:bodyPr>
            <a:normAutofit fontScale="92500" lnSpcReduction="20000"/>
          </a:bodyPr>
          <a:lstStyle/>
          <a:p>
            <a:pPr marL="0" indent="271463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Социально-личностное развитие в условиях ФГОС ДО включено в образовательную область «Социально-коммуникативное развитие».</a:t>
            </a:r>
          </a:p>
          <a:p>
            <a:pPr marL="0" indent="271463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 социально-коммуникативного развития дошкольников возрастает в современных условиях в связи с особенностями социального окружения ребёнка, в котором часто наблюдаются дефицит воспитанности, доброты, доброжелательности, речевой культуры во взаимоотношениях людей.</a:t>
            </a:r>
          </a:p>
          <a:p>
            <a:pPr marL="0" indent="271463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 целью этого направления является позитивная социализация детей дошкольного возраста, приобщение их к 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нормам, традициям семьи, общества и государства.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фото (4)\Новая папка (4)\DSC_0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0198" y="188105"/>
            <a:ext cx="2463802" cy="163816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4" descr="F:\сканирование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57" y="188105"/>
            <a:ext cx="2241244" cy="15654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218" name="Picture 2" descr="D:\Пользователь\Documents\Жеркова Н.В. 24 мая 2017г\Фото ДС 1 К Дню учителя\IMG-20170811-WA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 b="22916"/>
          <a:stretch/>
        </p:blipFill>
        <p:spPr bwMode="auto">
          <a:xfrm>
            <a:off x="6603412" y="2111642"/>
            <a:ext cx="2472854" cy="26331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ользователь\Documents\Жеркова Н.В. 24 мая 2017г\Фото ДС 1 К Дню учителя\image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75" y="4795306"/>
            <a:ext cx="2513191" cy="18848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Пользователь\Documents\Жеркова Н.В. 24 мая 2017г\Фото ДС 1 К Дню учителя\DSC096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" y="4856011"/>
            <a:ext cx="2351310" cy="17634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Пользователь\Documents\Жеркова Н.В. 24 мая 2017г\фото(4)\IMG_22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3" y="1846493"/>
            <a:ext cx="2202509" cy="2948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24367" y="207881"/>
            <a:ext cx="8620693" cy="1727795"/>
          </a:xfrm>
        </p:spPr>
        <p:txBody>
          <a:bodyPr>
            <a:noAutofit/>
          </a:bodyPr>
          <a:lstStyle/>
          <a:p>
            <a:pPr mar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 социально-коммуникативного развития :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усвоение норм и ценностей, принятых в обществе, включая моральные и нравственные ценности;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 общения и взаимодействия ребенка со взрослыми и сверстниками;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становление самостоятельности, целенаправленности и </a:t>
            </a:r>
            <a:r>
              <a:rPr lang="ru-RU" sz="1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собственных действий;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социального и эмоционального интеллекта, эмоциональной отзывчивости, сопереживания;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24367" y="2093561"/>
            <a:ext cx="4762500" cy="3321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buFont typeface="Times New Roman" pitchFamily="18" charset="0"/>
              <a:buChar char="–"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готовности к совместной деятельности со сверстниками;</a:t>
            </a:r>
          </a:p>
          <a:p>
            <a:pPr algn="just">
              <a:buFont typeface="Times New Roman" pitchFamily="18" charset="0"/>
              <a:buChar char="–"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уважительного отношения и чувства принадлежности к своей семье и к сообществу детей и взрослых в ДОУ;</a:t>
            </a:r>
          </a:p>
          <a:p>
            <a:pPr algn="just">
              <a:buFont typeface="Times New Roman" pitchFamily="18" charset="0"/>
              <a:buChar char="–"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позитивных установок к различным видам труда и творчества;</a:t>
            </a:r>
          </a:p>
          <a:p>
            <a:pPr algn="just">
              <a:buFont typeface="Times New Roman" pitchFamily="18" charset="0"/>
              <a:buChar char="–"/>
            </a:pP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безопасного поведения в быту, социуме, природе.</a:t>
            </a:r>
          </a:p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Организация деятельности по социально-личностному развитию в условиях ДОУ доступна в следующих формах: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организованная образовательная деятельность;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совместная деятельность воспитателя с детьми;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совместная деятельность детей;</a:t>
            </a:r>
          </a:p>
          <a:p>
            <a:pPr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8" charset="0"/>
              <a:buChar char="–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индивидуальная работа воспитателя с ребенком.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7" name="Picture 2" descr="F:\фото (4)\Новая папка (4)\DSC_0917.JPG"/>
          <p:cNvPicPr>
            <a:picLocks noChangeAspect="1" noChangeArrowheads="1"/>
          </p:cNvPicPr>
          <p:nvPr/>
        </p:nvPicPr>
        <p:blipFill>
          <a:blip r:embed="rId3" cstate="print"/>
          <a:srcRect r="15854"/>
          <a:stretch>
            <a:fillRect/>
          </a:stretch>
        </p:blipFill>
        <p:spPr bwMode="auto">
          <a:xfrm>
            <a:off x="9555655" y="1416021"/>
            <a:ext cx="1679612" cy="132717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5122" name="Picture 2" descr="D:\Пользователь\Documents\ОДС 2019\конкурс 2019\ОДС 20.03.2019\фото педагоги\DSC073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 t="19621"/>
          <a:stretch/>
        </p:blipFill>
        <p:spPr bwMode="auto">
          <a:xfrm>
            <a:off x="5554133" y="1935676"/>
            <a:ext cx="3280834" cy="21980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3" y="4212752"/>
            <a:ext cx="3244050" cy="2433038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0291" y="223166"/>
            <a:ext cx="46850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мониторинга социально-коммуникативного развития воспитанников 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ДС №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77" y="3429000"/>
            <a:ext cx="4223176" cy="316738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660" y="4497174"/>
            <a:ext cx="3530918" cy="198614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933" y="84667"/>
            <a:ext cx="2672645" cy="200448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1956" y="2193410"/>
            <a:ext cx="3071685" cy="230376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1203158"/>
            <a:ext cx="5582652" cy="14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53" y="0"/>
            <a:ext cx="8939047" cy="804041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Детский сад распахнул свои двери в 1975 году в городе Белогорск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07626" y="684605"/>
            <a:ext cx="540757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Кто горд Москвой, а кто Магнитогорском,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гордится каждый городом своим.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 мы гордимся нашим Белогорском -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зеленым милым городом своим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Белогорский герб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53" y="2289185"/>
            <a:ext cx="1460889" cy="187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"/>
          <a:stretch/>
        </p:blipFill>
        <p:spPr>
          <a:xfrm>
            <a:off x="5782728" y="2083856"/>
            <a:ext cx="3064082" cy="21700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t="3818"/>
          <a:stretch/>
        </p:blipFill>
        <p:spPr>
          <a:xfrm>
            <a:off x="166344" y="4560766"/>
            <a:ext cx="2944325" cy="2026234"/>
          </a:xfrm>
          <a:effectLst>
            <a:softEdge rad="3175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3159" r="20728" b="-1"/>
          <a:stretch/>
        </p:blipFill>
        <p:spPr>
          <a:xfrm>
            <a:off x="3235539" y="4560766"/>
            <a:ext cx="2751745" cy="20142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6155"/>
          <a:stretch/>
        </p:blipFill>
        <p:spPr>
          <a:xfrm>
            <a:off x="273466" y="2131155"/>
            <a:ext cx="2992941" cy="21893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74" y="4560765"/>
            <a:ext cx="2884490" cy="2014271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64" y="0"/>
            <a:ext cx="7869890" cy="414867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основ безопасности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F:\фото д,с1\фото д,с1\участие в Веселых гонках\IMG-20170811-WA0006.jpg"/>
          <p:cNvPicPr>
            <a:picLocks noChangeAspect="1" noChangeArrowheads="1"/>
          </p:cNvPicPr>
          <p:nvPr/>
        </p:nvPicPr>
        <p:blipFill>
          <a:blip r:embed="rId3"/>
          <a:srcRect t="19367" r="3565" b="8974"/>
          <a:stretch>
            <a:fillRect/>
          </a:stretch>
        </p:blipFill>
        <p:spPr bwMode="auto">
          <a:xfrm>
            <a:off x="3136166" y="519811"/>
            <a:ext cx="2395681" cy="31647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2" descr="F:\сканирование0014.jpg"/>
          <p:cNvPicPr>
            <a:picLocks noChangeAspect="1" noChangeArrowheads="1"/>
          </p:cNvPicPr>
          <p:nvPr/>
        </p:nvPicPr>
        <p:blipFill>
          <a:blip r:embed="rId4" cstate="print"/>
          <a:srcRect r="22742"/>
          <a:stretch>
            <a:fillRect/>
          </a:stretch>
        </p:blipFill>
        <p:spPr bwMode="auto">
          <a:xfrm flipH="1">
            <a:off x="230331" y="2739212"/>
            <a:ext cx="2307244" cy="209451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37575" y="3922064"/>
            <a:ext cx="3757353" cy="2394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 правил есть на свете,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Их должны запомнить дети!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спички лучше не играть!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Дверь чужим не открывать!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Осторожность в гололед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 ушибов сбережет!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чего в саду забор,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дороге светофор?..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F:\фото д,с1\фото д,с1\готовимся к дню флага\совместное мкроприятия с родителями по ПДД -Путешествие в страну ПДДшку в средней группе\image (26).jpg"/>
          <p:cNvPicPr>
            <a:picLocks noChangeAspect="1" noChangeArrowheads="1"/>
          </p:cNvPicPr>
          <p:nvPr/>
        </p:nvPicPr>
        <p:blipFill>
          <a:blip r:embed="rId5" cstate="print"/>
          <a:srcRect l="12500" t="21014" r="10676"/>
          <a:stretch>
            <a:fillRect/>
          </a:stretch>
        </p:blipFill>
        <p:spPr bwMode="auto">
          <a:xfrm>
            <a:off x="6126180" y="350477"/>
            <a:ext cx="2878197" cy="221940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2" descr="F:\фото д,с1\фото д,с1\победитель гороских соревнований по велоспринту\IMG-20170811-WA0007.jpg"/>
          <p:cNvPicPr>
            <a:picLocks noChangeAspect="1" noChangeArrowheads="1"/>
          </p:cNvPicPr>
          <p:nvPr/>
        </p:nvPicPr>
        <p:blipFill>
          <a:blip r:embed="rId6"/>
          <a:srcRect l="12000" t="16063" r="18667" b="40435"/>
          <a:stretch>
            <a:fillRect/>
          </a:stretch>
        </p:blipFill>
        <p:spPr bwMode="auto">
          <a:xfrm>
            <a:off x="525464" y="4833726"/>
            <a:ext cx="1759181" cy="196225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43" name="Picture 3" descr="D:\Пользователь\Documents\ОДС 2019\фото\IMG_37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30" y="2569878"/>
            <a:ext cx="2878198" cy="21586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Пользователь\Documents\ОДС 2019\конкурс 2019\фото\пожарная безопасност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5" y="519811"/>
            <a:ext cx="2265040" cy="21347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Пользователь\Documents\ОДС 2019\конкурс 2019\фото\IMG_62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19" y="4812248"/>
            <a:ext cx="2878198" cy="189811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59" y="163208"/>
            <a:ext cx="7869890" cy="46698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Самообслуживание, самостоятельность, трудовое воспитание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F:\фотонаконференцию\наконференцию\DSC00444.JPG"/>
          <p:cNvPicPr>
            <a:picLocks noChangeAspect="1" noChangeArrowheads="1"/>
          </p:cNvPicPr>
          <p:nvPr/>
        </p:nvPicPr>
        <p:blipFill>
          <a:blip r:embed="rId3" cstate="print"/>
          <a:srcRect l="30508" t="25047"/>
          <a:stretch>
            <a:fillRect/>
          </a:stretch>
        </p:blipFill>
        <p:spPr bwMode="auto">
          <a:xfrm>
            <a:off x="3414559" y="648945"/>
            <a:ext cx="2444900" cy="19777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0" name="Picture 2" descr="F:\фото (4)\Новая папка (4)\DSC_0292.JPG"/>
          <p:cNvPicPr>
            <a:picLocks noChangeAspect="1" noChangeArrowheads="1"/>
          </p:cNvPicPr>
          <p:nvPr/>
        </p:nvPicPr>
        <p:blipFill>
          <a:blip r:embed="rId4" cstate="print"/>
          <a:srcRect l="5251" t="18393" r="18804"/>
          <a:stretch>
            <a:fillRect/>
          </a:stretch>
        </p:blipFill>
        <p:spPr bwMode="auto">
          <a:xfrm>
            <a:off x="204953" y="648945"/>
            <a:ext cx="2910896" cy="20798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2" name="Picture 4" descr="F:\фото (4)\Новая папка (4)\DSC_0860.JPG"/>
          <p:cNvPicPr>
            <a:picLocks noChangeAspect="1" noChangeArrowheads="1"/>
          </p:cNvPicPr>
          <p:nvPr/>
        </p:nvPicPr>
        <p:blipFill>
          <a:blip r:embed="rId5" cstate="print"/>
          <a:srcRect l="7984" r="9685"/>
          <a:stretch>
            <a:fillRect/>
          </a:stretch>
        </p:blipFill>
        <p:spPr bwMode="auto">
          <a:xfrm>
            <a:off x="6266022" y="648945"/>
            <a:ext cx="2575243" cy="20798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95610" y="2842245"/>
            <a:ext cx="87527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Самообслуживание - труд ребенка, направленный на обслуживание им самого себя: одевание-раздевание, прием пищи, санитарно-гигие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­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нические процедуры.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 и осознанность действий у разных детей разные, поэтому задача формирования навыков самообслуживания актуальна на всех возрастных этапах дошкольного возраста.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pic>
        <p:nvPicPr>
          <p:cNvPr id="14338" name="Picture 2" descr="D:\Пользователь\Documents\ОДС 2019\конкурс 2019\ОДС 20.03.2019\фото эксперименты\эксперименты\P70804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1" y="4549069"/>
            <a:ext cx="2910896" cy="218298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Пользователь\Documents\ОДС 2019\конкурс 2019\ОДС 20.03.2019\фото эксперименты\эксперименты\DSC073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3"/>
          <a:stretch/>
        </p:blipFill>
        <p:spPr bwMode="auto">
          <a:xfrm>
            <a:off x="4801026" y="4185041"/>
            <a:ext cx="2929991" cy="254701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48343" y="202249"/>
            <a:ext cx="8501743" cy="105680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Трудовое воспитание знакомит детей с трудом взрослых, с профессиями. Детей обучают доступным трудовым умениям и навыкам, воспитывают в них любовь и интерес к труду.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DSC_0351.JPG"/>
          <p:cNvPicPr>
            <a:picLocks noChangeAspect="1"/>
          </p:cNvPicPr>
          <p:nvPr/>
        </p:nvPicPr>
        <p:blipFill>
          <a:blip r:embed="rId3" cstate="print"/>
          <a:srcRect l="17262" t="28514"/>
          <a:stretch>
            <a:fillRect/>
          </a:stretch>
        </p:blipFill>
        <p:spPr>
          <a:xfrm>
            <a:off x="370324" y="1911867"/>
            <a:ext cx="5775473" cy="3317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9634" y="1177824"/>
            <a:ext cx="8501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 дошкольника формирует у него упорство, настойчивость, сообразительность.</a:t>
            </a:r>
          </a:p>
        </p:txBody>
      </p:sp>
      <p:pic>
        <p:nvPicPr>
          <p:cNvPr id="7" name="Рисунок 6" descr="IMG_20180226_161853.jpg"/>
          <p:cNvPicPr>
            <a:picLocks noChangeAspect="1"/>
          </p:cNvPicPr>
          <p:nvPr/>
        </p:nvPicPr>
        <p:blipFill>
          <a:blip r:embed="rId4" cstate="print"/>
          <a:srcRect l="11270" t="18730"/>
          <a:stretch>
            <a:fillRect/>
          </a:stretch>
        </p:blipFill>
        <p:spPr>
          <a:xfrm>
            <a:off x="6190768" y="1876941"/>
            <a:ext cx="2680963" cy="32740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15310" y="5226784"/>
            <a:ext cx="85764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Трудовое воспитание - это целенаправленный процесс формирования у детей дошкольного возраста сознательного отношения и склонности к труду как основной жизненной потребности, а также формирование привычки к труду путем включения ребенка в активную трудовую деятельность. 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67230" y="155560"/>
            <a:ext cx="7869890" cy="28470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Интеллектуальное развитие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6849" y="469917"/>
            <a:ext cx="8750301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 дошкольного возраста – неутомимый исследователь, который хочет все знать, все понять, во всем разобраться. У него своеобразное, особое видение окружающего. Он смотрит на происходящее вокруг с восторгом и удивлением и открывает для себя чудесный мир, где так много интересных предметов и вещей, событий и явлений, так много тайного и неопознанного!</a:t>
            </a:r>
          </a:p>
          <a:p>
            <a:pPr lvl="0" algn="just" fontAlgn="base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период дошкольного детства, происходят существенные изменения в функционировании всех психических процессов человека: ощущении, восприятии, памяти, воображении. Все эти изменения отражаются и на развитии мышления.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показателям интеллектуального развития ребенка в дошкольный период принято относить такие операции как идентификация, отнесения к эталону, перцептивное моделирование, действия образного мышления, действия логического мышления, возрастает значимость общения со сверстниками. Все это сказывается не только на интеллектуальном, но и на социальном развитии ребенка.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обеспечения познавательно-интеллектуального развития в детском саду создана следующие условия:</a:t>
            </a:r>
          </a:p>
          <a:p>
            <a:pPr lvl="0" algn="just">
              <a:buFont typeface="Times New Roman" pitchFamily="18" charset="0"/>
              <a:buChar char="–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предметно-развивающая среда группы;</a:t>
            </a:r>
          </a:p>
          <a:p>
            <a:pPr lvl="0" algn="just">
              <a:buFont typeface="Times New Roman" pitchFamily="18" charset="0"/>
              <a:buChar char="–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взаимодействие с родителями;</a:t>
            </a:r>
          </a:p>
          <a:p>
            <a:pPr lvl="0" algn="just">
              <a:buFont typeface="Times New Roman" pitchFamily="18" charset="0"/>
              <a:buChar char="–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предметно-развивающая среда детского сада;</a:t>
            </a:r>
          </a:p>
          <a:p>
            <a:pPr lvl="0" algn="just">
              <a:buFont typeface="Times New Roman" pitchFamily="18" charset="0"/>
              <a:buChar char="–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взаимодействие с социумом.</a:t>
            </a:r>
          </a:p>
          <a:p>
            <a:pPr indent="22860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F:\фотографииии\фотографии\экология 3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73781" y="1715207"/>
            <a:ext cx="1090085" cy="81763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" name="Picture 2" descr="sobra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/>
          <a:stretch/>
        </p:blipFill>
        <p:spPr bwMode="auto">
          <a:xfrm>
            <a:off x="2065916" y="5225633"/>
            <a:ext cx="2379083" cy="15405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DSCF0119.JPG"/>
          <p:cNvPicPr>
            <a:picLocks noChangeAspect="1"/>
          </p:cNvPicPr>
          <p:nvPr/>
        </p:nvPicPr>
        <p:blipFill>
          <a:blip r:embed="rId5" cstate="print"/>
          <a:srcRect l="13452" r="24048" b="22857"/>
          <a:stretch>
            <a:fillRect/>
          </a:stretch>
        </p:blipFill>
        <p:spPr>
          <a:xfrm>
            <a:off x="6500361" y="4414045"/>
            <a:ext cx="2585104" cy="23930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Picture 4" descr="D:\Пользователь\Documents\ОДС 2019\конкурс 2019\ДС №1\ДС №1\МАСТЕР-КЛАСС 15.02.2019\МАСТЕР-КЛАСС 15.02.2019\фото 1\PHOTO-2019-02-12-18-18-32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6" y="4582836"/>
            <a:ext cx="1642534" cy="219004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1" b="7832"/>
          <a:stretch/>
        </p:blipFill>
        <p:spPr bwMode="auto">
          <a:xfrm>
            <a:off x="223097" y="5232400"/>
            <a:ext cx="1581488" cy="15404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6571" y="0"/>
            <a:ext cx="8479972" cy="99874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Используемые в ДОУ инновационные методики и технологии интеллектуального развития детей: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61256" y="636814"/>
            <a:ext cx="8692244" cy="5273449"/>
          </a:xfrm>
        </p:spPr>
        <p:txBody>
          <a:bodyPr>
            <a:noAutofit/>
          </a:bodyPr>
          <a:lstStyle/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(развивают логическое и аналитическое мышление (анализ, сравнение, классификация, обобщение, творческие способности, а также восприятие, память, внимание и воображение);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(способствуют развитию детского творчества, развития фантазии и воображения, познавательной активности, мелкой моторики, наглядно-действенного мышления, внимания, пространственного ориентирования, восприятия, комбинаторных и конструкторских способностей);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А.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Зака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А. Столяра (развивают логическое мышление и звуковые навыки);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В.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(развивают конструкторские способности, пространственное мышление, внимание, память, творческое воображение, мелкую моторику, умение сравнивать, анализировать и сопоставлять);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раннего развития М.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Монтессори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(развивает самостоятельность и инициативу); 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Char char="–"/>
            </a:pP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развивающие игры Б. Никитина (развивают память, внимание, воображение, творческие, логические и математические способности) и т. д.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180109_093456.jpg"/>
          <p:cNvPicPr>
            <a:picLocks noChangeAspect="1"/>
          </p:cNvPicPr>
          <p:nvPr/>
        </p:nvPicPr>
        <p:blipFill>
          <a:blip r:embed="rId3" cstate="print"/>
          <a:srcRect l="7460" b="15556"/>
          <a:stretch>
            <a:fillRect/>
          </a:stretch>
        </p:blipFill>
        <p:spPr>
          <a:xfrm>
            <a:off x="4504267" y="4694067"/>
            <a:ext cx="2209800" cy="20164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098" name="Picture 2" descr="C:\Documents and Settings\Admin\Рабочий стол\на КОНКУРС\фото сад\2\DSC_0532.JPG"/>
          <p:cNvPicPr>
            <a:picLocks noChangeAspect="1" noChangeArrowheads="1"/>
          </p:cNvPicPr>
          <p:nvPr/>
        </p:nvPicPr>
        <p:blipFill>
          <a:blip r:embed="rId4" cstate="print"/>
          <a:srcRect l="15913" r="9420"/>
          <a:stretch>
            <a:fillRect/>
          </a:stretch>
        </p:blipFill>
        <p:spPr bwMode="auto">
          <a:xfrm>
            <a:off x="6786031" y="4708223"/>
            <a:ext cx="2264350" cy="201649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" name="Picture 3" descr="C:\Documents and Settings\Admin\Рабочий стол\на КОНКУРС\фото сад\2\DSC_0563.JPG"/>
          <p:cNvPicPr>
            <a:picLocks noChangeAspect="1" noChangeArrowheads="1"/>
          </p:cNvPicPr>
          <p:nvPr/>
        </p:nvPicPr>
        <p:blipFill>
          <a:blip r:embed="rId5" cstate="print"/>
          <a:srcRect l="29905"/>
          <a:stretch>
            <a:fillRect/>
          </a:stretch>
        </p:blipFill>
        <p:spPr bwMode="auto">
          <a:xfrm>
            <a:off x="0" y="4588812"/>
            <a:ext cx="2340928" cy="212174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4" descr="IMG 20181019 WA0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28" y="4679910"/>
            <a:ext cx="2044804" cy="20448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F:\фото (4)\Новая папка (4)\DSC_0114.JPG"/>
          <p:cNvPicPr>
            <a:picLocks noChangeAspect="1" noChangeArrowheads="1"/>
          </p:cNvPicPr>
          <p:nvPr/>
        </p:nvPicPr>
        <p:blipFill>
          <a:blip r:embed="rId3" cstate="print"/>
          <a:srcRect l="10465" t="24306" r="21956"/>
          <a:stretch>
            <a:fillRect/>
          </a:stretch>
        </p:blipFill>
        <p:spPr bwMode="auto">
          <a:xfrm>
            <a:off x="6378574" y="877763"/>
            <a:ext cx="2663825" cy="198397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3" descr="F:\фото (4)\Новая папка (4)\Стена Памяти МАДОУ ДС №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392" y="877763"/>
            <a:ext cx="2987276" cy="20043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84200" y="3022600"/>
            <a:ext cx="7975600" cy="616762"/>
          </a:xfrm>
        </p:spPr>
        <p:txBody>
          <a:bodyPr>
            <a:normAutofit lnSpcReduction="10000"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Воспитание любви к Родине,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гордости за ее достижения, патриотических чувств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7055" y="254739"/>
            <a:ext cx="7869890" cy="46698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развитие.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Ознакомление с социальным миром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5"/>
          <p:cNvSpPr txBox="1">
            <a:spLocks/>
          </p:cNvSpPr>
          <p:nvPr/>
        </p:nvSpPr>
        <p:spPr>
          <a:xfrm>
            <a:off x="3051174" y="793767"/>
            <a:ext cx="3327400" cy="1834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 9 Мая –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Праздник мира в стране и весны.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этот день мы солдат вспоминаем,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 вернувшихся в семьи с войны.</a:t>
            </a:r>
          </a:p>
          <a:p>
            <a:pPr algn="ctr"/>
            <a:r>
              <a:rPr lang="ru-RU" sz="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этот праздник мы чествуем дедов,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Защитивших родную страну,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Подарившим народам Победу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вернувшим нам мир и весну!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F:\фото д,с1\фото д,с1\готовимся к дню флага\IMG-20170822-WA0003.jpg"/>
          <p:cNvPicPr>
            <a:picLocks noChangeAspect="1" noChangeArrowheads="1"/>
          </p:cNvPicPr>
          <p:nvPr/>
        </p:nvPicPr>
        <p:blipFill>
          <a:blip r:embed="rId5"/>
          <a:srcRect l="8563" t="14375" r="15500"/>
          <a:stretch>
            <a:fillRect/>
          </a:stretch>
        </p:blipFill>
        <p:spPr bwMode="auto">
          <a:xfrm>
            <a:off x="5291583" y="4064000"/>
            <a:ext cx="3750816" cy="253758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3" descr="F:\фото (4)\Новая папка (4)\IMG_2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7065" y="3756784"/>
            <a:ext cx="2150533" cy="287757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201332" y="4064000"/>
            <a:ext cx="3520440" cy="22631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Вейся, смелый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прекрасный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Флаг родной России: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Сверху – белый,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Снизу – красный,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Посредине – синий,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Гарантируя народу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Правду, силу и свободу!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69259" y="170073"/>
            <a:ext cx="7869890" cy="4669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082" y="620293"/>
            <a:ext cx="85224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Речь – это особый вид деятельности, тесно связанный с сенсорными процессами, памятью, мышлением воображением, эмоциями. Все эти процессы, как и сама речь, активно развиваются в раннем и дошкольном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возрасте.</a:t>
            </a:r>
          </a:p>
          <a:p>
            <a:pPr indent="22860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Развитие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 речи детей осуществляется педагогами в разных видах деятельности: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проводятся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упражнения, целью которых является развитие звуковой стороны речи и обогащения словаря детей;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indent="228600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проводятся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игры и упражнения на развитие грамматического строя речи и связной речи.</a:t>
            </a: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Documents and Settings\Admin\Рабочий стол\на КОНКУРС\фото сад\112D7000\DSC_145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3807" t="23156" r="14833"/>
          <a:stretch/>
        </p:blipFill>
        <p:spPr bwMode="auto">
          <a:xfrm>
            <a:off x="5024063" y="3990017"/>
            <a:ext cx="3790433" cy="270295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2" descr="C:\Documents and Settings\Admin\Рабочий стол\на КОНКУРС\фото сад\112D7000\DSC_1467.JPG"/>
          <p:cNvPicPr>
            <a:picLocks noChangeAspect="1" noChangeArrowheads="1"/>
          </p:cNvPicPr>
          <p:nvPr/>
        </p:nvPicPr>
        <p:blipFill rotWithShape="1">
          <a:blip r:embed="rId4" cstate="print"/>
          <a:srcRect t="42096" r="44032"/>
          <a:stretch/>
        </p:blipFill>
        <p:spPr bwMode="auto">
          <a:xfrm>
            <a:off x="437895" y="3993920"/>
            <a:ext cx="3938895" cy="269905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027" y="142590"/>
            <a:ext cx="88049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 этапе коррекции речевых расстройств, использую нестандартные</a:t>
            </a:r>
            <a:r>
              <a:rPr lang="ru-RU" b="1" dirty="0">
                <a:solidFill>
                  <a:srgbClr val="002060"/>
                </a:solidFill>
                <a:ea typeface="Calibri"/>
                <a:cs typeface="Times New Roman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технологии: 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развивающие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игры по системе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М.Монтессори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игротерапия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элементы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пескотерапии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сказкотерапии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суд-</a:t>
            </a:r>
            <a:r>
              <a:rPr lang="ru-RU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жок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терапия; 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компьютерные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развивающие речевые программы; 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применение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логоритмики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активное развитие мелкой моторики, через использование нестандартных материалов; </a:t>
            </a:r>
            <a:endParaRPr lang="ru-RU" b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  <a:buFont typeface="Times New Roman"/>
              <a:buChar char="–"/>
              <a:tabLst>
                <a:tab pos="0" algn="l"/>
                <a:tab pos="452438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рукавичковый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театр.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" name="Picture 3" descr="C:\Documents and Settings\Admin\Рабочий стол\на КОНКУРС\фото сад\2\DSC_0494.JPG"/>
          <p:cNvPicPr>
            <a:picLocks noChangeAspect="1" noChangeArrowheads="1"/>
          </p:cNvPicPr>
          <p:nvPr/>
        </p:nvPicPr>
        <p:blipFill>
          <a:blip r:embed="rId3" cstate="print"/>
          <a:srcRect l="14251" t="2708" r="14268" b="2917"/>
          <a:stretch>
            <a:fillRect/>
          </a:stretch>
        </p:blipFill>
        <p:spPr bwMode="auto">
          <a:xfrm>
            <a:off x="141360" y="4737007"/>
            <a:ext cx="2301252" cy="202028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Рисунок 8" descr="DSCF0126.JPG"/>
          <p:cNvPicPr>
            <a:picLocks noChangeAspect="1"/>
          </p:cNvPicPr>
          <p:nvPr/>
        </p:nvPicPr>
        <p:blipFill>
          <a:blip r:embed="rId4" cstate="print"/>
          <a:srcRect r="20862"/>
          <a:stretch>
            <a:fillRect/>
          </a:stretch>
        </p:blipFill>
        <p:spPr>
          <a:xfrm>
            <a:off x="4914466" y="4765153"/>
            <a:ext cx="2072351" cy="19639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 descr="IMG_20180313_102245.jpg"/>
          <p:cNvPicPr>
            <a:picLocks noChangeAspect="1"/>
          </p:cNvPicPr>
          <p:nvPr/>
        </p:nvPicPr>
        <p:blipFill>
          <a:blip r:embed="rId5" cstate="print"/>
          <a:srcRect l="18103" t="24479" r="6375"/>
          <a:stretch>
            <a:fillRect/>
          </a:stretch>
        </p:blipFill>
        <p:spPr>
          <a:xfrm>
            <a:off x="2442613" y="4776326"/>
            <a:ext cx="2459588" cy="198096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7684" y="2920321"/>
            <a:ext cx="8803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Важным является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совместная деятельность ДОУ и семьи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Участие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семьи в речевом развитии начинается с момента прихода ребенка в детский сад. Уже на этом этапе (и во время последующих встреч) педагоги стараются убедить родителей в том, что именно их роль в речевом развитии ребенка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значима,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что все усилия педагогов без их помощи </a:t>
            </a:r>
            <a:endParaRPr lang="ru-RU" b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будут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недостаточны, а иногда и вовсе безрезультатны.</a:t>
            </a:r>
            <a:endParaRPr lang="ru-RU" sz="1600" b="1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1266" name="Picture 2" descr="D:\Пользователь\Documents\ОДС 2019\конкурс 2019\уголок реч развития3\IMG_59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33173" y="4379182"/>
            <a:ext cx="2725556" cy="20441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Пользователь\Documents\ОДС 2019\конкурс 2019\уголок реч развития3\IMG_59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21925" r="8017" b="7361"/>
          <a:stretch/>
        </p:blipFill>
        <p:spPr bwMode="auto">
          <a:xfrm>
            <a:off x="6426531" y="576965"/>
            <a:ext cx="2505802" cy="150583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9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7363" y="1206202"/>
            <a:ext cx="8497614" cy="117307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Эстетическое воспитание способствует обогащению чувственного опыта, эмоциональной сферы личности, влияет на познание нравственной стороны действительности, повышает познавательную активность, развивает творческие способности ребенка.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7" name="Рисунок 6" descr="IMG-20171118-WA0002.jpg"/>
          <p:cNvPicPr>
            <a:picLocks noChangeAspect="1"/>
          </p:cNvPicPr>
          <p:nvPr/>
        </p:nvPicPr>
        <p:blipFill>
          <a:blip r:embed="rId3"/>
          <a:srcRect t="8730"/>
          <a:stretch>
            <a:fillRect/>
          </a:stretch>
        </p:blipFill>
        <p:spPr>
          <a:xfrm>
            <a:off x="6980618" y="4454278"/>
            <a:ext cx="1947625" cy="237012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5057" y="190539"/>
            <a:ext cx="88827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Важнейшей составной частью развития дошкольника является эстетическое воспитание</a:t>
            </a:r>
            <a:endParaRPr lang="ru-RU" dirty="0"/>
          </a:p>
        </p:txBody>
      </p:sp>
      <p:pic>
        <p:nvPicPr>
          <p:cNvPr id="9" name="Picture 2" descr="C:\Documents and Settings\Admin\Рабочий стол\на КОНКУРС\плыгун интел разв ран возр\20180209_093658.jpg"/>
          <p:cNvPicPr>
            <a:picLocks noChangeAspect="1" noChangeArrowheads="1"/>
          </p:cNvPicPr>
          <p:nvPr/>
        </p:nvPicPr>
        <p:blipFill>
          <a:blip r:embed="rId4" cstate="print"/>
          <a:srcRect t="21396"/>
          <a:stretch>
            <a:fillRect/>
          </a:stretch>
        </p:blipFill>
        <p:spPr bwMode="auto">
          <a:xfrm>
            <a:off x="185057" y="2413718"/>
            <a:ext cx="3059041" cy="180340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61225" y="231384"/>
            <a:ext cx="7869890" cy="4669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Художественно-эстетическое развитие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0" name="Picture 2" descr="D:\Пользователь\Documents\ОДС 2019\конкурс 2019\ДС №1\ДС №1\МАСТЕР-КЛАСС 15.02.2019\МАСТЕР-КЛАСС 15.02.2019\фото 2\PHOTO-2019-02-14-18-38-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5" y="4411130"/>
            <a:ext cx="2957689" cy="221826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Пользователь\Documents\ОДС 2019\конкурс 2019\ДС №1\ДС №1\МАСТЕР-КЛАСС 15.02.2019\МАСТЕР-КЛАСС 15.02.2019\фото 2\PHOTO-2019-02-14-18-38-56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/>
          <a:stretch/>
        </p:blipFill>
        <p:spPr bwMode="auto">
          <a:xfrm>
            <a:off x="6697493" y="2413718"/>
            <a:ext cx="2294107" cy="198822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Пользователь\Documents\ОДС 2019\конкурс 2019\ДС №1\ДС №1\МАСТЕР-КЛАСС 15.02.2019\МАСТЕР-КЛАСС 15.02.2019\фото 2\PHOTO-2019-02-14-18-38-52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67" y="2413718"/>
            <a:ext cx="3073399" cy="230504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Пользователь\Documents\ОДС 2019\конкурс 2019\ДС №1\ДС №1\МАСТЕР-КЛАСС 15.02.2019\МАСТЕР-КЛАСС 15.02.2019\фото 1\PHOTO-2019-02-12-18-13-1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9486" r="2778"/>
          <a:stretch/>
        </p:blipFill>
        <p:spPr bwMode="auto">
          <a:xfrm>
            <a:off x="3649134" y="4793837"/>
            <a:ext cx="2717800" cy="19655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С ТЕЛЕФОНА!!!!!!\100ANDRO\DSC_1316.JPG"/>
          <p:cNvPicPr>
            <a:picLocks noChangeAspect="1" noChangeArrowheads="1"/>
          </p:cNvPicPr>
          <p:nvPr/>
        </p:nvPicPr>
        <p:blipFill>
          <a:blip r:embed="rId3" cstate="print"/>
          <a:srcRect l="25488" t="33691" r="32090" b="4752"/>
          <a:stretch>
            <a:fillRect/>
          </a:stretch>
        </p:blipFill>
        <p:spPr bwMode="auto">
          <a:xfrm>
            <a:off x="164830" y="1825542"/>
            <a:ext cx="2392103" cy="195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8698" y="154096"/>
            <a:ext cx="85133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Художественно-эстетическое развитие детей осуществляется в различных видах творческой деятельности: изобразительной, музыкальной, конструктивной, литературной, трудовой и др. В процессе эстетического воспитания происходит эстетическое развитие ребенка.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8698" y="1231314"/>
            <a:ext cx="8607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Свойственный дошкольнику этап чувственного познания окружающего мира способствует формированию эстетических представлений о мире, природе, людях. </a:t>
            </a:r>
          </a:p>
        </p:txBody>
      </p:sp>
      <p:pic>
        <p:nvPicPr>
          <p:cNvPr id="12" name="Содержимое 3" descr="DSC_0723.JPG"/>
          <p:cNvPicPr>
            <a:picLocks noChangeAspect="1"/>
          </p:cNvPicPr>
          <p:nvPr/>
        </p:nvPicPr>
        <p:blipFill>
          <a:blip r:embed="rId4" cstate="print"/>
          <a:srcRect l="6548" t="19025" r="16429"/>
          <a:stretch>
            <a:fillRect/>
          </a:stretch>
        </p:blipFill>
        <p:spPr>
          <a:xfrm>
            <a:off x="6121154" y="1900814"/>
            <a:ext cx="2685517" cy="18772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4830" y="3754680"/>
            <a:ext cx="8518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Ручной и художественный труд по своему назначению является трудом, направленным на удовлетворение эстетических потребностей человека. В его содержание входит изготовление поделок из природного материала, бумаги, картона, ткани, дерева.</a:t>
            </a:r>
            <a:endParaRPr lang="ru-RU" sz="1600" b="1" dirty="0">
              <a:solidFill>
                <a:srgbClr val="002060"/>
              </a:solidFill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Этот труд способствует развитию фантазии, творческих способностей; развивает мелкие мышцы рук, способствует воспитанию выдержки, настойчивости, умения доводить начатое дело до конца.</a:t>
            </a:r>
            <a:endParaRPr lang="ru-RU" sz="16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9" name="Picture 4" descr="C:\Documents and Settings\Admin\Рабочий стол\на КОНКУРС\фото сад\2\DSC_062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l="12589" t="12083" r="22164" b="10539"/>
          <a:stretch>
            <a:fillRect/>
          </a:stretch>
        </p:blipFill>
        <p:spPr bwMode="auto">
          <a:xfrm>
            <a:off x="2913995" y="5063813"/>
            <a:ext cx="2284539" cy="171496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2" descr="D:\Пользователь\Documents\ОДС 2019\конкурс 2019\ДС №1\ДС №1\МАСТЕР-КЛАСС 15.02.2019\МАСТЕР-КЛАСС 15.02.2019\фото 1\PHOTO-2019-02-12-18-13-19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01" y="5110254"/>
            <a:ext cx="3469216" cy="166852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Пользователь\Documents\ОДС 2019\конкурс 2019\ДС №1\ДС №1\МАСТЕР-КЛАСС 15.02.2019\МАСТЕР-КЛАСС 15.02.2019\фото 1\PHOTO-2019-02-12-18-13-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341" y="3172656"/>
            <a:ext cx="1321859" cy="176247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Пользователь\Documents\ФОТОГРАФИИ ДС 1\фото День учителя\IMG_1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34" y="1900814"/>
            <a:ext cx="2353733" cy="17652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Пользователь\Documents\ФОТОГРАФИИ ДС 1\Фото ДС 1 К Дню учителя\DSC_077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" t="18750"/>
          <a:stretch/>
        </p:blipFill>
        <p:spPr bwMode="auto">
          <a:xfrm>
            <a:off x="210129" y="5324340"/>
            <a:ext cx="2301503" cy="136342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16434"/>
            <a:ext cx="8686800" cy="48356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Сокращенное наименование организации: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МАДОУ ДС № 1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Дата создания образовательной организации: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август 1975 года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Учредитель образовательной организации: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город Белогорск. Функции и полномочия осуществляются Администрацией города Белогорск. Отраслевым подразделением для МАДОУ ДС № 1 является Муниципальное казенное учреждение «Комитет по образованию и делам молодежи Администрации города Белогорск»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Место нахождения образовательной организации: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676850, Россия, Амурская область,                  город Белогорск, улица Северная, дом 19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Контактный телефон: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8(41641)2-18-81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www.beldou1.ru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почты: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bel_ds_1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obramur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Режим работы 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понедельник - пятница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7-30 часов до 17-30 часов.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Выходные дни: суббота, воскресенье и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праздничные дни, установленные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законодательством РФ.</a:t>
            </a: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Количество групп: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групп общеразвивающей направленности,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группа компенсирующей направленности)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Язык обучения: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русский 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132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0398" y="2987155"/>
            <a:ext cx="2045394" cy="15340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122" name="Picture 2" descr="F:\ьиь.jpg"/>
          <p:cNvPicPr>
            <a:picLocks noChangeAspect="1" noChangeArrowheads="1"/>
          </p:cNvPicPr>
          <p:nvPr/>
        </p:nvPicPr>
        <p:blipFill>
          <a:blip r:embed="rId6"/>
          <a:srcRect l="6667" t="14074" r="4167"/>
          <a:stretch>
            <a:fillRect/>
          </a:stretch>
        </p:blipFill>
        <p:spPr bwMode="auto">
          <a:xfrm>
            <a:off x="9759718" y="4818600"/>
            <a:ext cx="1516175" cy="109580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3" descr="F:\Фото ДС 1 К Дню учителя\Фото ДС 1 К Дню учителя\Рисунок1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311" t="5405" r="9865" b="20360"/>
          <a:stretch>
            <a:fillRect/>
          </a:stretch>
        </p:blipFill>
        <p:spPr bwMode="auto">
          <a:xfrm>
            <a:off x="4488778" y="4818600"/>
            <a:ext cx="2027014" cy="17145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0" name="Picture 2" descr="D:\Пользователь\Documents\ОДС 2019\конкурс 2019\ОДС 20.03.2019\фото эксперименты\эксперименты\WP_20160721_0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r="15985" b="10537"/>
          <a:stretch/>
        </p:blipFill>
        <p:spPr bwMode="auto">
          <a:xfrm>
            <a:off x="6584221" y="2913935"/>
            <a:ext cx="2449714" cy="36491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1504151753932.jpg"/>
          <p:cNvPicPr>
            <a:picLocks noChangeAspect="1"/>
          </p:cNvPicPr>
          <p:nvPr/>
        </p:nvPicPr>
        <p:blipFill>
          <a:blip r:embed="rId3"/>
          <a:srcRect r="19828"/>
          <a:stretch>
            <a:fillRect/>
          </a:stretch>
        </p:blipFill>
        <p:spPr>
          <a:xfrm>
            <a:off x="6668686" y="66050"/>
            <a:ext cx="1867611" cy="2329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Содержимое 11" descr="1504151457096.jpg"/>
          <p:cNvPicPr>
            <a:picLocks noGrp="1" noChangeAspect="1"/>
          </p:cNvPicPr>
          <p:nvPr>
            <p:ph idx="1"/>
          </p:nvPr>
        </p:nvPicPr>
        <p:blipFill>
          <a:blip r:embed="rId4"/>
          <a:srcRect r="17480"/>
          <a:stretch>
            <a:fillRect/>
          </a:stretch>
        </p:blipFill>
        <p:spPr>
          <a:xfrm>
            <a:off x="3407688" y="52699"/>
            <a:ext cx="1909240" cy="2313672"/>
          </a:xfrm>
          <a:effectLst>
            <a:softEdge rad="63500"/>
          </a:effectLst>
        </p:spPr>
      </p:pic>
      <p:pic>
        <p:nvPicPr>
          <p:cNvPr id="20" name="Рисунок 19" descr="1509607522078.jpg"/>
          <p:cNvPicPr>
            <a:picLocks noChangeAspect="1"/>
          </p:cNvPicPr>
          <p:nvPr/>
        </p:nvPicPr>
        <p:blipFill>
          <a:blip r:embed="rId5"/>
          <a:srcRect b="7543"/>
          <a:stretch>
            <a:fillRect/>
          </a:stretch>
        </p:blipFill>
        <p:spPr>
          <a:xfrm>
            <a:off x="6100518" y="4502388"/>
            <a:ext cx="2617813" cy="22365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 descr="IMG_20171129_092700.jpg"/>
          <p:cNvPicPr>
            <a:picLocks noChangeAspect="1"/>
          </p:cNvPicPr>
          <p:nvPr/>
        </p:nvPicPr>
        <p:blipFill>
          <a:blip r:embed="rId6" cstate="print"/>
          <a:srcRect t="18161" r="8927" b="18851"/>
          <a:stretch>
            <a:fillRect/>
          </a:stretch>
        </p:blipFill>
        <p:spPr>
          <a:xfrm>
            <a:off x="3309155" y="4502388"/>
            <a:ext cx="2525689" cy="21333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 descr="1504151634152.jpg"/>
          <p:cNvPicPr>
            <a:picLocks noChangeAspect="1"/>
          </p:cNvPicPr>
          <p:nvPr/>
        </p:nvPicPr>
        <p:blipFill>
          <a:blip r:embed="rId7"/>
          <a:srcRect r="8152"/>
          <a:stretch>
            <a:fillRect/>
          </a:stretch>
        </p:blipFill>
        <p:spPr>
          <a:xfrm>
            <a:off x="189348" y="38607"/>
            <a:ext cx="2018257" cy="21973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3" descr="C:\Documents and Settings\Admin\Рабочий стол\на КОНКУРС\фото сад\2\DSC_0618.JPG"/>
          <p:cNvPicPr>
            <a:picLocks noChangeAspect="1" noChangeArrowheads="1"/>
          </p:cNvPicPr>
          <p:nvPr/>
        </p:nvPicPr>
        <p:blipFill>
          <a:blip r:embed="rId8" cstate="print"/>
          <a:srcRect l="15498" r="8866" b="16352"/>
          <a:stretch>
            <a:fillRect/>
          </a:stretch>
        </p:blipFill>
        <p:spPr bwMode="auto">
          <a:xfrm>
            <a:off x="304662" y="4636953"/>
            <a:ext cx="2675467" cy="196744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2" descr="C:\ОЛИМПУ 2017-18\К ОЛИМПУ 2018\ДС 1 ОЛИМП\марюха 2\DSC_0012.JPG"/>
          <p:cNvPicPr>
            <a:picLocks noChangeAspect="1" noChangeArrowheads="1"/>
          </p:cNvPicPr>
          <p:nvPr/>
        </p:nvPicPr>
        <p:blipFill>
          <a:blip r:embed="rId9" cstate="print"/>
          <a:srcRect l="4764" t="13147" r="17049"/>
          <a:stretch>
            <a:fillRect/>
          </a:stretch>
        </p:blipFill>
        <p:spPr bwMode="auto">
          <a:xfrm>
            <a:off x="177662" y="2385104"/>
            <a:ext cx="2675605" cy="19762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2" descr="C:\Documents and Settings\Admin\Рабочий стол\на КОНКУРС\фото сад\2\DSC_0614.JPG"/>
          <p:cNvPicPr>
            <a:picLocks noChangeAspect="1" noChangeArrowheads="1"/>
          </p:cNvPicPr>
          <p:nvPr/>
        </p:nvPicPr>
        <p:blipFill>
          <a:blip r:embed="rId10" cstate="print"/>
          <a:srcRect l="6534" r="6426" b="4113"/>
          <a:stretch>
            <a:fillRect/>
          </a:stretch>
        </p:blipFill>
        <p:spPr bwMode="auto">
          <a:xfrm>
            <a:off x="3230033" y="2384073"/>
            <a:ext cx="2604811" cy="197732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5" descr="C:\Documents and Settings\Admin\Рабочий стол\на КОНКУРС\фото сад\2\DSC_0477.JPG"/>
          <p:cNvPicPr>
            <a:picLocks noChangeAspect="1" noChangeArrowheads="1"/>
          </p:cNvPicPr>
          <p:nvPr/>
        </p:nvPicPr>
        <p:blipFill>
          <a:blip r:embed="rId11" cstate="print"/>
          <a:srcRect l="8433" t="12083" r="13991"/>
          <a:stretch>
            <a:fillRect/>
          </a:stretch>
        </p:blipFill>
        <p:spPr bwMode="auto">
          <a:xfrm>
            <a:off x="6353212" y="2395543"/>
            <a:ext cx="2638211" cy="198808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F:\фотографииии\фотографии\масленица.JPG"/>
          <p:cNvPicPr>
            <a:picLocks noChangeAspect="1" noChangeArrowheads="1"/>
          </p:cNvPicPr>
          <p:nvPr/>
        </p:nvPicPr>
        <p:blipFill>
          <a:blip r:embed="rId3" cstate="print"/>
          <a:srcRect r="8391"/>
          <a:stretch>
            <a:fillRect/>
          </a:stretch>
        </p:blipFill>
        <p:spPr bwMode="auto">
          <a:xfrm flipH="1">
            <a:off x="5098171" y="3522133"/>
            <a:ext cx="3798251" cy="310960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46840" y="409903"/>
            <a:ext cx="4382815" cy="351101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эстетического воспитания осуществляется с помощью определенных средств: эстетика быта, природа, различные виды искусств (декоративно-прикладное, музыкальное, живопись, литература, архитектура, театр).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Содержимое 11" descr="IMG_20170403_205228_51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49142" y="3609077"/>
            <a:ext cx="3157191" cy="3157191"/>
          </a:xfrm>
          <a:effectLst>
            <a:softEdge rad="63500"/>
          </a:effectLst>
        </p:spPr>
      </p:pic>
      <p:pic>
        <p:nvPicPr>
          <p:cNvPr id="8" name="Picture 2" descr="D:\Пользователь\Documents\ФОТОГРАФИИ ДС 1\фото День учителя\IMG_1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3886200" cy="291451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34" y="53077"/>
            <a:ext cx="8718331" cy="64521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Воспитанники детского сада являются лауреатами и победителями конкурсов, смотров детского творчества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ОЛИМПУ 2017-18\К ОЛИМПУ 2018\ДС 1 ОЛИМП\грамоты\грамота Я прививки не боюсь.t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76" t="2084" r="4878" b="2550"/>
          <a:stretch>
            <a:fillRect/>
          </a:stretch>
        </p:blipFill>
        <p:spPr bwMode="auto">
          <a:xfrm>
            <a:off x="4868334" y="698292"/>
            <a:ext cx="1803399" cy="2563164"/>
          </a:xfrm>
          <a:prstGeom prst="rect">
            <a:avLst/>
          </a:prstGeom>
          <a:noFill/>
        </p:spPr>
      </p:pic>
      <p:pic>
        <p:nvPicPr>
          <p:cNvPr id="9" name="Рисунок 8" descr="грамота Журавушка.jp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94" t="958" r="5828" b="4829"/>
          <a:stretch>
            <a:fillRect/>
          </a:stretch>
        </p:blipFill>
        <p:spPr>
          <a:xfrm>
            <a:off x="2778447" y="727917"/>
            <a:ext cx="1798848" cy="258677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3" y="890336"/>
            <a:ext cx="2327913" cy="2261937"/>
          </a:xfrm>
          <a:prstGeom prst="rect">
            <a:avLst/>
          </a:prstGeom>
          <a:noFill/>
        </p:spPr>
      </p:pic>
      <p:pic>
        <p:nvPicPr>
          <p:cNvPr id="12" name="Picture 3" descr="D:\ВОСПИТАТЕЛИ\грамоты\Диплом участника_1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92130" y="698292"/>
            <a:ext cx="1861715" cy="2550269"/>
          </a:xfrm>
          <a:prstGeom prst="rect">
            <a:avLst/>
          </a:prstGeom>
          <a:noFill/>
        </p:spPr>
      </p:pic>
      <p:pic>
        <p:nvPicPr>
          <p:cNvPr id="13" name="Picture 3" descr="D:\ВОСПИТАТЕЛИ\грамоты\Диплом участника_1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933" y="3951822"/>
            <a:ext cx="1856882" cy="2625677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9337" y="3614938"/>
            <a:ext cx="2634663" cy="1924767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/>
          <a:srcRect t="19186" r="-776" b="34593"/>
          <a:stretch>
            <a:fillRect/>
          </a:stretch>
        </p:blipFill>
        <p:spPr bwMode="auto">
          <a:xfrm>
            <a:off x="2154258" y="5133450"/>
            <a:ext cx="1940713" cy="158242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322" y="3399419"/>
            <a:ext cx="2350711" cy="17646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658" y="5133451"/>
            <a:ext cx="2150749" cy="1613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Пользователь\Documents\ОДС 2019\фото\IMG_5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3262" y="167211"/>
            <a:ext cx="8638828" cy="64791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80" y="71867"/>
            <a:ext cx="6607595" cy="597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Дополнительные образовательные услуги и иные, </a:t>
            </a:r>
            <a:b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приносящие доход виды деятельности</a:t>
            </a:r>
            <a:endParaRPr lang="ru-RU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580" y="692936"/>
            <a:ext cx="6450553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В МАДОУ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ДС №1 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реализуются дополнительные общеразвивающие программы. Программы имеют социально-педагогическую, физкультурно-оздоровительную, художественно-эстетическую направленность.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Дополнительные общеобразовательные программы, реализуемые в МАДОУ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ДС №1: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«Веселый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карндаш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«Весёлые ладошки»,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Знайки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«Умники и умницы»,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Речевичок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Спортик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фитбол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«Спортивные тренажёры»,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Развивалочка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«Играй малыш»,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Тестопластика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«Путешествие в волшебной комнате», «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Каблучок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«Топ-Хлоп»,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Игралочка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», «Волшебная бумага», «Волшебная математика», «Почемучка».</a:t>
            </a:r>
            <a:endParaRPr lang="ru-RU" sz="1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29436" t="15230" r="26017" b="18295"/>
          <a:stretch/>
        </p:blipFill>
        <p:spPr bwMode="auto">
          <a:xfrm>
            <a:off x="9601201" y="1445166"/>
            <a:ext cx="1253256" cy="12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Содержимое 3" descr="DSC01264.JPG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" r="17112" b="3817"/>
          <a:stretch/>
        </p:blipFill>
        <p:spPr>
          <a:xfrm>
            <a:off x="6541405" y="4662421"/>
            <a:ext cx="2407861" cy="2095560"/>
          </a:xfrm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7" t="15877"/>
          <a:stretch/>
        </p:blipFill>
        <p:spPr bwMode="auto">
          <a:xfrm>
            <a:off x="3835400" y="4673999"/>
            <a:ext cx="2424702" cy="20724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Пользователь\Documents\ОДС 2019\конкурс 2019\ОДС 20.03.2019\фото эксперименты\эксперименты\DSCN78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" t="25198" r="6006"/>
          <a:stretch/>
        </p:blipFill>
        <p:spPr bwMode="auto">
          <a:xfrm>
            <a:off x="305847" y="4673999"/>
            <a:ext cx="3097753" cy="20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Пользователь\Documents\ОДС 2019\конкурс 2019\ОДС 20.03.2019\фото эксперименты\эксперименты\WP_20160815_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76" y="503397"/>
            <a:ext cx="2154452" cy="38354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808"/>
            <a:ext cx="9144000" cy="64959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  <a:b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групп детского сада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на КОНКУРС\фото сад\2\DSC_06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34173" t="32502" b="3169"/>
          <a:stretch/>
        </p:blipFill>
        <p:spPr bwMode="auto">
          <a:xfrm>
            <a:off x="177799" y="4116035"/>
            <a:ext cx="3667504" cy="2565754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на КОНКУРС\фото сад\2\DSC_0621.JPG"/>
          <p:cNvPicPr>
            <a:picLocks noChangeAspect="1" noChangeArrowheads="1"/>
          </p:cNvPicPr>
          <p:nvPr/>
        </p:nvPicPr>
        <p:blipFill>
          <a:blip r:embed="rId4" cstate="print"/>
          <a:srcRect t="12272"/>
          <a:stretch>
            <a:fillRect/>
          </a:stretch>
        </p:blipFill>
        <p:spPr bwMode="auto">
          <a:xfrm>
            <a:off x="4717495" y="936958"/>
            <a:ext cx="4223306" cy="258517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3" descr="C:\Documents and Settings\Admin\Рабочий стол\на КОНКУРС\фото сад\2\DSC_0600.JPG"/>
          <p:cNvPicPr>
            <a:picLocks noChangeAspect="1" noChangeArrowheads="1"/>
          </p:cNvPicPr>
          <p:nvPr/>
        </p:nvPicPr>
        <p:blipFill>
          <a:blip r:embed="rId5" cstate="print"/>
          <a:srcRect r="5896"/>
          <a:stretch>
            <a:fillRect/>
          </a:stretch>
        </p:blipFill>
        <p:spPr bwMode="auto">
          <a:xfrm>
            <a:off x="228600" y="863228"/>
            <a:ext cx="3733800" cy="280034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9" name="Picture 2" descr="C:\Users\Пользователь\Desktop\до 06.06 РФ КОНКУРС\фото конкурс\DSC02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33" y="3910169"/>
            <a:ext cx="3640667" cy="27305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\Рабочий стол\на КОНКУРС\фото сад\2\DSC_0507.JPG"/>
          <p:cNvPicPr>
            <a:picLocks noChangeAspect="1" noChangeArrowheads="1"/>
          </p:cNvPicPr>
          <p:nvPr/>
        </p:nvPicPr>
        <p:blipFill rotWithShape="1">
          <a:blip r:embed="rId7" cstate="print"/>
          <a:srcRect l="19157" r="17751"/>
          <a:stretch/>
        </p:blipFill>
        <p:spPr bwMode="auto">
          <a:xfrm>
            <a:off x="3132666" y="2263403"/>
            <a:ext cx="2565400" cy="2703728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Documents and Settings\Admin\Рабочий стол\на КОНКУРС\фото сад\2\DSC_0508.JPG"/>
          <p:cNvPicPr>
            <a:picLocks noChangeAspect="1" noChangeArrowheads="1"/>
          </p:cNvPicPr>
          <p:nvPr/>
        </p:nvPicPr>
        <p:blipFill>
          <a:blip r:embed="rId3" cstate="print"/>
          <a:srcRect l="4831" r="3357"/>
          <a:stretch>
            <a:fillRect/>
          </a:stretch>
        </p:blipFill>
        <p:spPr bwMode="auto">
          <a:xfrm>
            <a:off x="253999" y="179915"/>
            <a:ext cx="3666067" cy="274955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2" descr="C:\Documents and Settings\Admin\Рабочий стол\на КОНКУРС\фото сад\2\DSC_054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6909" t="2222" r="7342" b="2963"/>
          <a:stretch>
            <a:fillRect/>
          </a:stretch>
        </p:blipFill>
        <p:spPr bwMode="auto">
          <a:xfrm flipH="1">
            <a:off x="253999" y="3969806"/>
            <a:ext cx="3417593" cy="258868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Picture 2" descr="C:\Documents and Settings\Admin\Рабочий стол\на КОНКУРС\фото сад\2\DSC_0501.JPG"/>
          <p:cNvPicPr>
            <a:picLocks noChangeAspect="1" noChangeArrowheads="1"/>
          </p:cNvPicPr>
          <p:nvPr/>
        </p:nvPicPr>
        <p:blipFill>
          <a:blip r:embed="rId5" cstate="print"/>
          <a:srcRect l="3861" r="4987"/>
          <a:stretch>
            <a:fillRect/>
          </a:stretch>
        </p:blipFill>
        <p:spPr bwMode="auto">
          <a:xfrm>
            <a:off x="5219698" y="3848099"/>
            <a:ext cx="3776134" cy="28321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194" name="Picture 2" descr="D:\Пользователь\Documents\ОДС 2019\конкурс 2019\фото\уголок экспериментирования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32" y="179915"/>
            <a:ext cx="3962400" cy="2971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3743" y="677324"/>
            <a:ext cx="269296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Сенсорная комната</a:t>
            </a:r>
            <a:endParaRPr lang="ru-RU" sz="2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91731" y="677324"/>
            <a:ext cx="325443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Мобильный </a:t>
            </a:r>
            <a:r>
              <a:rPr lang="ru-RU" sz="20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автогородок</a:t>
            </a:r>
            <a:endParaRPr lang="ru-RU" sz="20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" y="1690040"/>
            <a:ext cx="4685954" cy="367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2417" y="1599281"/>
            <a:ext cx="3850134" cy="368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1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252" y="195105"/>
            <a:ext cx="3625561" cy="271917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3999" y="3982551"/>
            <a:ext cx="3417593" cy="256319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698" y="3848099"/>
            <a:ext cx="3776133" cy="28321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3432" y="179915"/>
            <a:ext cx="3962400" cy="29718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7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8505" y="1227221"/>
            <a:ext cx="4559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Спасибо за внимание!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3417" y="2059490"/>
            <a:ext cx="5750143" cy="4317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369" y="1195540"/>
            <a:ext cx="50869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Благодаря её профессиональной компетентности в детском саду созданы условия, обеспечивающие функционирование образовательного учреждения в инновационном режиме.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lang="ru-RU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370" y="118322"/>
            <a:ext cx="5086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августа 2018 года дошкольное учреждение возглавляет Зорина Евгения Викторовна.</a:t>
            </a:r>
          </a:p>
          <a:p>
            <a:pPr algn="just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Евгения Викторовна работает в системе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дошкольного образования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более 30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лет. 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333" r="15714"/>
          <a:stretch/>
        </p:blipFill>
        <p:spPr>
          <a:xfrm>
            <a:off x="5387645" y="203564"/>
            <a:ext cx="3589866" cy="30062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370" y="2332637"/>
            <a:ext cx="508696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45-лет истории детского сада из его стен вышли тысячи воспитанников. Выпускники детского сада стали достойными людьми, которые внесли большой вклад в развитие нашего города и страны.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7752" y="3382211"/>
            <a:ext cx="8888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Честь и хвала всем сотрудникам детского сада, которые создавали его историю своими руками. Труд педагога нелёгок, но всех этих людей объединила безграничная любовь к детям. </a:t>
            </a:r>
            <a:b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детский сад     –     это коллектив единомышленников, это кузница роста профессионального мастерства воспитателей города.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Пользователь\Documents\ОДС 2019\конкурс 2019\ДС №1\ДС №1\фото\99e3d077-48ac-472a-88c4-78a0e79f41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t="40625" r="42" b="3906"/>
          <a:stretch/>
        </p:blipFill>
        <p:spPr bwMode="auto">
          <a:xfrm>
            <a:off x="222945" y="4494355"/>
            <a:ext cx="3019788" cy="223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Пользователь\Documents\ОДС 2019\конкурс 2019\фото\педолимп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14595" r="10683" b="8912"/>
          <a:stretch/>
        </p:blipFill>
        <p:spPr bwMode="auto">
          <a:xfrm>
            <a:off x="6845333" y="4208537"/>
            <a:ext cx="2132178" cy="257693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Пользователь\Documents\ОДС 2019\конкурс 2019\ОДС 20.03.2019\фото эксперименты\эксперименты\DSC073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9889" r="2871" b="24110"/>
          <a:stretch/>
        </p:blipFill>
        <p:spPr bwMode="auto">
          <a:xfrm>
            <a:off x="3386666" y="4621080"/>
            <a:ext cx="3344335" cy="17518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68" y="622595"/>
            <a:ext cx="8703734" cy="1460907"/>
          </a:xfrm>
        </p:spPr>
        <p:txBody>
          <a:bodyPr>
            <a:noAutofit/>
          </a:bodyPr>
          <a:lstStyle/>
          <a:p>
            <a:pPr>
              <a:tabLst>
                <a:tab pos="441325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Общая численность педагогических работников </a:t>
            </a:r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человек: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13 воспитателей, педагог-психолог, учитель-логопед, инструктор по физической культуре.                      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Высшее педагогическое образование имеют 10 педагогов, 6 – среднее профессиональное. Восемь педагогов  имеют высшую квалификационную категорию,  первую квалификационную категорию -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педагогов.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4498" y="187732"/>
            <a:ext cx="8410903" cy="3755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Педагогический коллектив детского сада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1" y="2024235"/>
            <a:ext cx="35813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 30 лет трудятся в детском саду воспитатели Марина Александровна Печенкина. Более  20 лет в детском саду работают воспитатели  Татьяна Григорьевна Гурова, Ольга Анатольевна Давыдова, Елена Александровна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Енишевская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Татьяна Валентиновна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Косицына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Еременко Людмила Николаевна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5311" y="3484705"/>
            <a:ext cx="8560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1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Documents and Settings\Admin\Рабочий стол\на КОНКУРС\фото сад\2015\муха цокотуха\DSC_0207.JPG"/>
          <p:cNvPicPr>
            <a:picLocks noChangeAspect="1" noChangeArrowheads="1"/>
          </p:cNvPicPr>
          <p:nvPr/>
        </p:nvPicPr>
        <p:blipFill rotWithShape="1">
          <a:blip r:embed="rId4" cstate="print"/>
          <a:srcRect l="7913" t="8983" r="25176" b="6641"/>
          <a:stretch/>
        </p:blipFill>
        <p:spPr bwMode="auto">
          <a:xfrm>
            <a:off x="6598015" y="2155097"/>
            <a:ext cx="2376651" cy="19927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243" name="Picture 3" descr="D:\Пользователь\Documents\ОДС 2019\конкурс 2019\ОДС 20.03.2019\фото педагоги\Ковалёва И.Ю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33808" r="50941"/>
          <a:stretch/>
        </p:blipFill>
        <p:spPr bwMode="auto">
          <a:xfrm>
            <a:off x="3791532" y="4439528"/>
            <a:ext cx="1931157" cy="210520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Пользователь\Documents\ОДС 2019\конкурс 2019\ОДС 20.03.2019\фото педагоги\Енишевская Е.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6130" r="26402" b="11653"/>
          <a:stretch/>
        </p:blipFill>
        <p:spPr bwMode="auto">
          <a:xfrm>
            <a:off x="3970867" y="2153671"/>
            <a:ext cx="2341033" cy="199422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Пользователь\Documents\ОДС 2019\конкурс 2019\фото\педолимп практикум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23546" r="5263"/>
          <a:stretch/>
        </p:blipFill>
        <p:spPr bwMode="auto">
          <a:xfrm>
            <a:off x="5845935" y="4440383"/>
            <a:ext cx="3242933" cy="210434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630772" y="1109134"/>
            <a:ext cx="6328405" cy="1447800"/>
          </a:xfrm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Давыдова Ольга Анатольевна, воспитатель высшей квалификационной категории.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Ольга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Анатольевна – обладает высокой культурой педагогического и          методического мастерства, тонким пониманием детской психологии, пользуется       заслуженным уважением воспитанников,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родителей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и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коллег.</a:t>
            </a:r>
            <a:b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Успешная деятельность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воспитателя отмечена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Почётной грамотой министерства образования и науки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Российской Федерации (2018г.).</a:t>
            </a:r>
            <a:b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 2018 году Ольге Анатольевне присвоено звание «Почетный работник сферы образования Российской Федерации»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7575" y="4272923"/>
            <a:ext cx="6019936" cy="20421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tabLst>
                <a:tab pos="44132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Пользователь\Documents\ОДС 2019\конкурс 2019\фото\давыдо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r="15938"/>
          <a:stretch/>
        </p:blipFill>
        <p:spPr bwMode="auto">
          <a:xfrm>
            <a:off x="141112" y="217564"/>
            <a:ext cx="2348087" cy="273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7" r="64003"/>
          <a:stretch/>
        </p:blipFill>
        <p:spPr bwMode="auto">
          <a:xfrm>
            <a:off x="6618966" y="3177380"/>
            <a:ext cx="2525034" cy="35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7575" y="4391456"/>
            <a:ext cx="6328405" cy="1447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Востокова Надежда Николаевна, учитель-логопед, победитель муниципального конкурса профессионального мастерства «Педагогический олимп – 2020» (1 место)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Надежда Николаевна</a:t>
            </a:r>
            <a:r>
              <a:rPr lang="ru-RU" sz="18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–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+mn-ea"/>
                <a:cs typeface="Times New Roman"/>
              </a:rPr>
              <a:t>т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ворческий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инициативный педагог, владеющий новейшими педагогическими технологиями. Помогает детям успешно раскрыть индивидуальные возможности и приобрести уверенность в своих силах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/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Главное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в работе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учителя-логопеда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– 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развитие детей, </a:t>
            </a:r>
            <a:r>
              <a:rPr lang="ru-RU" sz="1800" dirty="0">
                <a:solidFill>
                  <a:srgbClr val="002060"/>
                </a:solidFill>
                <a:latin typeface="Times New Roman"/>
                <a:ea typeface="Times New Roman"/>
              </a:rPr>
              <a:t>основанные на высоком уровне профессиональных знаний.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Пользователь\Documents\ОДС 2019\для конкурса ОДС 2\для конкурса ОДС 2\ОДС слайд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6252" y="0"/>
            <a:ext cx="9139947" cy="35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42" y="3291053"/>
            <a:ext cx="2388142" cy="320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3570295"/>
            <a:ext cx="5811254" cy="213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0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5" descr="C:\Users\Пользователь\Desktop\Новая папка (3)\Косицына Татьяна Валентингвна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b="13576"/>
          <a:stretch/>
        </p:blipFill>
        <p:spPr bwMode="auto">
          <a:xfrm rot="5400000">
            <a:off x="6817616" y="1811226"/>
            <a:ext cx="2646167" cy="1803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40758" y="233908"/>
            <a:ext cx="7101642" cy="15873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tabLst>
                <a:tab pos="44132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Печенкина Марина Александровна, воспитатель первой квалификационной категории.</a:t>
            </a:r>
          </a:p>
          <a:p>
            <a:pPr marR="179070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Марина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Александровна – воспитатель коррекционной группы, обладает высоким уровнем знаний и профессиональной компетентностью в работе с детьми, нуждающимися в коррекции зрения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 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R="179070"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Это грамотный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, исполнительный воспитатель любящий свою профессию, пользуется уважением коллег и родителей</a:t>
            </a:r>
          </a:p>
          <a:p>
            <a:pPr algn="just">
              <a:tabLst>
                <a:tab pos="441325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06600" y="1950372"/>
            <a:ext cx="5300131" cy="18303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tabLst>
                <a:tab pos="441325" algn="l"/>
              </a:tabLst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Косицына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Татьяна Валентиновна, воспитатель первой квалификационной категории.</a:t>
            </a:r>
          </a:p>
          <a:p>
            <a:pPr marR="179070" algn="just">
              <a:lnSpc>
                <a:spcPct val="10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Татьяна Валентиновна –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это опытный, вдумчивый, инициативный, целеустремленный, творчески работающий воспитатель. Методическая система основана на применении 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здоровьесберегающих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проектных, информационно-коммуникационных технологий.</a:t>
            </a:r>
          </a:p>
          <a:p>
            <a:pPr algn="just">
              <a:tabLst>
                <a:tab pos="441325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фото\DSC032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t="7812" r="28386"/>
          <a:stretch/>
        </p:blipFill>
        <p:spPr bwMode="auto">
          <a:xfrm>
            <a:off x="109848" y="159649"/>
            <a:ext cx="1896752" cy="24603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ользователь\Desktop\Новая папка (3)\Санюк Лариса Петровна (8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/>
          <a:stretch/>
        </p:blipFill>
        <p:spPr bwMode="auto">
          <a:xfrm rot="5400000">
            <a:off x="-91918" y="3219491"/>
            <a:ext cx="2197741" cy="17942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40758" y="3428999"/>
            <a:ext cx="5264825" cy="15569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spcAft>
                <a:spcPts val="0"/>
              </a:spcAft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Санюк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Лариса Петровна, воспитатель высшей квалификационной категории.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ru-RU" sz="1400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Приоритетным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направлением в работе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Ларисы Петровны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является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развитие познавательной активности детей дошкольного возраста. 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Успешная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деятельность воспитателя отмечена Почётной грамотой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  <a:cs typeface="+mn-cs"/>
              </a:rPr>
              <a:t>Белогорского городского Совета народных депутатов (2015г.)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  <a:cs typeface="+mn-cs"/>
            </a:endParaRPr>
          </a:p>
        </p:txBody>
      </p:sp>
      <p:pic>
        <p:nvPicPr>
          <p:cNvPr id="12" name="Picture 4" descr="C:\Users\Пользователь\Desktop\Новая папка (3)\Енишевская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/>
          <a:stretch/>
        </p:blipFill>
        <p:spPr bwMode="auto">
          <a:xfrm rot="5400000">
            <a:off x="6828874" y="4570059"/>
            <a:ext cx="2499452" cy="1927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431005" y="5276947"/>
            <a:ext cx="5683794" cy="14032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tabLst>
                <a:tab pos="441325" algn="l"/>
              </a:tabLst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Енишевская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Елена Александровна, воспитатель высшей квалификационной категории.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Елена Александровна –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творческий, компетентный педагог.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успехом использует в работе</a:t>
            </a:r>
            <a:r>
              <a:rPr lang="ru-RU" sz="1400" spc="5" dirty="0">
                <a:solidFill>
                  <a:srgbClr val="002060"/>
                </a:solidFill>
                <a:latin typeface="Times New Roman"/>
                <a:ea typeface="Times New Roman"/>
              </a:rPr>
              <a:t> с детьми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новые технологии, построенные на основе принципов </a:t>
            </a:r>
            <a:r>
              <a:rPr lang="ru-RU" sz="1400" dirty="0" err="1">
                <a:solidFill>
                  <a:srgbClr val="002060"/>
                </a:solidFill>
                <a:latin typeface="Times New Roman"/>
                <a:ea typeface="Times New Roman"/>
              </a:rPr>
              <a:t>гуманизации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, демократизации и личностно – ориентированном подходе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ru-RU" sz="1400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Успешная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Times New Roman"/>
              </a:rPr>
              <a:t>деятельность воспитателя отмечена Почётной грамотой министерства образования и науки Амурской области (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2016г.).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610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2621</TotalTime>
  <Words>2420</Words>
  <Application>Microsoft Office PowerPoint</Application>
  <PresentationFormat>Экран (4:3)</PresentationFormat>
  <Paragraphs>228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Office Theme</vt:lpstr>
      <vt:lpstr>Презентация PowerPoint</vt:lpstr>
      <vt:lpstr>    Уважаемые коллеги!  Приветствуем вас с Амурской земли – уникального природного края  Амурский край! Ты так прекрасен! Простор лесов, и ширь полей. Богатый золотом, углём, Живой, текущей вдаль водой. Пейзажей, живописных мест, Красот, восходов и закатов… </vt:lpstr>
      <vt:lpstr>Детский сад распахнул свои двери в 1975 году в городе Белогорск</vt:lpstr>
      <vt:lpstr>Презентация PowerPoint</vt:lpstr>
      <vt:lpstr>Презентация PowerPoint</vt:lpstr>
      <vt:lpstr>     Общая численность педагогических работников 16 человек:  13 воспитателей, педагог-психолог, учитель-логопед, инструктор по физической культуре.                         Высшее педагогическое образование имеют 10 педагогов, 6 – среднее профессиональное. Восемь педагогов  имеют высшую квалификационную категорию,  первую квалификационную категорию - 6 педагогов.       </vt:lpstr>
      <vt:lpstr>Давыдова Ольга Анатольевна, воспитатель высшей квалификационной категории. Ольга Анатольевна – обладает высокой культурой педагогического и          методического мастерства, тонким пониманием детской психологии, пользуется       заслуженным уважением воспитанников, родителей и коллег. Успешная деятельность воспитателя отмечена Почётной грамотой министерства образования и науки Российской Федерации (2018г.). В 2018 году Ольге Анатольевне присвоено звание «Почетный работник сферы образования Российской Федерации»  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Образовательная деятельность</vt:lpstr>
      <vt:lpstr>Презентация PowerPoint</vt:lpstr>
      <vt:lpstr>Презентация PowerPoint</vt:lpstr>
      <vt:lpstr>В детском саду созданы необходимые условия   для полноценного развития детей. Материальная база периодически преобразовывается, трансформируется, обновляется для стимулирования физической, творческой, интеллектуальной активности детей</vt:lpstr>
      <vt:lpstr>СОЗДАННИЕ УСЛОВИЙ ДЛЯ ПОЛУЧЕНИЯ ОБРАЗОВАНИЯ ДЕТЬМИ С ИНВАЛИДНОСТЬЮ  И ОГРАНИЧЕННЫМИ ВОЗМОЖНОСТЯМИ ЗДОРОВЬЯ </vt:lpstr>
      <vt:lpstr>Презентация PowerPoint</vt:lpstr>
      <vt:lpstr>Результаты мониторинга достижения детьми планируемых результатов освоения ООП МАДОУ ДС №1 за 2020-2021 уч. Год по образовательным областям </vt:lpstr>
      <vt:lpstr>Результаты мониторинга освоения  ООП МАДОУ ДС №1</vt:lpstr>
      <vt:lpstr>Результаты мониторинга психологической готовности  к школьному обучению воспитанников  МАДОУ ДС №1</vt:lpstr>
      <vt:lpstr>Физическое воспитание и здоровье воспитанников МАДОУ ДС №1</vt:lpstr>
      <vt:lpstr>Уровень физической подготовленности воспитанников МАДОУ ДС №1</vt:lpstr>
      <vt:lpstr>  Спортивно-музыкальные праздники, физкультурные досуги, Дни здоровья  являются важными компонентами двигательного режима детей  </vt:lpstr>
      <vt:lpstr>Участие в соревнованиях, фестивалях, спортивных мероприятиях городского, областного уровня</vt:lpstr>
      <vt:lpstr>Здоровье детей</vt:lpstr>
      <vt:lpstr>Показатели состояния здоровья воспитанников  МАДОУ ДС №1</vt:lpstr>
      <vt:lpstr>Социально-личностное развитие</vt:lpstr>
      <vt:lpstr>Презентация PowerPoint</vt:lpstr>
      <vt:lpstr>Презентация PowerPoint</vt:lpstr>
      <vt:lpstr>Формирование основ безопасности</vt:lpstr>
      <vt:lpstr>Самообслуживание, самостоятельность, трудовое воспитание</vt:lpstr>
      <vt:lpstr>Презентация PowerPoint</vt:lpstr>
      <vt:lpstr>Интеллектуальное развитие</vt:lpstr>
      <vt:lpstr>Используемые в ДОУ инновационные методики и технологии интеллектуального развития детей:  </vt:lpstr>
      <vt:lpstr>Познавательное развитие.  Ознакомление с социальным миром</vt:lpstr>
      <vt:lpstr>Речевое развитие</vt:lpstr>
      <vt:lpstr>Презентация PowerPoint</vt:lpstr>
      <vt:lpstr>Эстетическое воспитание способствует обогащению чувственного опыта, эмоциональной сферы личности, влияет на познание нравственной стороны действительности, повышает познавательную активность, развивает творческие способности ребенка. </vt:lpstr>
      <vt:lpstr>Презентация PowerPoint</vt:lpstr>
      <vt:lpstr>Презентация PowerPoint</vt:lpstr>
      <vt:lpstr>Процесс эстетического воспитания осуществляется с помощью определенных средств: эстетика быта, природа, различные виды искусств (декоративно-прикладное, музыкальное, живопись, литература, архитектура, театр). </vt:lpstr>
      <vt:lpstr>Воспитанники детского сада являются лауреатами и победителями конкурсов, смотров детского творчества</vt:lpstr>
      <vt:lpstr>Презентация PowerPoint</vt:lpstr>
      <vt:lpstr>Дополнительные образовательные услуги и иные,  приносящие доход виды деятельности</vt:lpstr>
      <vt:lpstr>Развивающая предметно-пространственная среда  групп детского сада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 Windows</cp:lastModifiedBy>
  <cp:revision>553</cp:revision>
  <dcterms:created xsi:type="dcterms:W3CDTF">2016-11-18T14:12:19Z</dcterms:created>
  <dcterms:modified xsi:type="dcterms:W3CDTF">2021-11-19T06:31:09Z</dcterms:modified>
</cp:coreProperties>
</file>