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05915" y="333578"/>
            <a:ext cx="6732168" cy="991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9838" y="1396111"/>
            <a:ext cx="7334884" cy="2521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945" y="426542"/>
            <a:ext cx="54451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75" dirty="0"/>
              <a:t>МБДОУ</a:t>
            </a:r>
            <a:r>
              <a:rPr sz="3600" spc="-30" dirty="0"/>
              <a:t> </a:t>
            </a:r>
            <a:r>
              <a:rPr sz="3600" spc="-5" dirty="0"/>
              <a:t>«Пигаревский</a:t>
            </a:r>
            <a:r>
              <a:rPr sz="3600" spc="-25" dirty="0"/>
              <a:t> </a:t>
            </a:r>
            <a:r>
              <a:rPr sz="3600" spc="-5" dirty="0"/>
              <a:t>ДС»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812417" y="1941398"/>
            <a:ext cx="5608320" cy="210566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algn="ctr">
              <a:lnSpc>
                <a:spcPts val="4010"/>
              </a:lnSpc>
              <a:spcBef>
                <a:spcPts val="495"/>
              </a:spcBef>
            </a:pPr>
            <a:r>
              <a:rPr sz="3600" b="1" dirty="0">
                <a:latin typeface="Times New Roman"/>
                <a:cs typeface="Times New Roman"/>
              </a:rPr>
              <a:t>«Приемы</a:t>
            </a:r>
            <a:r>
              <a:rPr sz="3600" b="1" spc="-13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и</a:t>
            </a:r>
            <a:r>
              <a:rPr sz="3600" b="1" spc="-140" dirty="0">
                <a:latin typeface="Times New Roman"/>
                <a:cs typeface="Times New Roman"/>
              </a:rPr>
              <a:t> </a:t>
            </a:r>
            <a:r>
              <a:rPr sz="3600" b="1" spc="-30" dirty="0">
                <a:latin typeface="Times New Roman"/>
                <a:cs typeface="Times New Roman"/>
              </a:rPr>
              <a:t>методы</a:t>
            </a:r>
            <a:r>
              <a:rPr sz="3600" b="1" spc="-135" dirty="0">
                <a:latin typeface="Times New Roman"/>
                <a:cs typeface="Times New Roman"/>
              </a:rPr>
              <a:t> </a:t>
            </a:r>
            <a:r>
              <a:rPr sz="3600" b="1" spc="-25" dirty="0">
                <a:latin typeface="Times New Roman"/>
                <a:cs typeface="Times New Roman"/>
              </a:rPr>
              <a:t>работы </a:t>
            </a:r>
            <a:r>
              <a:rPr sz="3600" b="1" spc="-885" dirty="0">
                <a:latin typeface="Times New Roman"/>
                <a:cs typeface="Times New Roman"/>
              </a:rPr>
              <a:t> </a:t>
            </a:r>
            <a:r>
              <a:rPr sz="3600" b="1" spc="-25" dirty="0">
                <a:latin typeface="Times New Roman"/>
                <a:cs typeface="Times New Roman"/>
              </a:rPr>
              <a:t>педагога-психолога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ts val="3785"/>
              </a:lnSpc>
            </a:pPr>
            <a:r>
              <a:rPr sz="3600" b="1" dirty="0">
                <a:latin typeface="Times New Roman"/>
                <a:cs typeface="Times New Roman"/>
              </a:rPr>
              <a:t>в</a:t>
            </a:r>
            <a:r>
              <a:rPr sz="3600" b="1" spc="-120" dirty="0">
                <a:latin typeface="Times New Roman"/>
                <a:cs typeface="Times New Roman"/>
              </a:rPr>
              <a:t> </a:t>
            </a:r>
            <a:r>
              <a:rPr sz="3600" b="1" spc="-30" dirty="0">
                <a:latin typeface="Times New Roman"/>
                <a:cs typeface="Times New Roman"/>
              </a:rPr>
              <a:t>условиях</a:t>
            </a:r>
            <a:r>
              <a:rPr sz="3600" b="1" spc="-85" dirty="0">
                <a:latin typeface="Times New Roman"/>
                <a:cs typeface="Times New Roman"/>
              </a:rPr>
              <a:t> </a:t>
            </a:r>
            <a:r>
              <a:rPr sz="3600" b="1" spc="-20" dirty="0">
                <a:latin typeface="Times New Roman"/>
                <a:cs typeface="Times New Roman"/>
              </a:rPr>
              <a:t>инклюзивного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ts val="4175"/>
              </a:lnSpc>
            </a:pPr>
            <a:r>
              <a:rPr sz="3600" b="1" spc="-15" dirty="0">
                <a:latin typeface="Times New Roman"/>
                <a:cs typeface="Times New Roman"/>
              </a:rPr>
              <a:t>образования»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88870" y="5860186"/>
            <a:ext cx="587756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20" dirty="0">
                <a:latin typeface="Times New Roman"/>
                <a:cs typeface="Times New Roman"/>
              </a:rPr>
              <a:t>Педагог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– </a:t>
            </a:r>
            <a:r>
              <a:rPr sz="3200" spc="-25" dirty="0">
                <a:latin typeface="Times New Roman"/>
                <a:cs typeface="Times New Roman"/>
              </a:rPr>
              <a:t>психолог: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Баркина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Е.А.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3970" marR="5080" indent="1014730">
              <a:lnSpc>
                <a:spcPts val="3770"/>
              </a:lnSpc>
              <a:spcBef>
                <a:spcPts val="260"/>
              </a:spcBef>
              <a:tabLst>
                <a:tab pos="3850004" algn="l"/>
              </a:tabLst>
            </a:pPr>
            <a:r>
              <a:rPr spc="-10" dirty="0"/>
              <a:t>Второй</a:t>
            </a:r>
            <a:r>
              <a:rPr spc="-20" dirty="0"/>
              <a:t> </a:t>
            </a:r>
            <a:r>
              <a:rPr spc="-35" dirty="0"/>
              <a:t>метод</a:t>
            </a:r>
            <a:r>
              <a:rPr spc="70" dirty="0"/>
              <a:t> </a:t>
            </a:r>
            <a:r>
              <a:rPr spc="-5" dirty="0"/>
              <a:t>-	занятия</a:t>
            </a:r>
            <a:r>
              <a:rPr spc="30" dirty="0"/>
              <a:t> </a:t>
            </a:r>
            <a:r>
              <a:rPr spc="-10" dirty="0"/>
              <a:t>по </a:t>
            </a:r>
            <a:r>
              <a:rPr spc="-5" dirty="0"/>
              <a:t> нетрадиционным</a:t>
            </a:r>
            <a:r>
              <a:rPr spc="50" dirty="0"/>
              <a:t> </a:t>
            </a:r>
            <a:r>
              <a:rPr spc="-20" dirty="0"/>
              <a:t>техникам</a:t>
            </a:r>
            <a:r>
              <a:rPr spc="30" dirty="0"/>
              <a:t> </a:t>
            </a:r>
            <a:r>
              <a:rPr spc="-15" dirty="0"/>
              <a:t>рисования.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504" y="2435479"/>
            <a:ext cx="7886700" cy="29514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88595">
              <a:lnSpc>
                <a:spcPct val="100000"/>
              </a:lnSpc>
              <a:spcBef>
                <a:spcPts val="90"/>
              </a:spcBef>
            </a:pPr>
            <a:r>
              <a:rPr sz="3200" b="1" spc="-5" dirty="0">
                <a:latin typeface="Times New Roman"/>
                <a:cs typeface="Times New Roman"/>
              </a:rPr>
              <a:t>Цель: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Развитие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творческих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способностей</a:t>
            </a:r>
            <a:r>
              <a:rPr sz="3200" spc="5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у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всех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членов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образовательного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процесса, 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возможность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раскрепоститься,</a:t>
            </a:r>
            <a:r>
              <a:rPr sz="3200" spc="5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выйти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из 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ограничивающих</a:t>
            </a:r>
            <a:r>
              <a:rPr sz="3200" spc="5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рамок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и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проявить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себя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как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Times New Roman"/>
                <a:cs typeface="Times New Roman"/>
              </a:rPr>
              <a:t>индивидуальность,</a:t>
            </a:r>
            <a:r>
              <a:rPr sz="3200" spc="10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творческую</a:t>
            </a:r>
            <a:r>
              <a:rPr sz="3200" dirty="0">
                <a:latin typeface="Times New Roman"/>
                <a:cs typeface="Times New Roman"/>
              </a:rPr>
              <a:t> личность</a:t>
            </a:r>
            <a:r>
              <a:rPr sz="3200" spc="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для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успешной</a:t>
            </a:r>
            <a:r>
              <a:rPr sz="3200" spc="5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социализации.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984" y="143255"/>
            <a:ext cx="4102608" cy="32857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5255" y="143255"/>
            <a:ext cx="4175759" cy="32857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2984" y="3645408"/>
            <a:ext cx="4102608" cy="30236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5255" y="3645408"/>
            <a:ext cx="4175759" cy="30236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648" y="143255"/>
            <a:ext cx="3816096" cy="27096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1664" y="143255"/>
            <a:ext cx="3672840" cy="27096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2648" y="3142486"/>
            <a:ext cx="3816096" cy="36057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31664" y="3142486"/>
            <a:ext cx="3672840" cy="36057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262127"/>
            <a:ext cx="3889248" cy="25176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1664" y="262127"/>
            <a:ext cx="3745991" cy="25176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6240" y="3069335"/>
            <a:ext cx="3889248" cy="35265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31664" y="3069335"/>
            <a:ext cx="3745991" cy="35265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4760" y="2768295"/>
            <a:ext cx="409194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Times New Roman"/>
                <a:cs typeface="Times New Roman"/>
              </a:rPr>
              <a:t>Спасибо</a:t>
            </a:r>
            <a:r>
              <a:rPr b="1" spc="-15" dirty="0">
                <a:latin typeface="Times New Roman"/>
                <a:cs typeface="Times New Roman"/>
              </a:rPr>
              <a:t> за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7310" y="283590"/>
            <a:ext cx="687006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40" dirty="0">
                <a:latin typeface="Calibri"/>
                <a:cs typeface="Calibri"/>
              </a:rPr>
              <a:t>Главная</a:t>
            </a:r>
            <a:r>
              <a:rPr sz="2900" b="1" spc="-30" dirty="0">
                <a:latin typeface="Calibri"/>
                <a:cs typeface="Calibri"/>
              </a:rPr>
              <a:t> </a:t>
            </a:r>
            <a:r>
              <a:rPr sz="2900" b="1" spc="-15" dirty="0">
                <a:latin typeface="Calibri"/>
                <a:cs typeface="Calibri"/>
              </a:rPr>
              <a:t>цель</a:t>
            </a:r>
            <a:r>
              <a:rPr sz="2900" b="1" spc="-10" dirty="0">
                <a:latin typeface="Calibri"/>
                <a:cs typeface="Calibri"/>
              </a:rPr>
              <a:t> </a:t>
            </a:r>
            <a:r>
              <a:rPr sz="2900" b="1" spc="-5" dirty="0">
                <a:latin typeface="Calibri"/>
                <a:cs typeface="Calibri"/>
              </a:rPr>
              <a:t>работы</a:t>
            </a:r>
            <a:r>
              <a:rPr sz="2900" b="1" spc="-25" dirty="0">
                <a:latin typeface="Calibri"/>
                <a:cs typeface="Calibri"/>
              </a:rPr>
              <a:t> </a:t>
            </a:r>
            <a:r>
              <a:rPr sz="2900" b="1" spc="-10" dirty="0">
                <a:latin typeface="Calibri"/>
                <a:cs typeface="Calibri"/>
              </a:rPr>
              <a:t>педагога</a:t>
            </a:r>
            <a:r>
              <a:rPr sz="2900" b="1" spc="-65" dirty="0">
                <a:latin typeface="Calibri"/>
                <a:cs typeface="Calibri"/>
              </a:rPr>
              <a:t> </a:t>
            </a:r>
            <a:r>
              <a:rPr sz="2900" b="1" dirty="0">
                <a:latin typeface="Calibri"/>
                <a:cs typeface="Calibri"/>
              </a:rPr>
              <a:t>- </a:t>
            </a:r>
            <a:r>
              <a:rPr sz="2900" b="1" spc="-10" dirty="0">
                <a:latin typeface="Calibri"/>
                <a:cs typeface="Calibri"/>
              </a:rPr>
              <a:t>психолога: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609725"/>
            <a:ext cx="7988934" cy="2561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latin typeface="Calibri"/>
                <a:cs typeface="Calibri"/>
              </a:rPr>
              <a:t>Создать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условия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для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сохранения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и</a:t>
            </a:r>
            <a:endParaRPr sz="3200">
              <a:latin typeface="Calibri"/>
              <a:cs typeface="Calibri"/>
            </a:endParaRPr>
          </a:p>
          <a:p>
            <a:pPr marL="12700" marR="256540">
              <a:lnSpc>
                <a:spcPct val="100000"/>
              </a:lnSpc>
            </a:pPr>
            <a:r>
              <a:rPr sz="3200" spc="-10" dirty="0">
                <a:latin typeface="Calibri"/>
                <a:cs typeface="Calibri"/>
              </a:rPr>
              <a:t>укрепления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психологического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здоровья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и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обеспечение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эмоционального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благополучия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75"/>
              </a:spcBef>
            </a:pPr>
            <a:r>
              <a:rPr sz="3200" spc="-10" dirty="0">
                <a:latin typeface="Calibri"/>
                <a:cs typeface="Calibri"/>
              </a:rPr>
              <a:t>участников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образовательного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процесса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(дети,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педагоги,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родители).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6582" y="392379"/>
            <a:ext cx="7470140" cy="1012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1" spc="-10" dirty="0">
                <a:latin typeface="Times New Roman"/>
                <a:cs typeface="Times New Roman"/>
              </a:rPr>
              <a:t>«Истоки</a:t>
            </a:r>
            <a:r>
              <a:rPr i="1" spc="30" dirty="0">
                <a:latin typeface="Times New Roman"/>
                <a:cs typeface="Times New Roman"/>
              </a:rPr>
              <a:t> </a:t>
            </a:r>
            <a:r>
              <a:rPr i="1" spc="-15" dirty="0">
                <a:latin typeface="Times New Roman"/>
                <a:cs typeface="Times New Roman"/>
              </a:rPr>
              <a:t>способностей</a:t>
            </a:r>
            <a:r>
              <a:rPr i="1" spc="10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и</a:t>
            </a:r>
            <a:r>
              <a:rPr i="1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дарования</a:t>
            </a:r>
            <a:r>
              <a:rPr i="1" spc="-35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детей</a:t>
            </a:r>
          </a:p>
          <a:p>
            <a:pPr marL="360045">
              <a:lnSpc>
                <a:spcPct val="100000"/>
              </a:lnSpc>
              <a:spcBef>
                <a:spcPts val="95"/>
              </a:spcBef>
            </a:pPr>
            <a:r>
              <a:rPr i="1" spc="-15" dirty="0">
                <a:latin typeface="Times New Roman"/>
                <a:cs typeface="Times New Roman"/>
              </a:rPr>
              <a:t>–находятся</a:t>
            </a:r>
            <a:r>
              <a:rPr i="1" spc="35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на</a:t>
            </a:r>
            <a:r>
              <a:rPr i="1" dirty="0">
                <a:latin typeface="Times New Roman"/>
                <a:cs typeface="Times New Roman"/>
              </a:rPr>
              <a:t> </a:t>
            </a:r>
            <a:r>
              <a:rPr i="1" spc="-35" dirty="0">
                <a:latin typeface="Times New Roman"/>
                <a:cs typeface="Times New Roman"/>
              </a:rPr>
              <a:t>кончиках</a:t>
            </a:r>
            <a:r>
              <a:rPr i="1" spc="5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их </a:t>
            </a:r>
            <a:r>
              <a:rPr i="1" spc="5" dirty="0">
                <a:latin typeface="Times New Roman"/>
                <a:cs typeface="Times New Roman"/>
              </a:rPr>
              <a:t>пальцев.</a:t>
            </a:r>
            <a:r>
              <a:rPr i="1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От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lnSpc>
                <a:spcPts val="3960"/>
              </a:lnSpc>
              <a:spcBef>
                <a:spcPts val="125"/>
              </a:spcBef>
            </a:pPr>
            <a:r>
              <a:rPr spc="5" dirty="0"/>
              <a:t>пальцев,</a:t>
            </a:r>
            <a:r>
              <a:rPr spc="-15" dirty="0"/>
              <a:t> </a:t>
            </a:r>
            <a:r>
              <a:rPr spc="-10" dirty="0"/>
              <a:t>образно</a:t>
            </a:r>
            <a:r>
              <a:rPr spc="5" dirty="0"/>
              <a:t> </a:t>
            </a:r>
            <a:r>
              <a:rPr spc="-15" dirty="0"/>
              <a:t>говоря, </a:t>
            </a:r>
            <a:r>
              <a:rPr spc="-20" dirty="0"/>
              <a:t>идут</a:t>
            </a:r>
            <a:r>
              <a:rPr spc="30" dirty="0"/>
              <a:t> </a:t>
            </a:r>
            <a:r>
              <a:rPr spc="-10" dirty="0"/>
              <a:t>тончайшие </a:t>
            </a:r>
            <a:r>
              <a:rPr spc="-785" dirty="0"/>
              <a:t> </a:t>
            </a:r>
            <a:r>
              <a:rPr spc="-5" dirty="0"/>
              <a:t>нити</a:t>
            </a:r>
            <a:r>
              <a:rPr spc="-25" dirty="0"/>
              <a:t> </a:t>
            </a:r>
            <a:r>
              <a:rPr spc="-5" dirty="0"/>
              <a:t>–</a:t>
            </a:r>
            <a:r>
              <a:rPr spc="-50" dirty="0"/>
              <a:t> </a:t>
            </a:r>
            <a:r>
              <a:rPr spc="-10" dirty="0"/>
              <a:t>ручейки,</a:t>
            </a:r>
            <a:r>
              <a:rPr spc="-25" dirty="0"/>
              <a:t> которые</a:t>
            </a:r>
            <a:r>
              <a:rPr spc="-50" dirty="0"/>
              <a:t> </a:t>
            </a:r>
            <a:r>
              <a:rPr dirty="0"/>
              <a:t>питают</a:t>
            </a:r>
          </a:p>
          <a:p>
            <a:pPr marL="2540" algn="ctr">
              <a:lnSpc>
                <a:spcPts val="3810"/>
              </a:lnSpc>
            </a:pPr>
            <a:r>
              <a:rPr spc="-25" dirty="0"/>
              <a:t>источниктворческой</a:t>
            </a:r>
            <a:r>
              <a:rPr spc="45" dirty="0"/>
              <a:t> </a:t>
            </a:r>
            <a:r>
              <a:rPr spc="-5" dirty="0"/>
              <a:t>мысли.</a:t>
            </a:r>
            <a:r>
              <a:rPr spc="10" dirty="0"/>
              <a:t> </a:t>
            </a:r>
            <a:r>
              <a:rPr spc="-10" dirty="0"/>
              <a:t>Другими</a:t>
            </a:r>
          </a:p>
          <a:p>
            <a:pPr marL="603885" marR="589915" algn="ctr">
              <a:lnSpc>
                <a:spcPct val="102499"/>
              </a:lnSpc>
              <a:spcBef>
                <a:spcPts val="25"/>
              </a:spcBef>
            </a:pPr>
            <a:r>
              <a:rPr dirty="0"/>
              <a:t>словами,</a:t>
            </a:r>
            <a:r>
              <a:rPr spc="-25" dirty="0"/>
              <a:t> </a:t>
            </a:r>
            <a:r>
              <a:rPr spc="-35" dirty="0"/>
              <a:t>чем</a:t>
            </a:r>
            <a:r>
              <a:rPr spc="20" dirty="0"/>
              <a:t> </a:t>
            </a:r>
            <a:r>
              <a:rPr spc="-25" dirty="0"/>
              <a:t>больше</a:t>
            </a:r>
            <a:r>
              <a:rPr spc="-5" dirty="0"/>
              <a:t> мастерства</a:t>
            </a:r>
            <a:r>
              <a:rPr spc="15" dirty="0"/>
              <a:t> </a:t>
            </a:r>
            <a:r>
              <a:rPr spc="-5" dirty="0"/>
              <a:t>в </a:t>
            </a:r>
            <a:r>
              <a:rPr spc="-785" dirty="0"/>
              <a:t> </a:t>
            </a:r>
            <a:r>
              <a:rPr spc="-30" dirty="0"/>
              <a:t>детской</a:t>
            </a:r>
            <a:r>
              <a:rPr spc="35" dirty="0"/>
              <a:t> </a:t>
            </a:r>
            <a:r>
              <a:rPr spc="-30" dirty="0"/>
              <a:t>руке,</a:t>
            </a:r>
            <a:r>
              <a:rPr spc="-5" dirty="0"/>
              <a:t> </a:t>
            </a:r>
            <a:r>
              <a:rPr spc="-30" dirty="0"/>
              <a:t>тем</a:t>
            </a:r>
            <a:r>
              <a:rPr spc="40" dirty="0"/>
              <a:t> </a:t>
            </a:r>
            <a:r>
              <a:rPr spc="-25" dirty="0"/>
              <a:t>умнее</a:t>
            </a:r>
            <a:r>
              <a:rPr spc="15" dirty="0"/>
              <a:t> </a:t>
            </a:r>
            <a:r>
              <a:rPr spc="-10" dirty="0"/>
              <a:t>ребенок».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1573" y="5538012"/>
            <a:ext cx="30283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1" spc="-10" dirty="0">
                <a:latin typeface="Times New Roman"/>
                <a:cs typeface="Times New Roman"/>
              </a:rPr>
              <a:t>В.А.</a:t>
            </a:r>
            <a:r>
              <a:rPr sz="3000" i="1" spc="-170" dirty="0">
                <a:latin typeface="Times New Roman"/>
                <a:cs typeface="Times New Roman"/>
              </a:rPr>
              <a:t> </a:t>
            </a:r>
            <a:r>
              <a:rPr sz="3000" i="1" spc="-25" dirty="0">
                <a:latin typeface="Times New Roman"/>
                <a:cs typeface="Times New Roman"/>
              </a:rPr>
              <a:t>Сухомлинский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3578"/>
            <a:ext cx="7727950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23260" marR="5080" indent="-321119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В</a:t>
            </a:r>
            <a:r>
              <a:rPr spc="-15" dirty="0"/>
              <a:t> </a:t>
            </a:r>
            <a:r>
              <a:rPr dirty="0"/>
              <a:t>своей</a:t>
            </a:r>
            <a:r>
              <a:rPr spc="-5" dirty="0"/>
              <a:t> </a:t>
            </a:r>
            <a:r>
              <a:rPr spc="-10" dirty="0"/>
              <a:t>работе </a:t>
            </a:r>
            <a:r>
              <a:rPr spc="-5" dirty="0"/>
              <a:t>я </a:t>
            </a:r>
            <a:r>
              <a:rPr spc="-15" dirty="0"/>
              <a:t>эффективно</a:t>
            </a:r>
            <a:r>
              <a:rPr spc="55" dirty="0"/>
              <a:t> </a:t>
            </a:r>
            <a:r>
              <a:rPr spc="-20" dirty="0"/>
              <a:t>использую</a:t>
            </a:r>
            <a:r>
              <a:rPr spc="35" dirty="0"/>
              <a:t> </a:t>
            </a:r>
            <a:r>
              <a:rPr spc="-20" dirty="0"/>
              <a:t>два </a:t>
            </a:r>
            <a:r>
              <a:rPr spc="-785" dirty="0"/>
              <a:t> </a:t>
            </a:r>
            <a:r>
              <a:rPr spc="-25" dirty="0"/>
              <a:t>метода.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1414272"/>
            <a:ext cx="3816096" cy="48219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5255" y="1917190"/>
            <a:ext cx="3816096" cy="48249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347852"/>
            <a:ext cx="7879715" cy="5396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9715" marR="62865" indent="298450">
              <a:lnSpc>
                <a:spcPct val="100000"/>
              </a:lnSpc>
              <a:spcBef>
                <a:spcPts val="90"/>
              </a:spcBef>
            </a:pPr>
            <a:r>
              <a:rPr sz="3200" spc="-20" dirty="0">
                <a:latin typeface="Times New Roman"/>
                <a:cs typeface="Times New Roman"/>
              </a:rPr>
              <a:t>Одним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из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методов,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с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помощью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которого 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можно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научить</a:t>
            </a:r>
            <a:r>
              <a:rPr sz="3200" spc="6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детей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взаимодействовать</a:t>
            </a:r>
            <a:r>
              <a:rPr sz="3200" spc="3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со</a:t>
            </a:r>
            <a:endParaRPr sz="3200">
              <a:latin typeface="Times New Roman"/>
              <a:cs typeface="Times New Roman"/>
            </a:endParaRPr>
          </a:p>
          <a:p>
            <a:pPr marL="3293745" marR="363220" indent="-2722880">
              <a:lnSpc>
                <a:spcPct val="100000"/>
              </a:lnSpc>
              <a:spcBef>
                <a:spcPts val="5"/>
              </a:spcBef>
            </a:pPr>
            <a:r>
              <a:rPr sz="3200" spc="-10" dirty="0">
                <a:latin typeface="Times New Roman"/>
                <a:cs typeface="Times New Roman"/>
              </a:rPr>
              <a:t>сверстниками,</a:t>
            </a:r>
            <a:r>
              <a:rPr sz="3200" spc="4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является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метод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песочной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терапии.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5" dirty="0">
                <a:latin typeface="Times New Roman"/>
                <a:cs typeface="Times New Roman"/>
              </a:rPr>
              <a:t>Цель: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Развитие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познавательных</a:t>
            </a:r>
            <a:r>
              <a:rPr sz="3200" spc="4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и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3200" spc="-5" dirty="0">
                <a:latin typeface="Times New Roman"/>
                <a:cs typeface="Times New Roman"/>
              </a:rPr>
              <a:t>психических</a:t>
            </a:r>
            <a:r>
              <a:rPr sz="3200" spc="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процессов:</a:t>
            </a:r>
            <a:r>
              <a:rPr sz="3200" spc="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восприятия</a:t>
            </a:r>
            <a:r>
              <a:rPr sz="3200" spc="5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(формы,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цвета,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целостного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восприятия),</a:t>
            </a:r>
            <a:r>
              <a:rPr sz="3200" spc="7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памяти, 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внимания,</a:t>
            </a:r>
            <a:r>
              <a:rPr sz="3200" spc="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мышления,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воображения,</a:t>
            </a:r>
            <a:endParaRPr sz="3200">
              <a:latin typeface="Times New Roman"/>
              <a:cs typeface="Times New Roman"/>
            </a:endParaRPr>
          </a:p>
          <a:p>
            <a:pPr marL="12700" marR="66675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Times New Roman"/>
                <a:cs typeface="Times New Roman"/>
              </a:rPr>
              <a:t>пространственных</a:t>
            </a:r>
            <a:r>
              <a:rPr sz="3200" spc="3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представлений,</a:t>
            </a:r>
            <a:r>
              <a:rPr sz="3200" spc="4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снижение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психофизического</a:t>
            </a:r>
            <a:r>
              <a:rPr sz="3200" spc="3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напряжения.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143255"/>
            <a:ext cx="3816096" cy="32857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408" y="143255"/>
            <a:ext cx="4032503" cy="32857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6240" y="3715510"/>
            <a:ext cx="3816096" cy="30266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88408" y="3715510"/>
            <a:ext cx="4032503" cy="30266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984" y="188976"/>
            <a:ext cx="3959352" cy="29535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5255" y="188976"/>
            <a:ext cx="4248911" cy="29535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2984" y="3285744"/>
            <a:ext cx="3959352" cy="33832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5255" y="3285744"/>
            <a:ext cx="4248911" cy="33832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15823"/>
            <a:ext cx="4105655" cy="30266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5255" y="115823"/>
            <a:ext cx="4248911" cy="30266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831" y="3355846"/>
            <a:ext cx="4105655" cy="33863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5255" y="3355846"/>
            <a:ext cx="4248911" cy="33863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55" y="3285744"/>
            <a:ext cx="4069079" cy="33101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1267967"/>
            <a:ext cx="4175759" cy="41056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255" y="143255"/>
            <a:ext cx="4069079" cy="29992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196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МБДОУ «Пигаревский ДС»</vt:lpstr>
      <vt:lpstr>Главная цель работы педагога - психолога:</vt:lpstr>
      <vt:lpstr>«Истоки способностей и дарования детей –находятся на кончиках их пальцев. От</vt:lpstr>
      <vt:lpstr>В своей работе я эффективно использую два  метода.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Второй метод - занятия по  нетрадиционным техникам рисования.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«Пигаревский ДС»</dc:title>
  <dc:creator>Home5</dc:creator>
  <cp:lastModifiedBy>Home5</cp:lastModifiedBy>
  <cp:revision>1</cp:revision>
  <dcterms:created xsi:type="dcterms:W3CDTF">2023-02-08T07:48:58Z</dcterms:created>
  <dcterms:modified xsi:type="dcterms:W3CDTF">2023-02-08T07:56:19Z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LastSaved">
    <vt:filetime>2023-02-08T00:00:00Z</vt:filetime>
  </property>
</Properties>
</file>