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2" r:id="rId2"/>
    <p:sldId id="392" r:id="rId3"/>
    <p:sldId id="393" r:id="rId4"/>
    <p:sldId id="391" r:id="rId5"/>
    <p:sldId id="395" r:id="rId6"/>
    <p:sldId id="396" r:id="rId7"/>
    <p:sldId id="397" r:id="rId8"/>
    <p:sldId id="398" r:id="rId9"/>
    <p:sldId id="400" r:id="rId10"/>
    <p:sldId id="401" r:id="rId11"/>
    <p:sldId id="402" r:id="rId12"/>
    <p:sldId id="404" r:id="rId13"/>
    <p:sldId id="405" r:id="rId14"/>
    <p:sldId id="406" r:id="rId15"/>
    <p:sldId id="408" r:id="rId16"/>
    <p:sldId id="409" r:id="rId17"/>
    <p:sldId id="410" r:id="rId18"/>
    <p:sldId id="412" r:id="rId19"/>
    <p:sldId id="432" r:id="rId20"/>
    <p:sldId id="433" r:id="rId21"/>
    <p:sldId id="413" r:id="rId22"/>
    <p:sldId id="431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36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6699"/>
    <a:srgbClr val="FF3399"/>
    <a:srgbClr val="80DB25"/>
    <a:srgbClr val="75E175"/>
    <a:srgbClr val="8166A2"/>
    <a:srgbClr val="A0F10F"/>
    <a:srgbClr val="21DF4E"/>
    <a:srgbClr val="9900CC"/>
    <a:srgbClr val="49D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69" d="100"/>
          <a:sy n="69" d="100"/>
        </p:scale>
        <p:origin x="8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0909-66C3-4FDF-B5BA-A0F410BCE2BD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FE7D-DE41-4D98-9B45-FB86790D2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7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6552728" cy="338437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03926" y="2636912"/>
            <a:ext cx="8536147" cy="39604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СОЦИАЛЬНЫЕ И БЛАГОТВОРИТЕЛЬНЫЕ АКЦИИ В ДЕТСКОМ САДУ                                  </a:t>
            </a:r>
            <a:endParaRPr lang="ru-RU" sz="3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                                                     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развития ребенка – детский сад № 140» «УСПЕХ»</a:t>
            </a:r>
          </a:p>
          <a:p>
            <a:pPr algn="ctr"/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– логопед Пашкова Елена Александровна</a:t>
            </a: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 </a:t>
            </a:r>
            <a:r>
              <a:rPr lang="ru-RU" sz="24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Юдакова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Елена Николаевна</a:t>
            </a: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2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«Дружат люди всей Земли»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1315850"/>
            <a:ext cx="3780000" cy="283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43" y="1246878"/>
            <a:ext cx="3780000" cy="2831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750" r="1176" b="4851"/>
          <a:stretch/>
        </p:blipFill>
        <p:spPr>
          <a:xfrm>
            <a:off x="4655943" y="4208652"/>
            <a:ext cx="3622910" cy="25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6" y="4354171"/>
            <a:ext cx="388843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a typeface="Adobe Gothic Std B" pitchFamily="34" charset="-128"/>
                <a:cs typeface="Times New Roman" pitchFamily="18" charset="0"/>
              </a:rPr>
              <a:t>Акция «ДОБРОВОЛЬНИК»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12" name="Picture 2" descr="F:\ДОУ 140 - 2018г\2017 -2018 учеб.год\зима 2017\ДОБРОВОЛЬНИК 2017г\IMG-1ae33643c7d54bb61092ed9a27e71f5b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388661"/>
            <a:ext cx="5006361" cy="5352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F:\ДОУ 140 - 2018г\2017 -2018 учеб.год\зима 2017\ДОБРОВОЛЬНИК 2017г\IMG-424445637d4b9fa0b2dcdab5427507d7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7628" y="1447368"/>
            <a:ext cx="3174431" cy="5235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226">
            <a:off x="5580624" y="520414"/>
            <a:ext cx="3411477" cy="192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a typeface="Adobe Gothic Std B" pitchFamily="34" charset="-128"/>
                <a:cs typeface="Times New Roman" pitchFamily="18" charset="0"/>
              </a:rPr>
              <a:t>Акция «ДОБРОВОЛЬНИК»</a:t>
            </a:r>
          </a:p>
        </p:txBody>
      </p:sp>
      <p:pic>
        <p:nvPicPr>
          <p:cNvPr id="8" name="Picture 2" descr="F:\ДОУ 140 - 2018г\2017 -2018 учеб.год\зима 2017\ДОБРОВОЛЬНИК 2017г\IMG-850df84b99bff8bcc41cc488049a74cd-V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2481" y="1268760"/>
            <a:ext cx="7199999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226">
            <a:off x="5580624" y="520414"/>
            <a:ext cx="3411477" cy="1927804"/>
          </a:xfrm>
          <a:prstGeom prst="rect">
            <a:avLst/>
          </a:prstGeom>
        </p:spPr>
      </p:pic>
      <p:pic>
        <p:nvPicPr>
          <p:cNvPr id="9" name="Picture 4" descr="F:\ДОУ 140 - 2018г\2017 -2018 учеб.год\зима 2017\ДОБРОВОЛЬНИК 2017г\20171206_13230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22589">
            <a:off x="287664" y="3511842"/>
            <a:ext cx="2332211" cy="310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533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188640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4000"/>
              </a:lnSpc>
            </a:pPr>
            <a:r>
              <a:rPr lang="ru-RU" sz="2400" b="1" dirty="0" smtClean="0">
                <a:solidFill>
                  <a:schemeClr val="bg1"/>
                </a:solidFill>
              </a:rPr>
              <a:t>«ДОБРОВОЛЬНИК» </a:t>
            </a:r>
            <a:endParaRPr lang="ru-RU" sz="2400" b="1" dirty="0">
              <a:solidFill>
                <a:schemeClr val="bg1"/>
              </a:solidFill>
            </a:endParaRPr>
          </a:p>
          <a:p>
            <a:pPr lvl="0" algn="ctr">
              <a:lnSpc>
                <a:spcPct val="114000"/>
              </a:lnSpc>
            </a:pPr>
            <a:r>
              <a:rPr lang="ru-RU" sz="2400" b="1" dirty="0">
                <a:solidFill>
                  <a:schemeClr val="bg1"/>
                </a:solidFill>
              </a:rPr>
              <a:t>ТРАДИЦИОННО ЗАВЕРШАЕТСЯ ЧАЕПИТИЕМ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10" name="Picture 3" descr="F:\ДОУ 140 - 2018г\2017 -2018 учеб.год\зима 2017\ДОБРОВОЛЬНИК 2017г\20171206_182755.jpg"/>
          <p:cNvPicPr>
            <a:picLocks noChangeAspect="1" noChangeArrowheads="1"/>
          </p:cNvPicPr>
          <p:nvPr/>
        </p:nvPicPr>
        <p:blipFill>
          <a:blip r:embed="rId4" cstate="print"/>
          <a:srcRect r="5273"/>
          <a:stretch>
            <a:fillRect/>
          </a:stretch>
        </p:blipFill>
        <p:spPr bwMode="auto">
          <a:xfrm>
            <a:off x="1053124" y="1520133"/>
            <a:ext cx="7000924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8892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«Покормите птиц зимой»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0" name="Picture 2" descr="F:\ДОУ 140, фото 2017г\Фото СОЦИАЛИЗАЦИЯ\IMG_68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0273" y="3280647"/>
            <a:ext cx="432000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F:\ДОУ 140, фото 2017г\Фото СОЦИАЛИЗАЦИЯ\добрые дела\-UtMJXgw92I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0783" y="1340768"/>
            <a:ext cx="3449997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«Покормите птиц зимой»</a:t>
            </a:r>
          </a:p>
        </p:txBody>
      </p:sp>
      <p:pic>
        <p:nvPicPr>
          <p:cNvPr id="12" name="Picture 2" descr="E:\ФОТО и КРИТЕРИИ 2016-2017г\старшая группа №2\IMG_398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98262" y="1539960"/>
            <a:ext cx="4378194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C:\Users\1\AppData\Local\Temp\Rar$DI46.866\IMG_20170203_11143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281" y="1347518"/>
            <a:ext cx="3306647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 descr="C:\Users\1\Desktop\sparrow_PNG2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00892" y="5269528"/>
            <a:ext cx="1708960" cy="1231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2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АКЦИЯ «БУМАЖНЫЙ БУМ»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2" name="Picture 2" descr="F:\ДОУ 140, фото 2017г\Клубчас Тематический\_SAM2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656" y="1976376"/>
            <a:ext cx="7004891" cy="4670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АКЦИЯ «БУМАЖНЫЙ БУМ»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9" y="1687063"/>
            <a:ext cx="3510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14" y="1990289"/>
            <a:ext cx="3510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4037" y="1351762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Собрали 480 кг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Приобрели для детей дидактические </a:t>
            </a:r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пособия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3" y="1598787"/>
            <a:ext cx="3554227" cy="46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878726"/>
            <a:ext cx="3371189" cy="468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4037" y="1351762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7114765" y="1253003"/>
            <a:ext cx="1905728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АКЦИЯ «НОВОГОДНЯЯ 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ОТКРЫТКА»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5488" y="1984812"/>
            <a:ext cx="4680000" cy="35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100">
            <a:off x="1547664" y="4634122"/>
            <a:ext cx="1584176" cy="211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77400"/>
            <a:ext cx="2960550" cy="5263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516841"/>
            <a:ext cx="1501256" cy="1125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/>
            <a:r>
              <a:rPr lang="ru-RU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Воспитанию </a:t>
            </a:r>
            <a:r>
              <a:rPr lang="ru-RU" sz="2400" b="1" dirty="0">
                <a:solidFill>
                  <a:srgbClr val="003399"/>
                </a:solidFill>
                <a:cs typeface="Times New Roman" panose="02020603050405020304" pitchFamily="18" charset="0"/>
              </a:rPr>
              <a:t>человечности, доброты и отзывчивости у детей способствуют социальные и благотворительные </a:t>
            </a:r>
            <a:r>
              <a:rPr lang="ru-RU" sz="24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акции</a:t>
            </a:r>
            <a:endParaRPr lang="ru-RU" sz="2400" dirty="0">
              <a:solidFill>
                <a:srgbClr val="003399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177402" y="2022291"/>
            <a:ext cx="2397669" cy="583892"/>
          </a:xfrm>
          <a:prstGeom prst="rect">
            <a:avLst/>
          </a:prstGeom>
        </p:spPr>
      </p:pic>
      <p:pic>
        <p:nvPicPr>
          <p:cNvPr id="9" name="Picture 2" descr="C:\Users\Оля\Desktop\Работа\Игротека\IMG_3687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 b="12851"/>
          <a:stretch>
            <a:fillRect/>
          </a:stretch>
        </p:blipFill>
        <p:spPr bwMode="auto">
          <a:xfrm>
            <a:off x="1028029" y="1774072"/>
            <a:ext cx="7072363" cy="464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44428" y="1392672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7108048" y="1000668"/>
            <a:ext cx="1905728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АКЦИЯ «НОВОГОДНЯЯ </a:t>
            </a:r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ОТКРЫТКА»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179" t="12201" r="10790" b="9867"/>
          <a:stretch/>
        </p:blipFill>
        <p:spPr>
          <a:xfrm>
            <a:off x="4068504" y="1484784"/>
            <a:ext cx="5040000" cy="50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" y="1142417"/>
            <a:ext cx="210623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8" y="3429000"/>
            <a:ext cx="2484276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03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«Чистый город»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9" name="Picture 3" descr="F:\ДОУ 140, фото 2017г\Гагаринский субботник МБДОУЦРР № 140\11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6072" y="2947670"/>
            <a:ext cx="4799998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1" name="Picture 3" descr="E:\ФОТО и КРИТЕРИИ 2016-2017г\Отчет критерии сен.-окт. Стар.№3\работа на участке\DSC0494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2023" y="1925130"/>
            <a:ext cx="335903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4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«Чистый город»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1" name="Picture 2" descr="F:\ДОУ 140, фото 2017г\Гагаринский субботник МБДОУЦРР № 140\7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980" y="1710903"/>
            <a:ext cx="4320000" cy="3153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F:\ДОУ 140 - 2018г\2017 -2018 учеб.год\Субботник 2018г\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9889" y="3962072"/>
            <a:ext cx="432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80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АКЦИЯ </a:t>
            </a:r>
          </a:p>
          <a:p>
            <a:pPr lvl="0"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«БЕЗОПАСНАЯ ДОРОГА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0" name="Picture 2" descr="F:\ДОУ 2018 -2019уч.год\фото ПДД акция\DSC073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268760"/>
            <a:ext cx="5040000" cy="2830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F:\ДОУ 2018 -2019уч.год\фото ПДД акция\DSC072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11867" y="3933056"/>
            <a:ext cx="5040000" cy="2830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в младшей группе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друг – светофор»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32940"/>
            <a:ext cx="5645847" cy="583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9" y="2133086"/>
            <a:ext cx="7200000" cy="4043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2"/>
            <a:ext cx="8424936" cy="10744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Флешмоб</a:t>
            </a: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 с воспитанниками старшей группы и их родителями «Правила дорожные детям знать положено»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32940"/>
            <a:ext cx="5645847" cy="583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70479"/>
            <a:ext cx="7920000" cy="445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2"/>
            <a:ext cx="8424936" cy="10744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«КОРЗИНА ДОБРА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5184"/>
            <a:ext cx="4680000" cy="35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01" y="3212976"/>
            <a:ext cx="4680000" cy="35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32940"/>
            <a:ext cx="5645847" cy="5838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188640"/>
            <a:ext cx="8424936" cy="10744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«КОРЗИНА ДОБРА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395544" y="1268760"/>
            <a:ext cx="2387633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62" y="1268760"/>
            <a:ext cx="432000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0" y="3933056"/>
            <a:ext cx="216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/>
          <a:stretch/>
        </p:blipFill>
        <p:spPr>
          <a:xfrm>
            <a:off x="3059834" y="3969368"/>
            <a:ext cx="1909976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88" y="3969368"/>
            <a:ext cx="3696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890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188640"/>
            <a:ext cx="8424936" cy="10744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«КОРЗИНА ДОБРА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7" y="2637352"/>
            <a:ext cx="222888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297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56" y="2637352"/>
            <a:ext cx="297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02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188640"/>
            <a:ext cx="8424936" cy="10744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«Мы помним! Мы гордимся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!»</a:t>
            </a:r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926390"/>
            <a:ext cx="1923656" cy="2214578"/>
          </a:xfrm>
          <a:prstGeom prst="rect">
            <a:avLst/>
          </a:prstGeom>
        </p:spPr>
      </p:pic>
      <p:pic>
        <p:nvPicPr>
          <p:cNvPr id="8" name="Picture 3" descr="F:\DCIM\114PHOTO\_SAM2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85860"/>
            <a:ext cx="4680000" cy="3120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13176"/>
            <a:ext cx="2928926" cy="13561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96" y="3159360"/>
            <a:ext cx="4680000" cy="35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148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627783" y="3789040"/>
            <a:ext cx="6102515" cy="2016224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cs typeface="Times New Roman" panose="02020603050405020304" pitchFamily="18" charset="0"/>
              </a:rPr>
              <a:t>Благотворительная </a:t>
            </a:r>
            <a:r>
              <a:rPr lang="ru-RU" sz="2400" b="1" dirty="0">
                <a:cs typeface="Times New Roman" panose="02020603050405020304" pitchFamily="18" charset="0"/>
              </a:rPr>
              <a:t>акция – это оказание помощи (в том числе, и безвозмездной) нуждающимся слоям населения, не имеющим возможности помочь себе </a:t>
            </a:r>
            <a:r>
              <a:rPr lang="ru-RU" sz="2400" b="1" dirty="0" smtClean="0">
                <a:cs typeface="Times New Roman" panose="02020603050405020304" pitchFamily="18" charset="0"/>
              </a:rPr>
              <a:t>самостоятельно</a:t>
            </a:r>
            <a:endParaRPr lang="ru-RU" sz="2000" dirty="0"/>
          </a:p>
          <a:p>
            <a:pPr algn="ctr"/>
            <a:endParaRPr 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35696" y="404664"/>
            <a:ext cx="6794580" cy="2496475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cs typeface="Times New Roman" panose="02020603050405020304" pitchFamily="18" charset="0"/>
              </a:rPr>
              <a:t>Социальная акция – это один из видов социальной деятельности, целями которой является привлечение внимания общества к некоторой проблеме, изучение отношения социума к чему-либо, распространение информации среди групп населения, содействие формированию общественного </a:t>
            </a:r>
            <a:r>
              <a:rPr lang="ru-RU" sz="2200" b="1" dirty="0" smtClean="0">
                <a:cs typeface="Times New Roman" panose="02020603050405020304" pitchFamily="18" charset="0"/>
              </a:rPr>
              <a:t>сознания</a:t>
            </a:r>
            <a:endParaRPr lang="ru-RU" sz="2200" dirty="0"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534" y="0"/>
            <a:ext cx="5040470" cy="74066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459">
            <a:off x="2891973" y="5320238"/>
            <a:ext cx="1872208" cy="13681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23">
            <a:off x="6567898" y="5290040"/>
            <a:ext cx="1444423" cy="10379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09" y="2527990"/>
            <a:ext cx="1793629" cy="14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188640"/>
            <a:ext cx="8424936" cy="10744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«Бессмертная  эскадрилья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" y="1337526"/>
            <a:ext cx="4680000" cy="35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420380"/>
            <a:ext cx="4427984" cy="3320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27" y="1414879"/>
            <a:ext cx="3277598" cy="1798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08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4351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544616" cy="278092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 rot="10800000" flipV="1">
            <a:off x="503377" y="5520474"/>
            <a:ext cx="8197946" cy="92333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261" y="5517232"/>
            <a:ext cx="7879016" cy="923330"/>
          </a:xfrm>
          <a:prstGeom prst="rect">
            <a:avLst/>
          </a:prstGeom>
          <a:solidFill>
            <a:srgbClr val="49D74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780927"/>
            <a:ext cx="7092959" cy="193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                                                      дошкольное образовательное учреждение                                                                                       «Центр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ребенка – детский сад № 140»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городского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2552851" y="4509120"/>
            <a:ext cx="6148472" cy="7073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ЗДЕСЬ КАЖДЫЙ РЕБЕНОК УСПЕШЕН!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778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>
            <a:off x="4308874" y="4910268"/>
            <a:ext cx="526252" cy="822988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3275856" y="1484784"/>
            <a:ext cx="484632" cy="2304256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809404" y="1342619"/>
            <a:ext cx="484632" cy="1078269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6516216" y="2567125"/>
            <a:ext cx="484632" cy="216024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475656" y="188640"/>
            <a:ext cx="6336704" cy="125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Times New Roman" panose="02020603050405020304" pitchFamily="18" charset="0"/>
              </a:rPr>
              <a:t>Значимость и ценность социальных и благотворительных акций </a:t>
            </a:r>
            <a:endParaRPr lang="ru-RU" sz="2800" b="1" dirty="0" smtClean="0"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cs typeface="Times New Roman" panose="02020603050405020304" pitchFamily="18" charset="0"/>
              </a:rPr>
              <a:t>для </a:t>
            </a:r>
            <a:r>
              <a:rPr lang="ru-RU" sz="2800" b="1" dirty="0" smtClean="0">
                <a:cs typeface="Times New Roman" panose="02020603050405020304" pitchFamily="18" charset="0"/>
              </a:rPr>
              <a:t>дошкольников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2420888"/>
            <a:ext cx="2354603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cs typeface="Times New Roman" pitchFamily="18" charset="0"/>
              </a:rPr>
              <a:t>ДЕЯТЕЛЬНОСТЬ</a:t>
            </a:r>
            <a:endParaRPr lang="ru-RU" sz="2200" b="1" dirty="0"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16216" y="2492896"/>
            <a:ext cx="235745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cs typeface="Times New Roman" pitchFamily="18" charset="0"/>
              </a:rPr>
              <a:t>РЕЗУЛЬТАТ</a:t>
            </a:r>
            <a:endParaRPr lang="ru-RU" sz="2200" b="1" dirty="0"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91680" y="3797590"/>
            <a:ext cx="5929354" cy="1071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cs typeface="Times New Roman" pitchFamily="18" charset="0"/>
              </a:rPr>
              <a:t>ДЛЯ ДЕТЕЙ ВОЗМОЖНОСТЬ САМОРЕАЛИЗАЦИИ И ОКАЗАНИЯ  ПОМОЩИ  ТЕМ,  КТО В НЕЙ НУЖДАЕТСЯ</a:t>
            </a:r>
            <a:endParaRPr lang="ru-RU" sz="2200" b="1" dirty="0"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051720" y="5733256"/>
            <a:ext cx="528641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cs typeface="Times New Roman" pitchFamily="18" charset="0"/>
              </a:rPr>
              <a:t>ОБЪЕДИНЕНИЕ ВСЕХ УЧАСТНИКОВ ОБРАЗОВАТЕЛЬНОГО ПРОЦЕССА</a:t>
            </a:r>
            <a:endParaRPr lang="ru-RU" sz="2200" b="1" dirty="0"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536160" y="1484784"/>
            <a:ext cx="484632" cy="2304256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7136402" y="1414627"/>
            <a:ext cx="484632" cy="1078269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1008"/>
            <a:ext cx="507396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642910" y="1214422"/>
            <a:ext cx="7964388" cy="936104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выявление   социально значимой проблемы, на которую следует обратить внимание ребенка/ 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детей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85786" y="214290"/>
            <a:ext cx="7704856" cy="864666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Технологические шаги по организации </a:t>
            </a:r>
            <a:endParaRPr lang="ru-RU" sz="24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социальных </a:t>
            </a:r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акций в 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ДОУ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2285992"/>
            <a:ext cx="7748364" cy="827855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поиск социальных партнеров, заинтересованных в 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проблеме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1472" y="3286124"/>
            <a:ext cx="7748364" cy="955105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определение масштаба </a:t>
            </a:r>
            <a:r>
              <a:rPr 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участия воспитанников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5929330"/>
            <a:ext cx="7748364" cy="720080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рефлексия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472" y="4429132"/>
            <a:ext cx="7748364" cy="1340294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рассмотрение возможностей для реализации социальных акций по </a:t>
            </a:r>
            <a:r>
              <a:rPr 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темам,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участие </a:t>
            </a:r>
            <a:r>
              <a:rPr lang="ru-RU" sz="24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в социальной </a:t>
            </a:r>
            <a:r>
              <a:rPr 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акции</a:t>
            </a:r>
            <a:endParaRPr lang="ru-RU" sz="16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59" y="5433261"/>
            <a:ext cx="1793629" cy="14247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23">
            <a:off x="1292712" y="5545430"/>
            <a:ext cx="1444423" cy="1037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3115">
            <a:off x="7500484" y="2229595"/>
            <a:ext cx="187220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Акция «Быть здоровыми хотим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!» - </a:t>
            </a:r>
            <a:r>
              <a:rPr lang="ru-RU" sz="2400" b="1" dirty="0" err="1" smtClean="0">
                <a:solidFill>
                  <a:schemeClr val="bg1"/>
                </a:solidFill>
                <a:cs typeface="Times New Roman" pitchFamily="18" charset="0"/>
              </a:rPr>
              <a:t>флешмоб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с родителями, педагогами и </a:t>
            </a:r>
            <a:r>
              <a:rPr lang="ru-RU" sz="2400" b="1" dirty="0" smtClean="0">
                <a:solidFill>
                  <a:schemeClr val="bg1"/>
                </a:solidFill>
                <a:cs typeface="Times New Roman" pitchFamily="18" charset="0"/>
              </a:rPr>
              <a:t>детьми</a:t>
            </a: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10" name="Picture 2" descr="E:\ФОТО и КРИТЕРИИ 2016-2017г\Утр.гимнас\_SAM0461.JPG"/>
          <p:cNvPicPr>
            <a:picLocks noChangeAspect="1" noChangeArrowheads="1"/>
          </p:cNvPicPr>
          <p:nvPr/>
        </p:nvPicPr>
        <p:blipFill>
          <a:blip r:embed="rId5" cstate="email">
            <a:lum bright="-10000" contrast="10000"/>
          </a:blip>
          <a:srcRect/>
          <a:stretch>
            <a:fillRect/>
          </a:stretch>
        </p:blipFill>
        <p:spPr bwMode="auto">
          <a:xfrm>
            <a:off x="288040" y="1317826"/>
            <a:ext cx="4680000" cy="2991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 descr="E:\ФОТО и КРИТЕРИИ 2016-2017г\УТРЕН,ГИМНАСТ,2016\_SAM0467.JPG"/>
          <p:cNvPicPr>
            <a:picLocks noChangeAspect="1" noChangeArrowheads="1"/>
          </p:cNvPicPr>
          <p:nvPr/>
        </p:nvPicPr>
        <p:blipFill>
          <a:blip r:embed="rId6" cstate="email">
            <a:lum contrast="10000"/>
          </a:blip>
          <a:srcRect/>
          <a:stretch>
            <a:fillRect/>
          </a:stretch>
        </p:blipFill>
        <p:spPr bwMode="auto">
          <a:xfrm>
            <a:off x="4182810" y="3429000"/>
            <a:ext cx="4680000" cy="3248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cs typeface="Times New Roman" pitchFamily="18" charset="0"/>
              </a:rPr>
              <a:t>«УТРЕННЯЯ ГИМНАСТИКА»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3" name="Picture 2" descr="F:\ДОУ 140 - 2018г\ЛЕТО 2018\IMG-4ac2cea7d96df230837c8f5145a02060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75755" y="3182930"/>
            <a:ext cx="4680000" cy="35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F:\ДОУ 140 - 2018г\ЛЕТО 2018\IMG-1b03ef4e7dcaadccb12c532d3d1f4398-V.jpg"/>
          <p:cNvPicPr>
            <a:picLocks noChangeAspect="1" noChangeArrowheads="1"/>
          </p:cNvPicPr>
          <p:nvPr/>
        </p:nvPicPr>
        <p:blipFill>
          <a:blip r:embed="rId7"/>
          <a:srcRect t="23443"/>
          <a:stretch>
            <a:fillRect/>
          </a:stretch>
        </p:blipFill>
        <p:spPr bwMode="auto">
          <a:xfrm>
            <a:off x="213258" y="1268760"/>
            <a:ext cx="4680000" cy="2687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«Подари книжку малышам!»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10" name="Содержимое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4493">
            <a:off x="267017" y="1419000"/>
            <a:ext cx="2927463" cy="2402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Содержимое 8" descr="E:\Пилотн.площадка СОЦ.-КОММУН. развитие\Фото круглый стол СОЦИАЛИЗАЦИЯ\DSC09575.JPG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09" y="1255071"/>
            <a:ext cx="4143404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934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Times New Roman" pitchFamily="18" charset="0"/>
              </a:rPr>
              <a:t>Акция «Дружат люди всей Земли»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31206" y="1533035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6975968" y="1356689"/>
            <a:ext cx="1905728" cy="1251444"/>
          </a:xfrm>
          <a:prstGeom prst="rect">
            <a:avLst/>
          </a:prstGeom>
        </p:spPr>
      </p:pic>
      <p:pic>
        <p:nvPicPr>
          <p:cNvPr id="12" name="Picture 2" descr="E:\ФОТО и КРИТЕРИИ 2016-2017г\Выпускной бал 2016г\_SAM0374.JPG"/>
          <p:cNvPicPr>
            <a:picLocks noChangeAspect="1" noChangeArrowheads="1"/>
          </p:cNvPicPr>
          <p:nvPr/>
        </p:nvPicPr>
        <p:blipFill>
          <a:blip r:embed="rId5" cstate="print"/>
          <a:srcRect l="23437" t="4297" r="50000" b="17187"/>
          <a:stretch>
            <a:fillRect/>
          </a:stretch>
        </p:blipFill>
        <p:spPr bwMode="auto">
          <a:xfrm>
            <a:off x="107504" y="1383518"/>
            <a:ext cx="2718909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E:\ФОТО и КРИТЕРИИ 2016-2017г\Выпускной бал 2016г\_SAM0354.JPG"/>
          <p:cNvPicPr>
            <a:picLocks noChangeAspect="1" noChangeArrowheads="1"/>
          </p:cNvPicPr>
          <p:nvPr/>
        </p:nvPicPr>
        <p:blipFill>
          <a:blip r:embed="rId6" cstate="print"/>
          <a:srcRect t="29014" r="10527"/>
          <a:stretch>
            <a:fillRect/>
          </a:stretch>
        </p:blipFill>
        <p:spPr bwMode="auto">
          <a:xfrm>
            <a:off x="2915816" y="3429000"/>
            <a:ext cx="6077181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241439" y="2628979"/>
            <a:ext cx="2397669" cy="5838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377</Words>
  <Application>Microsoft Office PowerPoint</Application>
  <PresentationFormat>Экран (4:3)</PresentationFormat>
  <Paragraphs>59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Adobe Gothic Std B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140</cp:lastModifiedBy>
  <cp:revision>252</cp:revision>
  <dcterms:created xsi:type="dcterms:W3CDTF">2016-11-23T14:49:13Z</dcterms:created>
  <dcterms:modified xsi:type="dcterms:W3CDTF">2019-04-18T08:53:21Z</dcterms:modified>
</cp:coreProperties>
</file>