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0" r:id="rId4"/>
    <p:sldId id="279" r:id="rId5"/>
    <p:sldId id="282" r:id="rId6"/>
    <p:sldId id="271" r:id="rId7"/>
    <p:sldId id="289" r:id="rId8"/>
    <p:sldId id="290" r:id="rId9"/>
    <p:sldId id="285" r:id="rId10"/>
    <p:sldId id="272" r:id="rId11"/>
    <p:sldId id="273" r:id="rId12"/>
    <p:sldId id="283" r:id="rId13"/>
    <p:sldId id="274" r:id="rId14"/>
    <p:sldId id="275" r:id="rId15"/>
    <p:sldId id="284" r:id="rId16"/>
    <p:sldId id="281" r:id="rId17"/>
    <p:sldId id="286" r:id="rId18"/>
    <p:sldId id="287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7" autoAdjust="0"/>
    <p:restoredTop sz="94660"/>
  </p:normalViewPr>
  <p:slideViewPr>
    <p:cSldViewPr snapToGrid="0">
      <p:cViewPr>
        <p:scale>
          <a:sx n="80" d="100"/>
          <a:sy n="80" d="100"/>
        </p:scale>
        <p:origin x="-92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05B55-7985-4B99-9538-C9F89BF1EEF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0644E4-3CAB-4A0A-B524-F99A6658DED3}">
      <dgm:prSet phldrT="[Текст]"/>
      <dgm:spPr/>
      <dgm:t>
        <a:bodyPr/>
        <a:lstStyle/>
        <a:p>
          <a:r>
            <a:rPr lang="ru-RU" b="1" dirty="0" smtClean="0"/>
            <a:t>Преимущества ИКТ</a:t>
          </a:r>
          <a:endParaRPr lang="ru-RU" b="1" dirty="0"/>
        </a:p>
      </dgm:t>
    </dgm:pt>
    <dgm:pt modelId="{8E506F9F-1FBD-4A27-9714-D8D701F5F65E}" type="parTrans" cxnId="{C29F15FC-2F93-4BBA-A0D6-DE9825C1D6B6}">
      <dgm:prSet/>
      <dgm:spPr/>
      <dgm:t>
        <a:bodyPr/>
        <a:lstStyle/>
        <a:p>
          <a:endParaRPr lang="ru-RU"/>
        </a:p>
      </dgm:t>
    </dgm:pt>
    <dgm:pt modelId="{3A508B7F-56EA-434B-BF45-70A021ECCE0E}" type="sibTrans" cxnId="{C29F15FC-2F93-4BBA-A0D6-DE9825C1D6B6}">
      <dgm:prSet/>
      <dgm:spPr/>
      <dgm:t>
        <a:bodyPr/>
        <a:lstStyle/>
        <a:p>
          <a:endParaRPr lang="ru-RU"/>
        </a:p>
      </dgm:t>
    </dgm:pt>
    <dgm:pt modelId="{4E15A8C7-4E92-4185-A6F5-46F55CF1D5B2}">
      <dgm:prSet phldrT="[Текст]"/>
      <dgm:spPr/>
      <dgm:t>
        <a:bodyPr/>
        <a:lstStyle/>
        <a:p>
          <a:r>
            <a:rPr lang="ru-RU" dirty="0" smtClean="0"/>
            <a:t>Игровая форма информации вызывает интерес</a:t>
          </a:r>
          <a:endParaRPr lang="ru-RU" dirty="0"/>
        </a:p>
      </dgm:t>
    </dgm:pt>
    <dgm:pt modelId="{DFAA3FEF-E530-4F0E-AA27-C99D21FA6C0F}" type="parTrans" cxnId="{B5ED99AF-1281-4F8B-AED1-A7A9CF1BDF23}">
      <dgm:prSet/>
      <dgm:spPr/>
      <dgm:t>
        <a:bodyPr/>
        <a:lstStyle/>
        <a:p>
          <a:endParaRPr lang="ru-RU"/>
        </a:p>
      </dgm:t>
    </dgm:pt>
    <dgm:pt modelId="{EC60CEFC-DA30-43CC-B0A4-38EECE2F78AA}" type="sibTrans" cxnId="{B5ED99AF-1281-4F8B-AED1-A7A9CF1BDF23}">
      <dgm:prSet/>
      <dgm:spPr/>
      <dgm:t>
        <a:bodyPr/>
        <a:lstStyle/>
        <a:p>
          <a:endParaRPr lang="ru-RU"/>
        </a:p>
      </dgm:t>
    </dgm:pt>
    <dgm:pt modelId="{3E586D1A-4617-4346-943D-7E3696FD7DB7}">
      <dgm:prSet phldrT="[Текст]"/>
      <dgm:spPr/>
      <dgm:t>
        <a:bodyPr/>
        <a:lstStyle/>
        <a:p>
          <a:r>
            <a:rPr lang="ru-RU" b="1" dirty="0" smtClean="0"/>
            <a:t>Условия применения ИКТ</a:t>
          </a:r>
          <a:endParaRPr lang="ru-RU" b="1" dirty="0"/>
        </a:p>
      </dgm:t>
    </dgm:pt>
    <dgm:pt modelId="{4A5AD816-0FB2-4B06-A485-2EBC69EE475E}" type="parTrans" cxnId="{8862DCBD-6900-4456-B770-F15ECB59AB58}">
      <dgm:prSet/>
      <dgm:spPr/>
      <dgm:t>
        <a:bodyPr/>
        <a:lstStyle/>
        <a:p>
          <a:endParaRPr lang="ru-RU"/>
        </a:p>
      </dgm:t>
    </dgm:pt>
    <dgm:pt modelId="{0D1621E9-9E75-4AB4-9C56-FB4CA480B4FA}" type="sibTrans" cxnId="{8862DCBD-6900-4456-B770-F15ECB59AB58}">
      <dgm:prSet/>
      <dgm:spPr/>
      <dgm:t>
        <a:bodyPr/>
        <a:lstStyle/>
        <a:p>
          <a:endParaRPr lang="ru-RU"/>
        </a:p>
      </dgm:t>
    </dgm:pt>
    <dgm:pt modelId="{D83F146A-EC10-434D-AE99-FD581E2A8335}">
      <dgm:prSet phldrT="[Текст]"/>
      <dgm:spPr/>
      <dgm:t>
        <a:bodyPr/>
        <a:lstStyle/>
        <a:p>
          <a:r>
            <a:rPr lang="ru-RU" dirty="0" smtClean="0"/>
            <a:t>Свободное общение ребенка со взрослым и сверстниками</a:t>
          </a:r>
          <a:endParaRPr lang="ru-RU" dirty="0"/>
        </a:p>
      </dgm:t>
    </dgm:pt>
    <dgm:pt modelId="{12684416-CA4D-462A-A435-C335636F52C7}" type="parTrans" cxnId="{E72B8408-62F5-4D36-ACC4-02013C492935}">
      <dgm:prSet/>
      <dgm:spPr/>
      <dgm:t>
        <a:bodyPr/>
        <a:lstStyle/>
        <a:p>
          <a:endParaRPr lang="ru-RU"/>
        </a:p>
      </dgm:t>
    </dgm:pt>
    <dgm:pt modelId="{1BF2606C-B874-4D5C-BB3A-060C7F8A3395}" type="sibTrans" cxnId="{E72B8408-62F5-4D36-ACC4-02013C492935}">
      <dgm:prSet/>
      <dgm:spPr/>
      <dgm:t>
        <a:bodyPr/>
        <a:lstStyle/>
        <a:p>
          <a:endParaRPr lang="ru-RU"/>
        </a:p>
      </dgm:t>
    </dgm:pt>
    <dgm:pt modelId="{DD725080-00C8-4C11-99DF-A4E819A3184E}">
      <dgm:prSet phldrT="[Текст]"/>
      <dgm:spPr/>
      <dgm:t>
        <a:bodyPr/>
        <a:lstStyle/>
        <a:p>
          <a:r>
            <a:rPr lang="ru-RU" dirty="0" smtClean="0"/>
            <a:t>Обращение ко всем видам детской деятельности</a:t>
          </a:r>
          <a:endParaRPr lang="ru-RU" dirty="0"/>
        </a:p>
      </dgm:t>
    </dgm:pt>
    <dgm:pt modelId="{E1FCBFBA-43E5-41AE-8CE1-FB1018096336}" type="parTrans" cxnId="{DF021CED-EA82-43C7-B622-AEDF54C0F3EB}">
      <dgm:prSet/>
      <dgm:spPr/>
      <dgm:t>
        <a:bodyPr/>
        <a:lstStyle/>
        <a:p>
          <a:endParaRPr lang="ru-RU"/>
        </a:p>
      </dgm:t>
    </dgm:pt>
    <dgm:pt modelId="{42B4D7CA-9ECB-484F-88AD-BE897394E482}" type="sibTrans" cxnId="{DF021CED-EA82-43C7-B622-AEDF54C0F3EB}">
      <dgm:prSet/>
      <dgm:spPr/>
      <dgm:t>
        <a:bodyPr/>
        <a:lstStyle/>
        <a:p>
          <a:endParaRPr lang="ru-RU"/>
        </a:p>
      </dgm:t>
    </dgm:pt>
    <dgm:pt modelId="{76E94421-C037-4BA9-9CCB-DB202485ECF8}">
      <dgm:prSet phldrT="[Текст]"/>
      <dgm:spPr/>
      <dgm:t>
        <a:bodyPr/>
        <a:lstStyle/>
        <a:p>
          <a:r>
            <a:rPr lang="ru-RU" dirty="0" smtClean="0"/>
            <a:t>Движение, звук, мультипликация надолго привлекают внимание  </a:t>
          </a:r>
          <a:endParaRPr lang="ru-RU" dirty="0"/>
        </a:p>
      </dgm:t>
    </dgm:pt>
    <dgm:pt modelId="{87EBE76B-1C96-415F-A8D1-31EBFDDB1ADA}" type="parTrans" cxnId="{77124281-E030-4FA1-800E-CFA5D6B8B495}">
      <dgm:prSet/>
      <dgm:spPr/>
      <dgm:t>
        <a:bodyPr/>
        <a:lstStyle/>
        <a:p>
          <a:endParaRPr lang="ru-RU"/>
        </a:p>
      </dgm:t>
    </dgm:pt>
    <dgm:pt modelId="{BF64FAD5-3424-4394-8BAA-7BEB6E1C2E0E}" type="sibTrans" cxnId="{77124281-E030-4FA1-800E-CFA5D6B8B495}">
      <dgm:prSet/>
      <dgm:spPr/>
      <dgm:t>
        <a:bodyPr/>
        <a:lstStyle/>
        <a:p>
          <a:endParaRPr lang="ru-RU"/>
        </a:p>
      </dgm:t>
    </dgm:pt>
    <dgm:pt modelId="{202ABAE0-3648-43BE-BF1B-6BB422ABB570}">
      <dgm:prSet phldrT="[Текст]"/>
      <dgm:spPr/>
      <dgm:t>
        <a:bodyPr/>
        <a:lstStyle/>
        <a:p>
          <a:r>
            <a:rPr lang="ru-RU" dirty="0" smtClean="0"/>
            <a:t>Образный тип информации понятен детям, не умеющим читать и писать</a:t>
          </a:r>
          <a:endParaRPr lang="ru-RU" dirty="0"/>
        </a:p>
      </dgm:t>
    </dgm:pt>
    <dgm:pt modelId="{A378ECB3-24AA-4A68-86A5-BD5379A162D5}" type="parTrans" cxnId="{2CE0DCC8-EBC6-4B9E-8FAD-23FE0038D302}">
      <dgm:prSet/>
      <dgm:spPr/>
      <dgm:t>
        <a:bodyPr/>
        <a:lstStyle/>
        <a:p>
          <a:endParaRPr lang="ru-RU"/>
        </a:p>
      </dgm:t>
    </dgm:pt>
    <dgm:pt modelId="{736DFBBB-48BA-4195-9AA1-7CF057B747BD}" type="sibTrans" cxnId="{2CE0DCC8-EBC6-4B9E-8FAD-23FE0038D302}">
      <dgm:prSet/>
      <dgm:spPr/>
      <dgm:t>
        <a:bodyPr/>
        <a:lstStyle/>
        <a:p>
          <a:endParaRPr lang="ru-RU"/>
        </a:p>
      </dgm:t>
    </dgm:pt>
    <dgm:pt modelId="{9E14FBB4-BE0D-4462-8420-F3295500E2F6}">
      <dgm:prSet phldrT="[Текст]"/>
      <dgm:spPr/>
      <dgm:t>
        <a:bodyPr/>
        <a:lstStyle/>
        <a:p>
          <a:r>
            <a:rPr lang="ru-RU" dirty="0" smtClean="0"/>
            <a:t>Полученные знания надолго запоминаются и легко воспроизводятся</a:t>
          </a:r>
          <a:endParaRPr lang="ru-RU" dirty="0"/>
        </a:p>
      </dgm:t>
    </dgm:pt>
    <dgm:pt modelId="{6F38972F-1456-4169-8AC1-87D924CED720}" type="parTrans" cxnId="{0FB5715F-0C0A-439C-B466-E67D8F36F0EC}">
      <dgm:prSet/>
      <dgm:spPr/>
      <dgm:t>
        <a:bodyPr/>
        <a:lstStyle/>
        <a:p>
          <a:endParaRPr lang="ru-RU"/>
        </a:p>
      </dgm:t>
    </dgm:pt>
    <dgm:pt modelId="{AE24BB5D-9502-4A5B-BA59-970F8C96862B}" type="sibTrans" cxnId="{0FB5715F-0C0A-439C-B466-E67D8F36F0EC}">
      <dgm:prSet/>
      <dgm:spPr/>
      <dgm:t>
        <a:bodyPr/>
        <a:lstStyle/>
        <a:p>
          <a:endParaRPr lang="ru-RU"/>
        </a:p>
      </dgm:t>
    </dgm:pt>
    <dgm:pt modelId="{1778ACFE-DD43-418E-B456-76216A79A3DC}">
      <dgm:prSet phldrT="[Текст]"/>
      <dgm:spPr/>
      <dgm:t>
        <a:bodyPr/>
        <a:lstStyle/>
        <a:p>
          <a:endParaRPr lang="ru-RU" dirty="0"/>
        </a:p>
      </dgm:t>
    </dgm:pt>
    <dgm:pt modelId="{06AEBA1D-9A6D-45DB-A9EC-3A807EAFFD30}" type="parTrans" cxnId="{95A07470-42FC-4A74-AF8F-F2546A90DD1F}">
      <dgm:prSet/>
      <dgm:spPr/>
      <dgm:t>
        <a:bodyPr/>
        <a:lstStyle/>
        <a:p>
          <a:endParaRPr lang="ru-RU"/>
        </a:p>
      </dgm:t>
    </dgm:pt>
    <dgm:pt modelId="{6C0497DB-F66F-49F2-B8BC-BD0B237C58E8}" type="sibTrans" cxnId="{95A07470-42FC-4A74-AF8F-F2546A90DD1F}">
      <dgm:prSet/>
      <dgm:spPr/>
      <dgm:t>
        <a:bodyPr/>
        <a:lstStyle/>
        <a:p>
          <a:endParaRPr lang="ru-RU"/>
        </a:p>
      </dgm:t>
    </dgm:pt>
    <dgm:pt modelId="{83306C74-1B31-4F08-9DB2-33AE02487EFF}">
      <dgm:prSet phldrT="[Текст]"/>
      <dgm:spPr/>
      <dgm:t>
        <a:bodyPr/>
        <a:lstStyle/>
        <a:p>
          <a:r>
            <a:rPr lang="ru-RU" dirty="0" smtClean="0"/>
            <a:t>Самостоятельность ребенка</a:t>
          </a:r>
          <a:endParaRPr lang="ru-RU" dirty="0"/>
        </a:p>
      </dgm:t>
    </dgm:pt>
    <dgm:pt modelId="{BC16074E-970E-4BC4-B0C8-8986C7BAADBF}" type="parTrans" cxnId="{433C2FF6-8059-40EC-A29C-1578169D5902}">
      <dgm:prSet/>
      <dgm:spPr/>
      <dgm:t>
        <a:bodyPr/>
        <a:lstStyle/>
        <a:p>
          <a:endParaRPr lang="ru-RU"/>
        </a:p>
      </dgm:t>
    </dgm:pt>
    <dgm:pt modelId="{9A245266-1B7A-4F0E-ADE9-84E934104FC5}" type="sibTrans" cxnId="{433C2FF6-8059-40EC-A29C-1578169D5902}">
      <dgm:prSet/>
      <dgm:spPr/>
      <dgm:t>
        <a:bodyPr/>
        <a:lstStyle/>
        <a:p>
          <a:endParaRPr lang="ru-RU"/>
        </a:p>
      </dgm:t>
    </dgm:pt>
    <dgm:pt modelId="{4771F8E0-07BE-4633-88F8-89856A1D94D1}">
      <dgm:prSet phldrT="[Текст]"/>
      <dgm:spPr/>
      <dgm:t>
        <a:bodyPr/>
        <a:lstStyle/>
        <a:p>
          <a:r>
            <a:rPr lang="ru-RU" dirty="0" smtClean="0"/>
            <a:t>Педагогическое сопровождение</a:t>
          </a:r>
          <a:endParaRPr lang="ru-RU" dirty="0"/>
        </a:p>
      </dgm:t>
    </dgm:pt>
    <dgm:pt modelId="{F5655130-4189-4C2E-B036-497B461ECEEE}" type="parTrans" cxnId="{97501224-267C-40E9-B6AA-12D930E2B09D}">
      <dgm:prSet/>
      <dgm:spPr/>
      <dgm:t>
        <a:bodyPr/>
        <a:lstStyle/>
        <a:p>
          <a:endParaRPr lang="ru-RU"/>
        </a:p>
      </dgm:t>
    </dgm:pt>
    <dgm:pt modelId="{10BEA3A1-18AB-4183-BB8C-AC64C902D2A1}" type="sibTrans" cxnId="{97501224-267C-40E9-B6AA-12D930E2B09D}">
      <dgm:prSet/>
      <dgm:spPr/>
      <dgm:t>
        <a:bodyPr/>
        <a:lstStyle/>
        <a:p>
          <a:endParaRPr lang="ru-RU"/>
        </a:p>
      </dgm:t>
    </dgm:pt>
    <dgm:pt modelId="{557E6F6F-6ECE-4377-A8CA-1C00ADE3E284}">
      <dgm:prSet phldrT="[Текст]"/>
      <dgm:spPr/>
      <dgm:t>
        <a:bodyPr/>
        <a:lstStyle/>
        <a:p>
          <a:r>
            <a:rPr lang="ru-RU" dirty="0" smtClean="0"/>
            <a:t>Поддержка детской инициативы и творчества</a:t>
          </a:r>
          <a:endParaRPr lang="ru-RU" dirty="0"/>
        </a:p>
      </dgm:t>
    </dgm:pt>
    <dgm:pt modelId="{3EFA2913-8F6C-4962-8CEF-31C9EF0796AC}" type="parTrans" cxnId="{A39E19F3-E213-4A5F-B6D6-D6E63AA2FA5D}">
      <dgm:prSet/>
      <dgm:spPr/>
      <dgm:t>
        <a:bodyPr/>
        <a:lstStyle/>
        <a:p>
          <a:endParaRPr lang="ru-RU"/>
        </a:p>
      </dgm:t>
    </dgm:pt>
    <dgm:pt modelId="{B889E08C-DA9A-4D3C-8CD3-E0AB12627C65}" type="sibTrans" cxnId="{A39E19F3-E213-4A5F-B6D6-D6E63AA2FA5D}">
      <dgm:prSet/>
      <dgm:spPr/>
      <dgm:t>
        <a:bodyPr/>
        <a:lstStyle/>
        <a:p>
          <a:endParaRPr lang="ru-RU"/>
        </a:p>
      </dgm:t>
    </dgm:pt>
    <dgm:pt modelId="{FC3AC506-9F9C-4B0B-868A-B4B9E2405BE0}" type="pres">
      <dgm:prSet presAssocID="{1C905B55-7985-4B99-9538-C9F89BF1EE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75471-27DC-40AA-A005-EE3D98AA8CE8}" type="pres">
      <dgm:prSet presAssocID="{B90644E4-3CAB-4A0A-B524-F99A6658DED3}" presName="composite" presStyleCnt="0"/>
      <dgm:spPr/>
    </dgm:pt>
    <dgm:pt modelId="{FDFB324F-5A49-4E09-940C-7A60BB7565C1}" type="pres">
      <dgm:prSet presAssocID="{B90644E4-3CAB-4A0A-B524-F99A6658DED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AF311-4DBD-4494-97BC-970F6C4B2E19}" type="pres">
      <dgm:prSet presAssocID="{B90644E4-3CAB-4A0A-B524-F99A6658DED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A6790-837E-486B-ADD8-4FCB765B3D6A}" type="pres">
      <dgm:prSet presAssocID="{3A508B7F-56EA-434B-BF45-70A021ECCE0E}" presName="space" presStyleCnt="0"/>
      <dgm:spPr/>
    </dgm:pt>
    <dgm:pt modelId="{6A8263EB-2553-410F-BFE8-C2ACD3628684}" type="pres">
      <dgm:prSet presAssocID="{3E586D1A-4617-4346-943D-7E3696FD7DB7}" presName="composite" presStyleCnt="0"/>
      <dgm:spPr/>
    </dgm:pt>
    <dgm:pt modelId="{DA61FD1E-B450-408E-95EC-9B7AD7D13B27}" type="pres">
      <dgm:prSet presAssocID="{3E586D1A-4617-4346-943D-7E3696FD7DB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B9AE9-DD00-433F-9C15-D3F971581FDC}" type="pres">
      <dgm:prSet presAssocID="{3E586D1A-4617-4346-943D-7E3696FD7DB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B5715F-0C0A-439C-B466-E67D8F36F0EC}" srcId="{B90644E4-3CAB-4A0A-B524-F99A6658DED3}" destId="{9E14FBB4-BE0D-4462-8420-F3295500E2F6}" srcOrd="3" destOrd="0" parTransId="{6F38972F-1456-4169-8AC1-87D924CED720}" sibTransId="{AE24BB5D-9502-4A5B-BA59-970F8C96862B}"/>
    <dgm:cxn modelId="{43D67CE5-CA19-4254-9734-771328FB7533}" type="presOf" srcId="{4E15A8C7-4E92-4185-A6F5-46F55CF1D5B2}" destId="{820AF311-4DBD-4494-97BC-970F6C4B2E19}" srcOrd="0" destOrd="0" presId="urn:microsoft.com/office/officeart/2005/8/layout/hList1"/>
    <dgm:cxn modelId="{DCC6AC43-D98F-4C1C-AD40-F7B211386916}" type="presOf" srcId="{83306C74-1B31-4F08-9DB2-33AE02487EFF}" destId="{AAEB9AE9-DD00-433F-9C15-D3F971581FDC}" srcOrd="0" destOrd="2" presId="urn:microsoft.com/office/officeart/2005/8/layout/hList1"/>
    <dgm:cxn modelId="{2CE0DCC8-EBC6-4B9E-8FAD-23FE0038D302}" srcId="{B90644E4-3CAB-4A0A-B524-F99A6658DED3}" destId="{202ABAE0-3648-43BE-BF1B-6BB422ABB570}" srcOrd="1" destOrd="0" parTransId="{A378ECB3-24AA-4A68-86A5-BD5379A162D5}" sibTransId="{736DFBBB-48BA-4195-9AA1-7CF057B747BD}"/>
    <dgm:cxn modelId="{E72B8408-62F5-4D36-ACC4-02013C492935}" srcId="{3E586D1A-4617-4346-943D-7E3696FD7DB7}" destId="{D83F146A-EC10-434D-AE99-FD581E2A8335}" srcOrd="0" destOrd="0" parTransId="{12684416-CA4D-462A-A435-C335636F52C7}" sibTransId="{1BF2606C-B874-4D5C-BB3A-060C7F8A3395}"/>
    <dgm:cxn modelId="{3E6501E3-6BF8-42D4-AB1B-BB7F6D8AEFAB}" type="presOf" srcId="{76E94421-C037-4BA9-9CCB-DB202485ECF8}" destId="{820AF311-4DBD-4494-97BC-970F6C4B2E19}" srcOrd="0" destOrd="2" presId="urn:microsoft.com/office/officeart/2005/8/layout/hList1"/>
    <dgm:cxn modelId="{BF244F02-09F8-4B9B-8475-C748A304F67E}" type="presOf" srcId="{D83F146A-EC10-434D-AE99-FD581E2A8335}" destId="{AAEB9AE9-DD00-433F-9C15-D3F971581FDC}" srcOrd="0" destOrd="0" presId="urn:microsoft.com/office/officeart/2005/8/layout/hList1"/>
    <dgm:cxn modelId="{8181C76B-837E-4EB0-B1CE-ED6FA6F7E183}" type="presOf" srcId="{9E14FBB4-BE0D-4462-8420-F3295500E2F6}" destId="{820AF311-4DBD-4494-97BC-970F6C4B2E19}" srcOrd="0" destOrd="3" presId="urn:microsoft.com/office/officeart/2005/8/layout/hList1"/>
    <dgm:cxn modelId="{2F0AA851-F967-4977-B4C6-28150B040323}" type="presOf" srcId="{4771F8E0-07BE-4633-88F8-89856A1D94D1}" destId="{AAEB9AE9-DD00-433F-9C15-D3F971581FDC}" srcOrd="0" destOrd="3" presId="urn:microsoft.com/office/officeart/2005/8/layout/hList1"/>
    <dgm:cxn modelId="{736FDDF2-BDF9-4B48-993E-99BA6A841E9F}" type="presOf" srcId="{1C905B55-7985-4B99-9538-C9F89BF1EEF8}" destId="{FC3AC506-9F9C-4B0B-868A-B4B9E2405BE0}" srcOrd="0" destOrd="0" presId="urn:microsoft.com/office/officeart/2005/8/layout/hList1"/>
    <dgm:cxn modelId="{78CE051E-C28F-4A97-B319-AC81E9C3B3D5}" type="presOf" srcId="{DD725080-00C8-4C11-99DF-A4E819A3184E}" destId="{AAEB9AE9-DD00-433F-9C15-D3F971581FDC}" srcOrd="0" destOrd="1" presId="urn:microsoft.com/office/officeart/2005/8/layout/hList1"/>
    <dgm:cxn modelId="{B5ED99AF-1281-4F8B-AED1-A7A9CF1BDF23}" srcId="{B90644E4-3CAB-4A0A-B524-F99A6658DED3}" destId="{4E15A8C7-4E92-4185-A6F5-46F55CF1D5B2}" srcOrd="0" destOrd="0" parTransId="{DFAA3FEF-E530-4F0E-AA27-C99D21FA6C0F}" sibTransId="{EC60CEFC-DA30-43CC-B0A4-38EECE2F78AA}"/>
    <dgm:cxn modelId="{97501224-267C-40E9-B6AA-12D930E2B09D}" srcId="{3E586D1A-4617-4346-943D-7E3696FD7DB7}" destId="{4771F8E0-07BE-4633-88F8-89856A1D94D1}" srcOrd="3" destOrd="0" parTransId="{F5655130-4189-4C2E-B036-497B461ECEEE}" sibTransId="{10BEA3A1-18AB-4183-BB8C-AC64C902D2A1}"/>
    <dgm:cxn modelId="{95A07470-42FC-4A74-AF8F-F2546A90DD1F}" srcId="{3E586D1A-4617-4346-943D-7E3696FD7DB7}" destId="{1778ACFE-DD43-418E-B456-76216A79A3DC}" srcOrd="5" destOrd="0" parTransId="{06AEBA1D-9A6D-45DB-A9EC-3A807EAFFD30}" sibTransId="{6C0497DB-F66F-49F2-B8BC-BD0B237C58E8}"/>
    <dgm:cxn modelId="{A52BD0CD-1A35-4BEF-93A5-F2409FF8295D}" type="presOf" srcId="{3E586D1A-4617-4346-943D-7E3696FD7DB7}" destId="{DA61FD1E-B450-408E-95EC-9B7AD7D13B27}" srcOrd="0" destOrd="0" presId="urn:microsoft.com/office/officeart/2005/8/layout/hList1"/>
    <dgm:cxn modelId="{4EB19817-56CB-4738-B11A-02D4E9D76AB2}" type="presOf" srcId="{202ABAE0-3648-43BE-BF1B-6BB422ABB570}" destId="{820AF311-4DBD-4494-97BC-970F6C4B2E19}" srcOrd="0" destOrd="1" presId="urn:microsoft.com/office/officeart/2005/8/layout/hList1"/>
    <dgm:cxn modelId="{5D9CDE6D-997B-4868-A95D-E8F51E38DD2B}" type="presOf" srcId="{1778ACFE-DD43-418E-B456-76216A79A3DC}" destId="{AAEB9AE9-DD00-433F-9C15-D3F971581FDC}" srcOrd="0" destOrd="5" presId="urn:microsoft.com/office/officeart/2005/8/layout/hList1"/>
    <dgm:cxn modelId="{245F2C90-FCB3-4082-BFB0-BFA8D154B980}" type="presOf" srcId="{557E6F6F-6ECE-4377-A8CA-1C00ADE3E284}" destId="{AAEB9AE9-DD00-433F-9C15-D3F971581FDC}" srcOrd="0" destOrd="4" presId="urn:microsoft.com/office/officeart/2005/8/layout/hList1"/>
    <dgm:cxn modelId="{77124281-E030-4FA1-800E-CFA5D6B8B495}" srcId="{B90644E4-3CAB-4A0A-B524-F99A6658DED3}" destId="{76E94421-C037-4BA9-9CCB-DB202485ECF8}" srcOrd="2" destOrd="0" parTransId="{87EBE76B-1C96-415F-A8D1-31EBFDDB1ADA}" sibTransId="{BF64FAD5-3424-4394-8BAA-7BEB6E1C2E0E}"/>
    <dgm:cxn modelId="{C29F15FC-2F93-4BBA-A0D6-DE9825C1D6B6}" srcId="{1C905B55-7985-4B99-9538-C9F89BF1EEF8}" destId="{B90644E4-3CAB-4A0A-B524-F99A6658DED3}" srcOrd="0" destOrd="0" parTransId="{8E506F9F-1FBD-4A27-9714-D8D701F5F65E}" sibTransId="{3A508B7F-56EA-434B-BF45-70A021ECCE0E}"/>
    <dgm:cxn modelId="{44C626F3-4AA0-4133-AC9D-4D78090E9E36}" type="presOf" srcId="{B90644E4-3CAB-4A0A-B524-F99A6658DED3}" destId="{FDFB324F-5A49-4E09-940C-7A60BB7565C1}" srcOrd="0" destOrd="0" presId="urn:microsoft.com/office/officeart/2005/8/layout/hList1"/>
    <dgm:cxn modelId="{433C2FF6-8059-40EC-A29C-1578169D5902}" srcId="{3E586D1A-4617-4346-943D-7E3696FD7DB7}" destId="{83306C74-1B31-4F08-9DB2-33AE02487EFF}" srcOrd="2" destOrd="0" parTransId="{BC16074E-970E-4BC4-B0C8-8986C7BAADBF}" sibTransId="{9A245266-1B7A-4F0E-ADE9-84E934104FC5}"/>
    <dgm:cxn modelId="{A39E19F3-E213-4A5F-B6D6-D6E63AA2FA5D}" srcId="{3E586D1A-4617-4346-943D-7E3696FD7DB7}" destId="{557E6F6F-6ECE-4377-A8CA-1C00ADE3E284}" srcOrd="4" destOrd="0" parTransId="{3EFA2913-8F6C-4962-8CEF-31C9EF0796AC}" sibTransId="{B889E08C-DA9A-4D3C-8CD3-E0AB12627C65}"/>
    <dgm:cxn modelId="{DF021CED-EA82-43C7-B622-AEDF54C0F3EB}" srcId="{3E586D1A-4617-4346-943D-7E3696FD7DB7}" destId="{DD725080-00C8-4C11-99DF-A4E819A3184E}" srcOrd="1" destOrd="0" parTransId="{E1FCBFBA-43E5-41AE-8CE1-FB1018096336}" sibTransId="{42B4D7CA-9ECB-484F-88AD-BE897394E482}"/>
    <dgm:cxn modelId="{8862DCBD-6900-4456-B770-F15ECB59AB58}" srcId="{1C905B55-7985-4B99-9538-C9F89BF1EEF8}" destId="{3E586D1A-4617-4346-943D-7E3696FD7DB7}" srcOrd="1" destOrd="0" parTransId="{4A5AD816-0FB2-4B06-A485-2EBC69EE475E}" sibTransId="{0D1621E9-9E75-4AB4-9C56-FB4CA480B4FA}"/>
    <dgm:cxn modelId="{CB9974E9-689B-44EC-BF41-B2CDD3E48A1A}" type="presParOf" srcId="{FC3AC506-9F9C-4B0B-868A-B4B9E2405BE0}" destId="{28075471-27DC-40AA-A005-EE3D98AA8CE8}" srcOrd="0" destOrd="0" presId="urn:microsoft.com/office/officeart/2005/8/layout/hList1"/>
    <dgm:cxn modelId="{C45B5491-9348-41D5-B401-615489CB04F9}" type="presParOf" srcId="{28075471-27DC-40AA-A005-EE3D98AA8CE8}" destId="{FDFB324F-5A49-4E09-940C-7A60BB7565C1}" srcOrd="0" destOrd="0" presId="urn:microsoft.com/office/officeart/2005/8/layout/hList1"/>
    <dgm:cxn modelId="{7E4CE035-3552-4469-B732-CB73ABA8DC75}" type="presParOf" srcId="{28075471-27DC-40AA-A005-EE3D98AA8CE8}" destId="{820AF311-4DBD-4494-97BC-970F6C4B2E19}" srcOrd="1" destOrd="0" presId="urn:microsoft.com/office/officeart/2005/8/layout/hList1"/>
    <dgm:cxn modelId="{528BD325-2384-4BCB-BCE9-6164037064EE}" type="presParOf" srcId="{FC3AC506-9F9C-4B0B-868A-B4B9E2405BE0}" destId="{B8CA6790-837E-486B-ADD8-4FCB765B3D6A}" srcOrd="1" destOrd="0" presId="urn:microsoft.com/office/officeart/2005/8/layout/hList1"/>
    <dgm:cxn modelId="{F2DA0C5A-3FC4-4202-B074-57A60DCC9A2E}" type="presParOf" srcId="{FC3AC506-9F9C-4B0B-868A-B4B9E2405BE0}" destId="{6A8263EB-2553-410F-BFE8-C2ACD3628684}" srcOrd="2" destOrd="0" presId="urn:microsoft.com/office/officeart/2005/8/layout/hList1"/>
    <dgm:cxn modelId="{04960FB2-CEF1-4B46-8516-EEE0BEBA4691}" type="presParOf" srcId="{6A8263EB-2553-410F-BFE8-C2ACD3628684}" destId="{DA61FD1E-B450-408E-95EC-9B7AD7D13B27}" srcOrd="0" destOrd="0" presId="urn:microsoft.com/office/officeart/2005/8/layout/hList1"/>
    <dgm:cxn modelId="{0CFA9E77-A9E6-4AD2-814D-7D71042FA551}" type="presParOf" srcId="{6A8263EB-2553-410F-BFE8-C2ACD3628684}" destId="{AAEB9AE9-DD00-433F-9C15-D3F971581F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905B55-7985-4B99-9538-C9F89BF1EEF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0644E4-3CAB-4A0A-B524-F99A6658DED3}">
      <dgm:prSet phldrT="[Текст]"/>
      <dgm:spPr/>
      <dgm:t>
        <a:bodyPr/>
        <a:lstStyle/>
        <a:p>
          <a:r>
            <a:rPr lang="ru-RU" b="1" dirty="0" smtClean="0"/>
            <a:t>проблемы</a:t>
          </a:r>
          <a:endParaRPr lang="ru-RU" b="1" dirty="0"/>
        </a:p>
      </dgm:t>
    </dgm:pt>
    <dgm:pt modelId="{8E506F9F-1FBD-4A27-9714-D8D701F5F65E}" type="parTrans" cxnId="{C29F15FC-2F93-4BBA-A0D6-DE9825C1D6B6}">
      <dgm:prSet/>
      <dgm:spPr/>
      <dgm:t>
        <a:bodyPr/>
        <a:lstStyle/>
        <a:p>
          <a:endParaRPr lang="ru-RU"/>
        </a:p>
      </dgm:t>
    </dgm:pt>
    <dgm:pt modelId="{3A508B7F-56EA-434B-BF45-70A021ECCE0E}" type="sibTrans" cxnId="{C29F15FC-2F93-4BBA-A0D6-DE9825C1D6B6}">
      <dgm:prSet/>
      <dgm:spPr/>
      <dgm:t>
        <a:bodyPr/>
        <a:lstStyle/>
        <a:p>
          <a:endParaRPr lang="ru-RU"/>
        </a:p>
      </dgm:t>
    </dgm:pt>
    <dgm:pt modelId="{4E15A8C7-4E92-4185-A6F5-46F55CF1D5B2}">
      <dgm:prSet phldrT="[Текст]"/>
      <dgm:spPr/>
      <dgm:t>
        <a:bodyPr/>
        <a:lstStyle/>
        <a:p>
          <a:r>
            <a:rPr lang="ru-RU" dirty="0" smtClean="0"/>
            <a:t>Отсутствие высокоскоростного Интернета</a:t>
          </a:r>
          <a:endParaRPr lang="ru-RU" dirty="0"/>
        </a:p>
      </dgm:t>
    </dgm:pt>
    <dgm:pt modelId="{DFAA3FEF-E530-4F0E-AA27-C99D21FA6C0F}" type="parTrans" cxnId="{B5ED99AF-1281-4F8B-AED1-A7A9CF1BDF23}">
      <dgm:prSet/>
      <dgm:spPr/>
      <dgm:t>
        <a:bodyPr/>
        <a:lstStyle/>
        <a:p>
          <a:endParaRPr lang="ru-RU"/>
        </a:p>
      </dgm:t>
    </dgm:pt>
    <dgm:pt modelId="{EC60CEFC-DA30-43CC-B0A4-38EECE2F78AA}" type="sibTrans" cxnId="{B5ED99AF-1281-4F8B-AED1-A7A9CF1BDF23}">
      <dgm:prSet/>
      <dgm:spPr/>
      <dgm:t>
        <a:bodyPr/>
        <a:lstStyle/>
        <a:p>
          <a:endParaRPr lang="ru-RU"/>
        </a:p>
      </dgm:t>
    </dgm:pt>
    <dgm:pt modelId="{3E586D1A-4617-4346-943D-7E3696FD7DB7}">
      <dgm:prSet phldrT="[Текст]"/>
      <dgm:spPr/>
      <dgm:t>
        <a:bodyPr/>
        <a:lstStyle/>
        <a:p>
          <a:r>
            <a:rPr lang="ru-RU" b="1" dirty="0" smtClean="0"/>
            <a:t>задачи</a:t>
          </a:r>
          <a:endParaRPr lang="ru-RU" b="1" dirty="0"/>
        </a:p>
      </dgm:t>
    </dgm:pt>
    <dgm:pt modelId="{4A5AD816-0FB2-4B06-A485-2EBC69EE475E}" type="parTrans" cxnId="{8862DCBD-6900-4456-B770-F15ECB59AB58}">
      <dgm:prSet/>
      <dgm:spPr/>
      <dgm:t>
        <a:bodyPr/>
        <a:lstStyle/>
        <a:p>
          <a:endParaRPr lang="ru-RU"/>
        </a:p>
      </dgm:t>
    </dgm:pt>
    <dgm:pt modelId="{0D1621E9-9E75-4AB4-9C56-FB4CA480B4FA}" type="sibTrans" cxnId="{8862DCBD-6900-4456-B770-F15ECB59AB58}">
      <dgm:prSet/>
      <dgm:spPr/>
      <dgm:t>
        <a:bodyPr/>
        <a:lstStyle/>
        <a:p>
          <a:endParaRPr lang="ru-RU"/>
        </a:p>
      </dgm:t>
    </dgm:pt>
    <dgm:pt modelId="{D83F146A-EC10-434D-AE99-FD581E2A8335}">
      <dgm:prSet phldrT="[Текст]"/>
      <dgm:spPr/>
      <dgm:t>
        <a:bodyPr/>
        <a:lstStyle/>
        <a:p>
          <a:r>
            <a:rPr lang="ru-RU" dirty="0" smtClean="0"/>
            <a:t>Подключение высокоскоростного интернета</a:t>
          </a:r>
          <a:endParaRPr lang="ru-RU" dirty="0"/>
        </a:p>
      </dgm:t>
    </dgm:pt>
    <dgm:pt modelId="{12684416-CA4D-462A-A435-C335636F52C7}" type="parTrans" cxnId="{E72B8408-62F5-4D36-ACC4-02013C492935}">
      <dgm:prSet/>
      <dgm:spPr/>
      <dgm:t>
        <a:bodyPr/>
        <a:lstStyle/>
        <a:p>
          <a:endParaRPr lang="ru-RU"/>
        </a:p>
      </dgm:t>
    </dgm:pt>
    <dgm:pt modelId="{1BF2606C-B874-4D5C-BB3A-060C7F8A3395}" type="sibTrans" cxnId="{E72B8408-62F5-4D36-ACC4-02013C492935}">
      <dgm:prSet/>
      <dgm:spPr/>
      <dgm:t>
        <a:bodyPr/>
        <a:lstStyle/>
        <a:p>
          <a:endParaRPr lang="ru-RU"/>
        </a:p>
      </dgm:t>
    </dgm:pt>
    <dgm:pt modelId="{202ABAE0-3648-43BE-BF1B-6BB422ABB570}">
      <dgm:prSet phldrT="[Текст]"/>
      <dgm:spPr/>
      <dgm:t>
        <a:bodyPr/>
        <a:lstStyle/>
        <a:p>
          <a:r>
            <a:rPr lang="ru-RU" dirty="0" smtClean="0"/>
            <a:t>Отсутствие необходимого количества оборудования</a:t>
          </a:r>
          <a:endParaRPr lang="ru-RU" dirty="0"/>
        </a:p>
      </dgm:t>
    </dgm:pt>
    <dgm:pt modelId="{A378ECB3-24AA-4A68-86A5-BD5379A162D5}" type="parTrans" cxnId="{2CE0DCC8-EBC6-4B9E-8FAD-23FE0038D302}">
      <dgm:prSet/>
      <dgm:spPr/>
      <dgm:t>
        <a:bodyPr/>
        <a:lstStyle/>
        <a:p>
          <a:endParaRPr lang="ru-RU"/>
        </a:p>
      </dgm:t>
    </dgm:pt>
    <dgm:pt modelId="{736DFBBB-48BA-4195-9AA1-7CF057B747BD}" type="sibTrans" cxnId="{2CE0DCC8-EBC6-4B9E-8FAD-23FE0038D302}">
      <dgm:prSet/>
      <dgm:spPr/>
      <dgm:t>
        <a:bodyPr/>
        <a:lstStyle/>
        <a:p>
          <a:endParaRPr lang="ru-RU"/>
        </a:p>
      </dgm:t>
    </dgm:pt>
    <dgm:pt modelId="{1778ACFE-DD43-418E-B456-76216A79A3DC}">
      <dgm:prSet phldrT="[Текст]"/>
      <dgm:spPr/>
      <dgm:t>
        <a:bodyPr/>
        <a:lstStyle/>
        <a:p>
          <a:endParaRPr lang="ru-RU" dirty="0"/>
        </a:p>
      </dgm:t>
    </dgm:pt>
    <dgm:pt modelId="{06AEBA1D-9A6D-45DB-A9EC-3A807EAFFD30}" type="parTrans" cxnId="{95A07470-42FC-4A74-AF8F-F2546A90DD1F}">
      <dgm:prSet/>
      <dgm:spPr/>
      <dgm:t>
        <a:bodyPr/>
        <a:lstStyle/>
        <a:p>
          <a:endParaRPr lang="ru-RU"/>
        </a:p>
      </dgm:t>
    </dgm:pt>
    <dgm:pt modelId="{6C0497DB-F66F-49F2-B8BC-BD0B237C58E8}" type="sibTrans" cxnId="{95A07470-42FC-4A74-AF8F-F2546A90DD1F}">
      <dgm:prSet/>
      <dgm:spPr/>
      <dgm:t>
        <a:bodyPr/>
        <a:lstStyle/>
        <a:p>
          <a:endParaRPr lang="ru-RU"/>
        </a:p>
      </dgm:t>
    </dgm:pt>
    <dgm:pt modelId="{ED577CF2-FC08-45FC-9E94-45CA36BCB403}">
      <dgm:prSet phldrT="[Текст]"/>
      <dgm:spPr/>
      <dgm:t>
        <a:bodyPr/>
        <a:lstStyle/>
        <a:p>
          <a:r>
            <a:rPr lang="ru-RU" dirty="0" smtClean="0"/>
            <a:t>Объемные временные затраты на ведение документации по организации питания</a:t>
          </a:r>
          <a:endParaRPr lang="ru-RU" dirty="0"/>
        </a:p>
      </dgm:t>
    </dgm:pt>
    <dgm:pt modelId="{88B99E86-E29C-417A-94E2-87CBBFF90333}" type="parTrans" cxnId="{01723493-7224-4A26-BDA2-8F3479AB30D7}">
      <dgm:prSet/>
      <dgm:spPr/>
    </dgm:pt>
    <dgm:pt modelId="{A521AC8E-5D79-412C-BA47-47B49673862B}" type="sibTrans" cxnId="{01723493-7224-4A26-BDA2-8F3479AB30D7}">
      <dgm:prSet/>
      <dgm:spPr/>
    </dgm:pt>
    <dgm:pt modelId="{AC148106-C164-426D-9EA6-B33A3015209B}">
      <dgm:prSet phldrT="[Текст]"/>
      <dgm:spPr/>
      <dgm:t>
        <a:bodyPr/>
        <a:lstStyle/>
        <a:p>
          <a:r>
            <a:rPr lang="ru-RU" dirty="0" smtClean="0"/>
            <a:t>Организация консультирования, мастер-классов для педагогов и родителей</a:t>
          </a:r>
          <a:endParaRPr lang="ru-RU" dirty="0"/>
        </a:p>
      </dgm:t>
    </dgm:pt>
    <dgm:pt modelId="{D8F40848-F885-444B-BA3E-63F1AFF55596}" type="parTrans" cxnId="{6CD6CB2D-2CB0-4012-943D-5923172E6DF5}">
      <dgm:prSet/>
      <dgm:spPr/>
    </dgm:pt>
    <dgm:pt modelId="{FC22CE65-C02E-491D-AC08-45287F24B485}" type="sibTrans" cxnId="{6CD6CB2D-2CB0-4012-943D-5923172E6DF5}">
      <dgm:prSet/>
      <dgm:spPr/>
    </dgm:pt>
    <dgm:pt modelId="{92F4F61C-746D-4525-A019-399465A5F550}">
      <dgm:prSet phldrT="[Текст]"/>
      <dgm:spPr/>
      <dgm:t>
        <a:bodyPr/>
        <a:lstStyle/>
        <a:p>
          <a:r>
            <a:rPr lang="ru-RU" dirty="0" smtClean="0"/>
            <a:t>Эпизодичность использования ИКТ</a:t>
          </a:r>
          <a:endParaRPr lang="ru-RU" dirty="0"/>
        </a:p>
      </dgm:t>
    </dgm:pt>
    <dgm:pt modelId="{791904F3-D76C-4EFD-BC71-3E8C2DA4EFCD}" type="parTrans" cxnId="{6E6A651B-4E27-4700-9371-810CF8B23AB3}">
      <dgm:prSet/>
      <dgm:spPr/>
    </dgm:pt>
    <dgm:pt modelId="{CA1A435F-2997-4ABA-BF4B-D7977E7E042B}" type="sibTrans" cxnId="{6E6A651B-4E27-4700-9371-810CF8B23AB3}">
      <dgm:prSet/>
      <dgm:spPr/>
    </dgm:pt>
    <dgm:pt modelId="{E5646C29-6D4E-4C26-BA5D-94C786AEC207}">
      <dgm:prSet phldrT="[Текст]"/>
      <dgm:spPr/>
      <dgm:t>
        <a:bodyPr/>
        <a:lstStyle/>
        <a:p>
          <a:r>
            <a:rPr lang="ru-RU" smtClean="0"/>
            <a:t>Приобретение </a:t>
          </a:r>
          <a:r>
            <a:rPr lang="ru-RU" dirty="0" smtClean="0"/>
            <a:t>программы «Детский сад. Питание»</a:t>
          </a:r>
          <a:endParaRPr lang="ru-RU"/>
        </a:p>
      </dgm:t>
    </dgm:pt>
    <dgm:pt modelId="{EDF049AF-749E-44ED-846F-789D17A6F7B8}" type="parTrans" cxnId="{4CFDE4C8-0489-4AAE-B246-6B5FDB198234}">
      <dgm:prSet/>
      <dgm:spPr/>
    </dgm:pt>
    <dgm:pt modelId="{B598C199-7B29-4C46-AF59-BB311F38E6DA}" type="sibTrans" cxnId="{4CFDE4C8-0489-4AAE-B246-6B5FDB198234}">
      <dgm:prSet/>
      <dgm:spPr/>
    </dgm:pt>
    <dgm:pt modelId="{153172B8-31BD-4DFF-9F67-ED5C7B425B7C}">
      <dgm:prSet phldrT="[Текст]"/>
      <dgm:spPr/>
      <dgm:t>
        <a:bodyPr/>
        <a:lstStyle/>
        <a:p>
          <a:r>
            <a:rPr lang="ru-RU" dirty="0" smtClean="0"/>
            <a:t>Невысокая ИКТ-компетентность педагогов</a:t>
          </a:r>
          <a:endParaRPr lang="ru-RU" dirty="0"/>
        </a:p>
      </dgm:t>
    </dgm:pt>
    <dgm:pt modelId="{483CCF99-60F2-4FC5-A915-7CA0F5BAC43F}" type="parTrans" cxnId="{48D6E8FE-3117-47E0-A79A-0C988EBA96C1}">
      <dgm:prSet/>
      <dgm:spPr/>
    </dgm:pt>
    <dgm:pt modelId="{567011B1-FF5D-4551-9052-4D714CDB89BB}" type="sibTrans" cxnId="{48D6E8FE-3117-47E0-A79A-0C988EBA96C1}">
      <dgm:prSet/>
      <dgm:spPr/>
    </dgm:pt>
    <dgm:pt modelId="{1249DA13-03BD-4D29-A5F9-D81DEBEFE3DE}">
      <dgm:prSet phldrT="[Текст]"/>
      <dgm:spPr/>
      <dgm:t>
        <a:bodyPr/>
        <a:lstStyle/>
        <a:p>
          <a:r>
            <a:rPr lang="ru-RU" dirty="0" smtClean="0"/>
            <a:t>Не развита сеть электронных библиотек с качественными видео занятий работы педагогов (специалистов) с детьми</a:t>
          </a:r>
          <a:endParaRPr lang="ru-RU" dirty="0"/>
        </a:p>
      </dgm:t>
    </dgm:pt>
    <dgm:pt modelId="{17093B5E-51CF-423A-8433-BA3031B95431}" type="parTrans" cxnId="{FFE93A88-3CB2-41C0-8199-FCDA8CC63646}">
      <dgm:prSet/>
      <dgm:spPr/>
    </dgm:pt>
    <dgm:pt modelId="{7825198F-995D-4634-A817-CCE2F38C9B0D}" type="sibTrans" cxnId="{FFE93A88-3CB2-41C0-8199-FCDA8CC63646}">
      <dgm:prSet/>
      <dgm:spPr/>
    </dgm:pt>
    <dgm:pt modelId="{C1F94E92-E478-4D19-BBD7-ECA56112579D}">
      <dgm:prSet phldrT="[Текст]"/>
      <dgm:spPr/>
      <dgm:t>
        <a:bodyPr/>
        <a:lstStyle/>
        <a:p>
          <a:r>
            <a:rPr lang="ru-RU" dirty="0" smtClean="0"/>
            <a:t>Обеспечение необходимым оборудованием на каждой группе</a:t>
          </a:r>
          <a:endParaRPr lang="ru-RU" dirty="0"/>
        </a:p>
      </dgm:t>
    </dgm:pt>
    <dgm:pt modelId="{8185BAC4-6A24-4FE1-83CB-0AF215F4A1D0}" type="parTrans" cxnId="{2B0A8CD9-EE2A-4AE0-8B30-650648DC2967}">
      <dgm:prSet/>
      <dgm:spPr/>
    </dgm:pt>
    <dgm:pt modelId="{CC33FBC2-248D-459D-BFBD-29DCDC19C6B9}" type="sibTrans" cxnId="{2B0A8CD9-EE2A-4AE0-8B30-650648DC2967}">
      <dgm:prSet/>
      <dgm:spPr/>
    </dgm:pt>
    <dgm:pt modelId="{BF3906FF-8545-456A-93FA-F4D2363EAA98}">
      <dgm:prSet phldrT="[Текст]"/>
      <dgm:spPr/>
      <dgm:t>
        <a:bodyPr/>
        <a:lstStyle/>
        <a:p>
          <a:r>
            <a:rPr lang="ru-RU" dirty="0" smtClean="0"/>
            <a:t>Создание библиотеки </a:t>
          </a:r>
          <a:r>
            <a:rPr lang="ru-RU" dirty="0" err="1" smtClean="0"/>
            <a:t>видеозанятий</a:t>
          </a:r>
          <a:r>
            <a:rPr lang="ru-RU" dirty="0" smtClean="0"/>
            <a:t> с детьми в ДОУ</a:t>
          </a:r>
          <a:endParaRPr lang="ru-RU" dirty="0"/>
        </a:p>
      </dgm:t>
    </dgm:pt>
    <dgm:pt modelId="{02AA6D32-ECD7-4710-9F9B-4557FEF79EE6}" type="parTrans" cxnId="{C8E57482-ED3C-45EC-9837-00ABC1A7111C}">
      <dgm:prSet/>
      <dgm:spPr/>
    </dgm:pt>
    <dgm:pt modelId="{F6BE9CF4-8CCF-448D-BB67-D5A061C5FC0F}" type="sibTrans" cxnId="{C8E57482-ED3C-45EC-9837-00ABC1A7111C}">
      <dgm:prSet/>
      <dgm:spPr/>
    </dgm:pt>
    <dgm:pt modelId="{38DCECB1-CD2D-4F78-B233-B94900F362FA}">
      <dgm:prSet phldrT="[Текст]"/>
      <dgm:spPr/>
      <dgm:t>
        <a:bodyPr/>
        <a:lstStyle/>
        <a:p>
          <a:r>
            <a:rPr lang="ru-RU" dirty="0" smtClean="0"/>
            <a:t>Эмоциональные перегрузки педагогов</a:t>
          </a:r>
          <a:endParaRPr lang="ru-RU" dirty="0"/>
        </a:p>
      </dgm:t>
    </dgm:pt>
    <dgm:pt modelId="{09163B75-52C4-4FBD-9EC7-7A636F404B34}" type="parTrans" cxnId="{07B82A4F-4DFC-4245-8B3D-2E44CDFBDBBE}">
      <dgm:prSet/>
      <dgm:spPr/>
    </dgm:pt>
    <dgm:pt modelId="{09F2A4B0-E7EC-40E4-B910-72E3F22353FF}" type="sibTrans" cxnId="{07B82A4F-4DFC-4245-8B3D-2E44CDFBDBBE}">
      <dgm:prSet/>
      <dgm:spPr/>
    </dgm:pt>
    <dgm:pt modelId="{FC3AC506-9F9C-4B0B-868A-B4B9E2405BE0}" type="pres">
      <dgm:prSet presAssocID="{1C905B55-7985-4B99-9538-C9F89BF1EE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75471-27DC-40AA-A005-EE3D98AA8CE8}" type="pres">
      <dgm:prSet presAssocID="{B90644E4-3CAB-4A0A-B524-F99A6658DED3}" presName="composite" presStyleCnt="0"/>
      <dgm:spPr/>
    </dgm:pt>
    <dgm:pt modelId="{FDFB324F-5A49-4E09-940C-7A60BB7565C1}" type="pres">
      <dgm:prSet presAssocID="{B90644E4-3CAB-4A0A-B524-F99A6658DED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AF311-4DBD-4494-97BC-970F6C4B2E19}" type="pres">
      <dgm:prSet presAssocID="{B90644E4-3CAB-4A0A-B524-F99A6658DED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A6790-837E-486B-ADD8-4FCB765B3D6A}" type="pres">
      <dgm:prSet presAssocID="{3A508B7F-56EA-434B-BF45-70A021ECCE0E}" presName="space" presStyleCnt="0"/>
      <dgm:spPr/>
    </dgm:pt>
    <dgm:pt modelId="{6A8263EB-2553-410F-BFE8-C2ACD3628684}" type="pres">
      <dgm:prSet presAssocID="{3E586D1A-4617-4346-943D-7E3696FD7DB7}" presName="composite" presStyleCnt="0"/>
      <dgm:spPr/>
    </dgm:pt>
    <dgm:pt modelId="{DA61FD1E-B450-408E-95EC-9B7AD7D13B27}" type="pres">
      <dgm:prSet presAssocID="{3E586D1A-4617-4346-943D-7E3696FD7DB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B9AE9-DD00-433F-9C15-D3F971581FDC}" type="pres">
      <dgm:prSet presAssocID="{3E586D1A-4617-4346-943D-7E3696FD7DB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61AB5-FC63-47F3-9D12-20C7A6BA6034}" type="presOf" srcId="{38DCECB1-CD2D-4F78-B233-B94900F362FA}" destId="{820AF311-4DBD-4494-97BC-970F6C4B2E19}" srcOrd="0" destOrd="6" presId="urn:microsoft.com/office/officeart/2005/8/layout/hList1"/>
    <dgm:cxn modelId="{2CE0DCC8-EBC6-4B9E-8FAD-23FE0038D302}" srcId="{B90644E4-3CAB-4A0A-B524-F99A6658DED3}" destId="{202ABAE0-3648-43BE-BF1B-6BB422ABB570}" srcOrd="1" destOrd="0" parTransId="{A378ECB3-24AA-4A68-86A5-BD5379A162D5}" sibTransId="{736DFBBB-48BA-4195-9AA1-7CF057B747BD}"/>
    <dgm:cxn modelId="{E72B8408-62F5-4D36-ACC4-02013C492935}" srcId="{3E586D1A-4617-4346-943D-7E3696FD7DB7}" destId="{D83F146A-EC10-434D-AE99-FD581E2A8335}" srcOrd="0" destOrd="0" parTransId="{12684416-CA4D-462A-A435-C335636F52C7}" sibTransId="{1BF2606C-B874-4D5C-BB3A-060C7F8A3395}"/>
    <dgm:cxn modelId="{10B9D827-A462-411A-BE5E-9B036C743F45}" type="presOf" srcId="{92F4F61C-746D-4525-A019-399465A5F550}" destId="{820AF311-4DBD-4494-97BC-970F6C4B2E19}" srcOrd="0" destOrd="4" presId="urn:microsoft.com/office/officeart/2005/8/layout/hList1"/>
    <dgm:cxn modelId="{66B27784-999C-420A-995D-A18E3DF132BB}" type="presOf" srcId="{1C905B55-7985-4B99-9538-C9F89BF1EEF8}" destId="{FC3AC506-9F9C-4B0B-868A-B4B9E2405BE0}" srcOrd="0" destOrd="0" presId="urn:microsoft.com/office/officeart/2005/8/layout/hList1"/>
    <dgm:cxn modelId="{BAE4EC6D-C9D4-43BC-8DE9-72C0C45EBCC0}" type="presOf" srcId="{202ABAE0-3648-43BE-BF1B-6BB422ABB570}" destId="{820AF311-4DBD-4494-97BC-970F6C4B2E19}" srcOrd="0" destOrd="1" presId="urn:microsoft.com/office/officeart/2005/8/layout/hList1"/>
    <dgm:cxn modelId="{1DC2DFA8-0F76-40AE-93E7-135E84AA38D0}" type="presOf" srcId="{3E586D1A-4617-4346-943D-7E3696FD7DB7}" destId="{DA61FD1E-B450-408E-95EC-9B7AD7D13B27}" srcOrd="0" destOrd="0" presId="urn:microsoft.com/office/officeart/2005/8/layout/hList1"/>
    <dgm:cxn modelId="{C34DF4CB-A8BC-49EB-8585-218E55CCEBDA}" type="presOf" srcId="{BF3906FF-8545-456A-93FA-F4D2363EAA98}" destId="{AAEB9AE9-DD00-433F-9C15-D3F971581FDC}" srcOrd="0" destOrd="2" presId="urn:microsoft.com/office/officeart/2005/8/layout/hList1"/>
    <dgm:cxn modelId="{808BC0B1-2D02-497B-8D54-0014AF79F410}" type="presOf" srcId="{1778ACFE-DD43-418E-B456-76216A79A3DC}" destId="{AAEB9AE9-DD00-433F-9C15-D3F971581FDC}" srcOrd="0" destOrd="5" presId="urn:microsoft.com/office/officeart/2005/8/layout/hList1"/>
    <dgm:cxn modelId="{6E6A651B-4E27-4700-9371-810CF8B23AB3}" srcId="{B90644E4-3CAB-4A0A-B524-F99A6658DED3}" destId="{92F4F61C-746D-4525-A019-399465A5F550}" srcOrd="4" destOrd="0" parTransId="{791904F3-D76C-4EFD-BC71-3E8C2DA4EFCD}" sibTransId="{CA1A435F-2997-4ABA-BF4B-D7977E7E042B}"/>
    <dgm:cxn modelId="{79E7469B-3F97-46F1-A997-DF8DCD7F107A}" type="presOf" srcId="{E5646C29-6D4E-4C26-BA5D-94C786AEC207}" destId="{AAEB9AE9-DD00-433F-9C15-D3F971581FDC}" srcOrd="0" destOrd="4" presId="urn:microsoft.com/office/officeart/2005/8/layout/hList1"/>
    <dgm:cxn modelId="{B5ED99AF-1281-4F8B-AED1-A7A9CF1BDF23}" srcId="{B90644E4-3CAB-4A0A-B524-F99A6658DED3}" destId="{4E15A8C7-4E92-4185-A6F5-46F55CF1D5B2}" srcOrd="0" destOrd="0" parTransId="{DFAA3FEF-E530-4F0E-AA27-C99D21FA6C0F}" sibTransId="{EC60CEFC-DA30-43CC-B0A4-38EECE2F78AA}"/>
    <dgm:cxn modelId="{519FABF0-9906-4D4E-843E-DB266155E64D}" type="presOf" srcId="{B90644E4-3CAB-4A0A-B524-F99A6658DED3}" destId="{FDFB324F-5A49-4E09-940C-7A60BB7565C1}" srcOrd="0" destOrd="0" presId="urn:microsoft.com/office/officeart/2005/8/layout/hList1"/>
    <dgm:cxn modelId="{95A07470-42FC-4A74-AF8F-F2546A90DD1F}" srcId="{3E586D1A-4617-4346-943D-7E3696FD7DB7}" destId="{1778ACFE-DD43-418E-B456-76216A79A3DC}" srcOrd="5" destOrd="0" parTransId="{06AEBA1D-9A6D-45DB-A9EC-3A807EAFFD30}" sibTransId="{6C0497DB-F66F-49F2-B8BC-BD0B237C58E8}"/>
    <dgm:cxn modelId="{01723493-7224-4A26-BDA2-8F3479AB30D7}" srcId="{B90644E4-3CAB-4A0A-B524-F99A6658DED3}" destId="{ED577CF2-FC08-45FC-9E94-45CA36BCB403}" srcOrd="5" destOrd="0" parTransId="{88B99E86-E29C-417A-94E2-87CBBFF90333}" sibTransId="{A521AC8E-5D79-412C-BA47-47B49673862B}"/>
    <dgm:cxn modelId="{6CD6CB2D-2CB0-4012-943D-5923172E6DF5}" srcId="{3E586D1A-4617-4346-943D-7E3696FD7DB7}" destId="{AC148106-C164-426D-9EA6-B33A3015209B}" srcOrd="3" destOrd="0" parTransId="{D8F40848-F885-444B-BA3E-63F1AFF55596}" sibTransId="{FC22CE65-C02E-491D-AC08-45287F24B485}"/>
    <dgm:cxn modelId="{4CFDE4C8-0489-4AAE-B246-6B5FDB198234}" srcId="{3E586D1A-4617-4346-943D-7E3696FD7DB7}" destId="{E5646C29-6D4E-4C26-BA5D-94C786AEC207}" srcOrd="4" destOrd="0" parTransId="{EDF049AF-749E-44ED-846F-789D17A6F7B8}" sibTransId="{B598C199-7B29-4C46-AF59-BB311F38E6DA}"/>
    <dgm:cxn modelId="{2B0A8CD9-EE2A-4AE0-8B30-650648DC2967}" srcId="{3E586D1A-4617-4346-943D-7E3696FD7DB7}" destId="{C1F94E92-E478-4D19-BBD7-ECA56112579D}" srcOrd="1" destOrd="0" parTransId="{8185BAC4-6A24-4FE1-83CB-0AF215F4A1D0}" sibTransId="{CC33FBC2-248D-459D-BFBD-29DCDC19C6B9}"/>
    <dgm:cxn modelId="{341EE8B4-A1F2-4742-B800-970AFFC8317E}" type="presOf" srcId="{AC148106-C164-426D-9EA6-B33A3015209B}" destId="{AAEB9AE9-DD00-433F-9C15-D3F971581FDC}" srcOrd="0" destOrd="3" presId="urn:microsoft.com/office/officeart/2005/8/layout/hList1"/>
    <dgm:cxn modelId="{C684904D-66EC-4DAD-B539-EBC2F8159308}" type="presOf" srcId="{4E15A8C7-4E92-4185-A6F5-46F55CF1D5B2}" destId="{820AF311-4DBD-4494-97BC-970F6C4B2E19}" srcOrd="0" destOrd="0" presId="urn:microsoft.com/office/officeart/2005/8/layout/hList1"/>
    <dgm:cxn modelId="{C29F15FC-2F93-4BBA-A0D6-DE9825C1D6B6}" srcId="{1C905B55-7985-4B99-9538-C9F89BF1EEF8}" destId="{B90644E4-3CAB-4A0A-B524-F99A6658DED3}" srcOrd="0" destOrd="0" parTransId="{8E506F9F-1FBD-4A27-9714-D8D701F5F65E}" sibTransId="{3A508B7F-56EA-434B-BF45-70A021ECCE0E}"/>
    <dgm:cxn modelId="{14029707-05C3-45AA-83A0-372ED618616A}" type="presOf" srcId="{153172B8-31BD-4DFF-9F67-ED5C7B425B7C}" destId="{820AF311-4DBD-4494-97BC-970F6C4B2E19}" srcOrd="0" destOrd="3" presId="urn:microsoft.com/office/officeart/2005/8/layout/hList1"/>
    <dgm:cxn modelId="{78ADA10E-1174-4EE3-B627-67A6D744537C}" type="presOf" srcId="{C1F94E92-E478-4D19-BBD7-ECA56112579D}" destId="{AAEB9AE9-DD00-433F-9C15-D3F971581FDC}" srcOrd="0" destOrd="1" presId="urn:microsoft.com/office/officeart/2005/8/layout/hList1"/>
    <dgm:cxn modelId="{48D6E8FE-3117-47E0-A79A-0C988EBA96C1}" srcId="{B90644E4-3CAB-4A0A-B524-F99A6658DED3}" destId="{153172B8-31BD-4DFF-9F67-ED5C7B425B7C}" srcOrd="3" destOrd="0" parTransId="{483CCF99-60F2-4FC5-A915-7CA0F5BAC43F}" sibTransId="{567011B1-FF5D-4551-9052-4D714CDB89BB}"/>
    <dgm:cxn modelId="{FFE93A88-3CB2-41C0-8199-FCDA8CC63646}" srcId="{B90644E4-3CAB-4A0A-B524-F99A6658DED3}" destId="{1249DA13-03BD-4D29-A5F9-D81DEBEFE3DE}" srcOrd="2" destOrd="0" parTransId="{17093B5E-51CF-423A-8433-BA3031B95431}" sibTransId="{7825198F-995D-4634-A817-CCE2F38C9B0D}"/>
    <dgm:cxn modelId="{07B82A4F-4DFC-4245-8B3D-2E44CDFBDBBE}" srcId="{B90644E4-3CAB-4A0A-B524-F99A6658DED3}" destId="{38DCECB1-CD2D-4F78-B233-B94900F362FA}" srcOrd="6" destOrd="0" parTransId="{09163B75-52C4-4FBD-9EC7-7A636F404B34}" sibTransId="{09F2A4B0-E7EC-40E4-B910-72E3F22353FF}"/>
    <dgm:cxn modelId="{C8E57482-ED3C-45EC-9837-00ABC1A7111C}" srcId="{3E586D1A-4617-4346-943D-7E3696FD7DB7}" destId="{BF3906FF-8545-456A-93FA-F4D2363EAA98}" srcOrd="2" destOrd="0" parTransId="{02AA6D32-ECD7-4710-9F9B-4557FEF79EE6}" sibTransId="{F6BE9CF4-8CCF-448D-BB67-D5A061C5FC0F}"/>
    <dgm:cxn modelId="{BCF858FB-80E1-4761-9722-06FE3872BBC5}" type="presOf" srcId="{ED577CF2-FC08-45FC-9E94-45CA36BCB403}" destId="{820AF311-4DBD-4494-97BC-970F6C4B2E19}" srcOrd="0" destOrd="5" presId="urn:microsoft.com/office/officeart/2005/8/layout/hList1"/>
    <dgm:cxn modelId="{816D15CA-69EC-4EC6-92F6-92A382EB9250}" type="presOf" srcId="{1249DA13-03BD-4D29-A5F9-D81DEBEFE3DE}" destId="{820AF311-4DBD-4494-97BC-970F6C4B2E19}" srcOrd="0" destOrd="2" presId="urn:microsoft.com/office/officeart/2005/8/layout/hList1"/>
    <dgm:cxn modelId="{8862DCBD-6900-4456-B770-F15ECB59AB58}" srcId="{1C905B55-7985-4B99-9538-C9F89BF1EEF8}" destId="{3E586D1A-4617-4346-943D-7E3696FD7DB7}" srcOrd="1" destOrd="0" parTransId="{4A5AD816-0FB2-4B06-A485-2EBC69EE475E}" sibTransId="{0D1621E9-9E75-4AB4-9C56-FB4CA480B4FA}"/>
    <dgm:cxn modelId="{06437461-9CD4-4276-9078-8BFD7C618402}" type="presOf" srcId="{D83F146A-EC10-434D-AE99-FD581E2A8335}" destId="{AAEB9AE9-DD00-433F-9C15-D3F971581FDC}" srcOrd="0" destOrd="0" presId="urn:microsoft.com/office/officeart/2005/8/layout/hList1"/>
    <dgm:cxn modelId="{F215C3E1-3A75-44FD-A417-78FB7137707C}" type="presParOf" srcId="{FC3AC506-9F9C-4B0B-868A-B4B9E2405BE0}" destId="{28075471-27DC-40AA-A005-EE3D98AA8CE8}" srcOrd="0" destOrd="0" presId="urn:microsoft.com/office/officeart/2005/8/layout/hList1"/>
    <dgm:cxn modelId="{88AA40D5-1564-4C3B-BF93-6B9CD9E2EC60}" type="presParOf" srcId="{28075471-27DC-40AA-A005-EE3D98AA8CE8}" destId="{FDFB324F-5A49-4E09-940C-7A60BB7565C1}" srcOrd="0" destOrd="0" presId="urn:microsoft.com/office/officeart/2005/8/layout/hList1"/>
    <dgm:cxn modelId="{A8917E1E-210E-4525-95E3-EE6FCD5401CF}" type="presParOf" srcId="{28075471-27DC-40AA-A005-EE3D98AA8CE8}" destId="{820AF311-4DBD-4494-97BC-970F6C4B2E19}" srcOrd="1" destOrd="0" presId="urn:microsoft.com/office/officeart/2005/8/layout/hList1"/>
    <dgm:cxn modelId="{208BDD2D-67CB-44CE-A1FD-0DD1D8D19CC8}" type="presParOf" srcId="{FC3AC506-9F9C-4B0B-868A-B4B9E2405BE0}" destId="{B8CA6790-837E-486B-ADD8-4FCB765B3D6A}" srcOrd="1" destOrd="0" presId="urn:microsoft.com/office/officeart/2005/8/layout/hList1"/>
    <dgm:cxn modelId="{EAB74A5A-F584-4F18-A41A-845B38BDD34F}" type="presParOf" srcId="{FC3AC506-9F9C-4B0B-868A-B4B9E2405BE0}" destId="{6A8263EB-2553-410F-BFE8-C2ACD3628684}" srcOrd="2" destOrd="0" presId="urn:microsoft.com/office/officeart/2005/8/layout/hList1"/>
    <dgm:cxn modelId="{B025BBA3-B252-491D-8238-B67D7E38D6BE}" type="presParOf" srcId="{6A8263EB-2553-410F-BFE8-C2ACD3628684}" destId="{DA61FD1E-B450-408E-95EC-9B7AD7D13B27}" srcOrd="0" destOrd="0" presId="urn:microsoft.com/office/officeart/2005/8/layout/hList1"/>
    <dgm:cxn modelId="{C7A52645-4C66-47BE-9947-7F6C0876815B}" type="presParOf" srcId="{6A8263EB-2553-410F-BFE8-C2ACD3628684}" destId="{AAEB9AE9-DD00-433F-9C15-D3F971581F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B324F-5A49-4E09-940C-7A60BB7565C1}">
      <dsp:nvSpPr>
        <dsp:cNvPr id="0" name=""/>
        <dsp:cNvSpPr/>
      </dsp:nvSpPr>
      <dsp:spPr>
        <a:xfrm>
          <a:off x="54" y="8203"/>
          <a:ext cx="5251082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Преимущества ИКТ</a:t>
          </a:r>
          <a:endParaRPr lang="ru-RU" sz="2600" b="1" kern="1200" dirty="0"/>
        </a:p>
      </dsp:txBody>
      <dsp:txXfrm>
        <a:off x="54" y="8203"/>
        <a:ext cx="5251082" cy="748800"/>
      </dsp:txXfrm>
    </dsp:sp>
    <dsp:sp modelId="{820AF311-4DBD-4494-97BC-970F6C4B2E19}">
      <dsp:nvSpPr>
        <dsp:cNvPr id="0" name=""/>
        <dsp:cNvSpPr/>
      </dsp:nvSpPr>
      <dsp:spPr>
        <a:xfrm>
          <a:off x="54" y="757003"/>
          <a:ext cx="5251082" cy="42108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Игровая форма информации вызывает интерес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Образный тип информации понятен детям, не умеющим читать и писать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Движение, звук, мультипликация надолго привлекают внимание  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Полученные знания надолго запоминаются и легко воспроизводятся</a:t>
          </a:r>
          <a:endParaRPr lang="ru-RU" sz="2600" kern="1200" dirty="0"/>
        </a:p>
      </dsp:txBody>
      <dsp:txXfrm>
        <a:off x="54" y="757003"/>
        <a:ext cx="5251082" cy="4210829"/>
      </dsp:txXfrm>
    </dsp:sp>
    <dsp:sp modelId="{DA61FD1E-B450-408E-95EC-9B7AD7D13B27}">
      <dsp:nvSpPr>
        <dsp:cNvPr id="0" name=""/>
        <dsp:cNvSpPr/>
      </dsp:nvSpPr>
      <dsp:spPr>
        <a:xfrm>
          <a:off x="5986288" y="8203"/>
          <a:ext cx="5251082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Условия применения ИКТ</a:t>
          </a:r>
          <a:endParaRPr lang="ru-RU" sz="2600" b="1" kern="1200" dirty="0"/>
        </a:p>
      </dsp:txBody>
      <dsp:txXfrm>
        <a:off x="5986288" y="8203"/>
        <a:ext cx="5251082" cy="748800"/>
      </dsp:txXfrm>
    </dsp:sp>
    <dsp:sp modelId="{AAEB9AE9-DD00-433F-9C15-D3F971581FDC}">
      <dsp:nvSpPr>
        <dsp:cNvPr id="0" name=""/>
        <dsp:cNvSpPr/>
      </dsp:nvSpPr>
      <dsp:spPr>
        <a:xfrm>
          <a:off x="5986288" y="757003"/>
          <a:ext cx="5251082" cy="42108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Свободное общение ребенка со взрослым и сверстниками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Обращение ко всем видам детской деятельности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Самостоятельность ребенка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Педагогическое сопровождение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Поддержка детской инициативы и творчества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kern="1200" dirty="0"/>
        </a:p>
      </dsp:txBody>
      <dsp:txXfrm>
        <a:off x="5986288" y="757003"/>
        <a:ext cx="5251082" cy="4210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B324F-5A49-4E09-940C-7A60BB7565C1}">
      <dsp:nvSpPr>
        <dsp:cNvPr id="0" name=""/>
        <dsp:cNvSpPr/>
      </dsp:nvSpPr>
      <dsp:spPr>
        <a:xfrm>
          <a:off x="54" y="388318"/>
          <a:ext cx="5251082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проблемы</a:t>
          </a:r>
          <a:endParaRPr lang="ru-RU" sz="2000" b="1" kern="1200" dirty="0"/>
        </a:p>
      </dsp:txBody>
      <dsp:txXfrm>
        <a:off x="54" y="388318"/>
        <a:ext cx="5251082" cy="576000"/>
      </dsp:txXfrm>
    </dsp:sp>
    <dsp:sp modelId="{820AF311-4DBD-4494-97BC-970F6C4B2E19}">
      <dsp:nvSpPr>
        <dsp:cNvPr id="0" name=""/>
        <dsp:cNvSpPr/>
      </dsp:nvSpPr>
      <dsp:spPr>
        <a:xfrm>
          <a:off x="54" y="964318"/>
          <a:ext cx="5251082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Отсутствие высокоскоростного Интернета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Отсутствие необходимого количества оборудования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Не развита сеть электронных библиотек с качественными видео занятий работы педагогов (специалистов) с детьми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Невысокая ИКТ-компетентность педагогов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Эпизодичность использования ИКТ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Объемные временные затраты на ведение документации по организации питания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Эмоциональные перегрузки педагогов</a:t>
          </a:r>
          <a:endParaRPr lang="ru-RU" sz="2000" kern="1200" dirty="0"/>
        </a:p>
      </dsp:txBody>
      <dsp:txXfrm>
        <a:off x="54" y="964318"/>
        <a:ext cx="5251082" cy="3623399"/>
      </dsp:txXfrm>
    </dsp:sp>
    <dsp:sp modelId="{DA61FD1E-B450-408E-95EC-9B7AD7D13B27}">
      <dsp:nvSpPr>
        <dsp:cNvPr id="0" name=""/>
        <dsp:cNvSpPr/>
      </dsp:nvSpPr>
      <dsp:spPr>
        <a:xfrm>
          <a:off x="5986288" y="388318"/>
          <a:ext cx="5251082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задачи</a:t>
          </a:r>
          <a:endParaRPr lang="ru-RU" sz="2000" b="1" kern="1200" dirty="0"/>
        </a:p>
      </dsp:txBody>
      <dsp:txXfrm>
        <a:off x="5986288" y="388318"/>
        <a:ext cx="5251082" cy="576000"/>
      </dsp:txXfrm>
    </dsp:sp>
    <dsp:sp modelId="{AAEB9AE9-DD00-433F-9C15-D3F971581FDC}">
      <dsp:nvSpPr>
        <dsp:cNvPr id="0" name=""/>
        <dsp:cNvSpPr/>
      </dsp:nvSpPr>
      <dsp:spPr>
        <a:xfrm>
          <a:off x="5986288" y="964318"/>
          <a:ext cx="5251082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Подключение высокоскоростного интернета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Обеспечение необходимым оборудованием на каждой группе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Создание библиотеки </a:t>
          </a:r>
          <a:r>
            <a:rPr lang="ru-RU" sz="2000" kern="1200" dirty="0" err="1" smtClean="0"/>
            <a:t>видеозанятий</a:t>
          </a:r>
          <a:r>
            <a:rPr lang="ru-RU" sz="2000" kern="1200" dirty="0" smtClean="0"/>
            <a:t> с детьми в ДОУ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Организация консультирования, мастер-классов для педагогов и родителей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Приобретение </a:t>
          </a:r>
          <a:r>
            <a:rPr lang="ru-RU" sz="2000" kern="1200" dirty="0" smtClean="0"/>
            <a:t>программы «Детский сад. Питание»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5986288" y="964318"/>
        <a:ext cx="5251082" cy="3623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98F687-16F6-D855-5E61-1CD142F10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781F1B-F16B-9ED5-7DC3-9A5A24F10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4E3471-2C2A-340C-324A-8656CF15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58B1C3-31A5-41DD-0200-A9473353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C43751-3DC6-5C00-D2EA-7A5A430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5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5D1D4F-E5F7-B012-843E-175851D6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6EE87A2-90CC-E57C-8976-3CB2ACEA3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9FE510-7755-37B4-357E-3C33C5D6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CAA9A6-23FC-5B25-0780-436700F7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AD4D17-D8E6-DDAE-EC8E-E3CAC80A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90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7A83F37-17FB-CAC6-8A20-EE3B93EE8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7979199-D534-E750-2116-9F7260ABC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65E77D-F0B7-A577-43F8-E05DAC22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232C02-1B25-62D7-A240-48A00966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92FC79-9851-96EF-261D-7FCAA159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5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E5F9BD-6BD1-3386-6B1A-2F0EAD52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353D1C-25E1-833C-BC1A-98795A760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192376-2EA5-DC79-DA9D-13375E1E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AAC034-F809-6D1B-3278-CD811812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D97F56-1A26-75C0-5B83-D92B540F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4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37B715-D116-46AF-D1AA-C60D54EA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65D285-FB92-942E-156E-025E45EC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5A0E86-BE51-2B0B-4334-316F3B2F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0534EF-3096-A130-1275-122EE5BF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39A298-AE56-4C68-03AC-BE810107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1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15D084-FF5F-6E02-79C0-C19C3A7A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F52FC0-8FB3-5D05-B657-D49A96927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B83F6E-8D19-93A6-734D-CF5159055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A67C1FD-261D-71B8-9C6D-3A273600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DAAD40-82EC-E6D6-1508-240F3778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ABE079-979F-F397-EF6F-70EDEE4C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8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C68495-0F7A-5542-028F-80FC8819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C27802B-4B7A-89B9-B626-34CA44AA4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F07D5CE-7999-65A8-EBFF-8BD0D6500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CF0CC9-226C-E952-D8A9-3F0C2BFA7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15A8D1C-5AB1-C522-311B-D39FC2247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6AD2683-4512-6D3E-9DF1-6008215D4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358A48-E136-9B63-9DE6-E4851FDE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6324525-9ED4-3060-669C-009BC417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4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F4004C-1F39-E9DD-7132-DDED7E33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6351BE9-5CA7-DEEF-58B5-8B075808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89CBCF-4582-7117-3039-61548D0A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411670-6F85-229C-8122-770D2BDB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9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4757A13-87A5-D3D2-9A8C-258DA0AD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2092D05-46F1-AA7F-2247-454883D5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B0738B-225C-5B9B-F458-4439BDE7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4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58F49A-E0FF-9690-0C94-EBD5EE5D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1C50E0-A483-80AE-DF6B-D379F8B1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7939764-3B79-6868-E5C9-0D756F88F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922F2A-FA09-B5CF-CA4C-CC8AA022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643FB3-1407-FE44-DABA-BCC18A18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0B5C20-EFAB-B7BD-609A-1A65D29C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7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12EA45-6705-C92C-A098-86FA1A75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3457430-253C-3BCB-9549-576326CB1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C071E6E-1BDD-F1B0-78C3-BF564994F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4F76AEA-CE7D-0415-3731-41DB161C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7066C6-0B3C-4F60-21F7-9C5BD449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1277903-D138-67CB-F1F8-36DA6B36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6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F9742B-FFC0-ADB8-BD07-A6E4A7C5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86AD8E-9427-57E5-7A2D-F8B785998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B372BE-5A93-23BE-5A2C-66D3E7045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166AD-378E-4A56-9CD4-B395026E628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781396-1964-8D78-21F4-A993BA27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A387E8-02B9-A39C-66D7-B05BA67E2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9300-C6D7-4E79-8C86-7BBA76FF9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3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SAD\Desktop\Конференция_2022\баннеры\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1" y="91439"/>
            <a:ext cx="3128010" cy="17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7FC3EC6-1A6C-911E-B113-A0C21FB805C2}"/>
              </a:ext>
            </a:extLst>
          </p:cNvPr>
          <p:cNvSpPr txBox="1">
            <a:spLocks/>
          </p:cNvSpPr>
          <p:nvPr/>
        </p:nvSpPr>
        <p:spPr>
          <a:xfrm>
            <a:off x="377190" y="2114550"/>
            <a:ext cx="11304270" cy="2171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Цифровизация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 дошкольного образования: возможности и целесообразность 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7FC3EC6-1A6C-911E-B113-A0C21FB805C2}"/>
              </a:ext>
            </a:extLst>
          </p:cNvPr>
          <p:cNvSpPr txBox="1">
            <a:spLocks/>
          </p:cNvSpPr>
          <p:nvPr/>
        </p:nvSpPr>
        <p:spPr>
          <a:xfrm>
            <a:off x="7200900" y="4436745"/>
            <a:ext cx="4652010" cy="1792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Ларина Татьяна Павловна,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заведующий МБ ДОУ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Починковским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детским садом № 2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638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0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3561212"/>
            <a:ext cx="2263140" cy="316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49860"/>
            <a:ext cx="8972550" cy="914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Тиражирование педагогического опыта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83" y="1599793"/>
            <a:ext cx="2467045" cy="350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1" y="824481"/>
            <a:ext cx="2727925" cy="30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77" y="3536994"/>
            <a:ext cx="2220964" cy="316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3916" y="4221127"/>
            <a:ext cx="4603898" cy="2503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2400" b="1" u="sng" dirty="0" err="1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Адмиралова</a:t>
            </a: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 С.В. </a:t>
            </a:r>
          </a:p>
          <a:p>
            <a:endParaRPr lang="ru-RU" sz="2400" b="1" u="sng" dirty="0" smtClean="0">
              <a:solidFill>
                <a:schemeClr val="accent1">
                  <a:lumMod val="50000"/>
                </a:schemeClr>
              </a:solidFill>
              <a:cs typeface="Calibri Light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Участие в научно-практической конференции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«Педагогические чтения имени А.А.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Куманева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. Векторы развития образования: от теории к практике»</a:t>
            </a:r>
            <a:endParaRPr lang="ru-RU" sz="24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83675" y="3515952"/>
            <a:ext cx="2224196" cy="3173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err="1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2400" b="1" u="sng" dirty="0" err="1" smtClean="0">
                <a:solidFill>
                  <a:schemeClr val="accent1">
                    <a:lumMod val="50000"/>
                  </a:schemeClr>
                </a:solidFill>
              </a:rPr>
              <a:t>трамнова</a:t>
            </a: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</a:rPr>
              <a:t> Н.В.</a:t>
            </a:r>
          </a:p>
          <a:p>
            <a:pPr algn="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публикации во Всероссийском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журнале «Современный урок»; на Всероссийском образовательном портале «Просвещение»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65" y="1045223"/>
            <a:ext cx="4029075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179442" y="1599793"/>
            <a:ext cx="2750288" cy="1713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личные странички педагогов на официальном сайте Учреждения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4" y="1463840"/>
            <a:ext cx="3013567" cy="353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49860"/>
            <a:ext cx="8972550" cy="914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Сетевые педагогические сообщества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85" y="1986787"/>
            <a:ext cx="2248252" cy="487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432158" y="5867891"/>
            <a:ext cx="4611570" cy="756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международный образовательный портал МААМ.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RU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flipH="1">
            <a:off x="237213" y="5441865"/>
            <a:ext cx="3013567" cy="1182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аккаунт Учреждения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 социальной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сети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ВКонтакте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37" y="1010605"/>
            <a:ext cx="3921996" cy="332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416090" y="777408"/>
            <a:ext cx="2049046" cy="107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сообщество педагогов Учреждения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633098" y="1850072"/>
            <a:ext cx="2410630" cy="1127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образовательная социальная сеть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Nsportal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29" y="3064762"/>
            <a:ext cx="5111300" cy="27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7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89" y="149860"/>
            <a:ext cx="9242617" cy="914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Взаимодействие с родителями воспитанников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flipH="1">
            <a:off x="177201" y="4550308"/>
            <a:ext cx="5215543" cy="90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родительские чаты для осуществления взаимодействия с родителями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4563" y="1851124"/>
            <a:ext cx="5366311" cy="1041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дистанционное обучение в период изоляции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0177"/>
            <a:ext cx="3142785" cy="384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06" y="772077"/>
            <a:ext cx="3030173" cy="388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41" y="3296093"/>
            <a:ext cx="5696798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5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96" y="5222716"/>
            <a:ext cx="1141939" cy="149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11" y="5032081"/>
            <a:ext cx="1163986" cy="149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34" y="5045350"/>
            <a:ext cx="1525356" cy="191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68" y="5031527"/>
            <a:ext cx="1160348" cy="146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49860"/>
            <a:ext cx="8972550" cy="914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Интерактивное оборудование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593" y="1753519"/>
            <a:ext cx="304546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98" y="873759"/>
            <a:ext cx="5454092" cy="339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90" y="4234546"/>
            <a:ext cx="3735467" cy="247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73" y="4649399"/>
            <a:ext cx="1330034" cy="171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2" y="1543051"/>
            <a:ext cx="2286174" cy="304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309899" y="4156232"/>
            <a:ext cx="4211041" cy="607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Интерактивная доска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IQ Board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6616" y="4820625"/>
            <a:ext cx="2265078" cy="1884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Интерактивные развивающие пособия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49860"/>
            <a:ext cx="8972550" cy="914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Интерактивное оборудование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98" y="4275967"/>
            <a:ext cx="3211973" cy="241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9" y="1098813"/>
            <a:ext cx="5242432" cy="393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52580" y="5387072"/>
            <a:ext cx="3806770" cy="1098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Песочный световой стол для рисования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3429000"/>
            <a:ext cx="387191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25" y="999966"/>
            <a:ext cx="2627146" cy="196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019540" y="1818085"/>
            <a:ext cx="2885122" cy="1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Индивидуальные и подгрупповые занятия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30" y="3107234"/>
            <a:ext cx="4688957" cy="327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49860"/>
            <a:ext cx="8972550" cy="91440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Интерактивное оборудование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92888" y="5482765"/>
            <a:ext cx="2552331" cy="1098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Цифровая лаборатория «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Наураша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59618" y="1072440"/>
            <a:ext cx="3615069" cy="2456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Цель цифровой лаборатории «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Наураша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» - пробудить в ребенке интерес к исследованию окружающего мира и стремление к новым знаниям.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8" y="1003985"/>
            <a:ext cx="328612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87" y="2009034"/>
            <a:ext cx="4373112" cy="437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49" y="149860"/>
            <a:ext cx="10515600" cy="1094149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Цифровизация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дошкольного образования: возможности и целесообразность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141342"/>
              </p:ext>
            </p:extLst>
          </p:nvPr>
        </p:nvGraphicFramePr>
        <p:xfrm>
          <a:off x="157716" y="1775636"/>
          <a:ext cx="11237426" cy="4976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26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Санитарные правила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2.4.3648-20 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«2.10.2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…При использовании ЭСО с демонстрацией обучающих фильмов, программ или иной информации, предусматривающих ее фиксацию в тетрадях воспитанниками и обучающимися, продолжительность непрерывного использования экрана не должна превышать </a:t>
            </a:r>
            <a:r>
              <a:rPr lang="ru-RU" b="1" dirty="0">
                <a:solidFill>
                  <a:srgbClr val="C00000"/>
                </a:solidFill>
              </a:rPr>
              <a:t>для детей 5 - 7 лет - 5 - 7 минут, </a:t>
            </a:r>
            <a:r>
              <a:rPr lang="ru-RU" b="1" dirty="0" smtClean="0">
                <a:solidFill>
                  <a:srgbClr val="C00000"/>
                </a:solidFill>
              </a:rPr>
              <a:t>…»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«… Занятия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использованием ЭСО в возрастных группах </a:t>
            </a:r>
            <a:r>
              <a:rPr lang="ru-RU" b="1" dirty="0">
                <a:solidFill>
                  <a:srgbClr val="C00000"/>
                </a:solidFill>
              </a:rPr>
              <a:t>до 5 лет не проводятся</a:t>
            </a:r>
            <a:r>
              <a:rPr lang="ru-RU" b="1" dirty="0" smtClean="0">
                <a:solidFill>
                  <a:srgbClr val="C00000"/>
                </a:solidFill>
              </a:rPr>
              <a:t>.»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«2.10.3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…При организации образовательной деятельности предусматривается введение в режим дня физкультминуток во время занятий, гимнастики для глаз, обеспечивается контроль за осанкой, в том числе во время письма, рисования и использования ЭСО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8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49" y="149860"/>
            <a:ext cx="10515600" cy="1094149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Цифровизация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дошкольного образования: возможности и целесообразность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697917"/>
              </p:ext>
            </p:extLst>
          </p:nvPr>
        </p:nvGraphicFramePr>
        <p:xfrm>
          <a:off x="157716" y="1775636"/>
          <a:ext cx="11237426" cy="4976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11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829" y="1095153"/>
            <a:ext cx="3774716" cy="5028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149860"/>
            <a:ext cx="3024188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9572" y="2096314"/>
            <a:ext cx="6266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Ни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</a:rPr>
              <a:t>одна технология на сегодняшний момент не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заменит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</a:rPr>
              <a:t>сердце, душу, мысли и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ум - они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</a:rPr>
              <a:t>принадлежат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педагогу.</a:t>
            </a:r>
          </a:p>
          <a:p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Это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</a:rPr>
              <a:t>основа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образования.</a:t>
            </a:r>
            <a:endParaRPr lang="ru-RU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53" y="290503"/>
            <a:ext cx="8826081" cy="777240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Нормативные документы</a:t>
            </a:r>
            <a:endParaRPr lang="ru-RU" sz="16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753543"/>
            <a:ext cx="11338560" cy="479584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Федеральный закон "Об образовании 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Российской Федерации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" от 29.12.2012 N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273-ФЗ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Государственная программа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Российской Федерации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«Развитие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образования» (Постановление Правительства РФ от 26.12.2017 N 1642 (ред. от 20.05.2022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Стратегия развития информационного общества в Российской Федерации на 2017-2030 годы» (Указ Президента РФ от 09.05.2017)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Федеральный государственный образовательный стандарт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дошкольного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образования (приказ Министерство образования и науки Российской Федерации от 17.10.2013 № 1155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34" y="50473"/>
            <a:ext cx="3022566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49589" y="335280"/>
            <a:ext cx="6663730" cy="732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8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099450"/>
            <a:ext cx="8355330" cy="580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2" y="104775"/>
            <a:ext cx="3024188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589770" cy="7180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Цифровизация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 дошкольного образования: возможности и целесообразность</a:t>
            </a:r>
            <a:endParaRPr lang="ru-RU" sz="1600" b="1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34" y="50473"/>
            <a:ext cx="3022566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076"/>
            <a:ext cx="10209192" cy="602436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Официальный сайт Учреждения в сети Интернет</a:t>
            </a:r>
            <a:endParaRPr lang="ru-RU" sz="1600" b="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07" y="2742383"/>
            <a:ext cx="6555862" cy="36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7" y="1050864"/>
            <a:ext cx="6263640" cy="353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9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34" y="50473"/>
            <a:ext cx="3022566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076"/>
            <a:ext cx="10209192" cy="602436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Автоматизированные информационные системы</a:t>
            </a:r>
            <a:endParaRPr lang="ru-RU" sz="16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19984" y="4818973"/>
            <a:ext cx="3301142" cy="1305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Е-услуги. Образование</a:t>
            </a:r>
            <a:endParaRPr lang="ru-RU" sz="3600" b="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7" y="1041066"/>
            <a:ext cx="6307978" cy="354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02" y="2814211"/>
            <a:ext cx="6501324" cy="365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416967" y="1541720"/>
            <a:ext cx="3276333" cy="1151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Сетевой город. Образование</a:t>
            </a:r>
            <a:endParaRPr lang="ru-RU" sz="3600" b="1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310" y="397892"/>
            <a:ext cx="10515600" cy="669851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Цифровизация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 дошкольного образования</a:t>
            </a:r>
            <a:endParaRPr lang="ru-RU" sz="1600" b="1" dirty="0">
              <a:latin typeface="Calibri Light" pitchFamily="34" charset="0"/>
              <a:cs typeface="Calibri Light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131637"/>
              </p:ext>
            </p:extLst>
          </p:nvPr>
        </p:nvGraphicFramePr>
        <p:xfrm>
          <a:off x="3880880" y="1640340"/>
          <a:ext cx="4444413" cy="4845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629"/>
                <a:gridCol w="1519784"/>
              </a:tblGrid>
              <a:tr h="433484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Наличие интерактивного оборудования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34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</a:tr>
              <a:tr h="433484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Компьютер в сборе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</a:txBody>
                  <a:tcPr/>
                </a:tc>
              </a:tr>
              <a:tr h="433484">
                <a:tc>
                  <a:txBody>
                    <a:bodyPr/>
                    <a:lstStyle/>
                    <a:p>
                      <a:r>
                        <a:rPr lang="ru-RU" dirty="0" smtClean="0"/>
                        <a:t>ноутбук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</a:p>
                  </a:txBody>
                  <a:tcPr/>
                </a:tc>
              </a:tr>
              <a:tr h="748205">
                <a:tc>
                  <a:txBody>
                    <a:bodyPr/>
                    <a:lstStyle/>
                    <a:p>
                      <a:r>
                        <a:rPr lang="ru-RU" dirty="0" smtClean="0"/>
                        <a:t>Многофункциональное</a:t>
                      </a:r>
                      <a:r>
                        <a:rPr lang="ru-RU" baseline="0" dirty="0" smtClean="0"/>
                        <a:t> устройство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</a:p>
                  </a:txBody>
                  <a:tcPr/>
                </a:tc>
              </a:tr>
              <a:tr h="433484"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Интерактивная доска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</a:p>
                  </a:txBody>
                  <a:tcPr/>
                </a:tc>
              </a:tr>
              <a:tr h="433484">
                <a:tc>
                  <a:txBody>
                    <a:bodyPr/>
                    <a:lstStyle/>
                    <a:p>
                      <a:r>
                        <a:rPr lang="ru-RU" dirty="0" smtClean="0"/>
                        <a:t>Мультимедийный проектор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</a:p>
                  </a:txBody>
                  <a:tcPr/>
                </a:tc>
              </a:tr>
              <a:tr h="748205">
                <a:tc>
                  <a:txBody>
                    <a:bodyPr/>
                    <a:lstStyle/>
                    <a:p>
                      <a:r>
                        <a:rPr lang="ru-RU" dirty="0" smtClean="0"/>
                        <a:t>Световой стол для рисования песком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</a:p>
                  </a:txBody>
                  <a:tcPr/>
                </a:tc>
              </a:tr>
              <a:tr h="748205">
                <a:tc>
                  <a:txBody>
                    <a:bodyPr/>
                    <a:lstStyle/>
                    <a:p>
                      <a:r>
                        <a:rPr lang="ru-RU" dirty="0" smtClean="0"/>
                        <a:t>Цифровая лаборатория «</a:t>
                      </a:r>
                      <a:r>
                        <a:rPr lang="ru-RU" dirty="0" err="1" smtClean="0"/>
                        <a:t>Наураша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34" y="50473"/>
            <a:ext cx="3022566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49589" y="335280"/>
            <a:ext cx="6663730" cy="732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0" y="1639733"/>
            <a:ext cx="3046010" cy="233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4" y="4205116"/>
            <a:ext cx="3156126" cy="18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52" y="1848621"/>
            <a:ext cx="304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12" y="4205116"/>
            <a:ext cx="1573212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88" y="177616"/>
            <a:ext cx="10515600" cy="1325563"/>
          </a:xfrm>
        </p:spPr>
        <p:txBody>
          <a:bodyPr/>
          <a:lstStyle/>
          <a:p>
            <a:r>
              <a:rPr lang="ru-RU" sz="3600" b="1" dirty="0" smtClean="0">
                <a:solidFill>
                  <a:srgbClr val="4472C4">
                    <a:lumMod val="50000"/>
                  </a:srgbClr>
                </a:solidFill>
                <a:cs typeface="Calibri Light" pitchFamily="34" charset="0"/>
              </a:rPr>
              <a:t>Мониторинг качества дошкольного образования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9" y="177616"/>
            <a:ext cx="3024188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8" y="2075168"/>
            <a:ext cx="2876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4" y="2075168"/>
            <a:ext cx="2882561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75" y="2075168"/>
            <a:ext cx="2876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1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88" y="177616"/>
            <a:ext cx="10515600" cy="1484929"/>
          </a:xfrm>
        </p:spPr>
        <p:txBody>
          <a:bodyPr/>
          <a:lstStyle/>
          <a:p>
            <a:r>
              <a:rPr lang="ru-RU" sz="3600" b="1" dirty="0" smtClean="0">
                <a:solidFill>
                  <a:srgbClr val="4472C4">
                    <a:lumMod val="50000"/>
                  </a:srgbClr>
                </a:solidFill>
                <a:cs typeface="Calibri Light" pitchFamily="34" charset="0"/>
              </a:rPr>
              <a:t>Всероссийский смотр-конкурс </a:t>
            </a:r>
            <a:br>
              <a:rPr lang="ru-RU" sz="3600" b="1" dirty="0" smtClean="0">
                <a:solidFill>
                  <a:srgbClr val="4472C4">
                    <a:lumMod val="50000"/>
                  </a:srgbClr>
                </a:solidFill>
                <a:cs typeface="Calibri Light" pitchFamily="34" charset="0"/>
              </a:rPr>
            </a:br>
            <a:r>
              <a:rPr lang="ru-RU" sz="3600" b="1" dirty="0" smtClean="0">
                <a:solidFill>
                  <a:srgbClr val="4472C4">
                    <a:lumMod val="50000"/>
                  </a:srgbClr>
                </a:solidFill>
                <a:cs typeface="Calibri Light" pitchFamily="34" charset="0"/>
              </a:rPr>
              <a:t>«Образцовый детский </a:t>
            </a:r>
            <a:r>
              <a:rPr lang="ru-RU" sz="3600" b="1" dirty="0" err="1" smtClean="0">
                <a:solidFill>
                  <a:srgbClr val="4472C4">
                    <a:lumMod val="50000"/>
                  </a:srgbClr>
                </a:solidFill>
                <a:cs typeface="Calibri Light" pitchFamily="34" charset="0"/>
              </a:rPr>
              <a:t>детский</a:t>
            </a:r>
            <a:r>
              <a:rPr lang="ru-RU" sz="3600" b="1" dirty="0" smtClean="0">
                <a:solidFill>
                  <a:srgbClr val="4472C4">
                    <a:lumMod val="50000"/>
                  </a:srgbClr>
                </a:solidFill>
                <a:cs typeface="Calibri Light" pitchFamily="34" charset="0"/>
              </a:rPr>
              <a:t> сад 2020-2021»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9" y="177616"/>
            <a:ext cx="3024188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75" y="1935850"/>
            <a:ext cx="2601437" cy="366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T\Desktop\ДС_года_2023\Образц_дет_сад_2020-21\Грамота_победител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1884178"/>
            <a:ext cx="2636323" cy="371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7" y="1935849"/>
            <a:ext cx="2601437" cy="366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00" y="1935850"/>
            <a:ext cx="2601437" cy="366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4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17" y="2383364"/>
            <a:ext cx="1542187" cy="217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70" y="2327424"/>
            <a:ext cx="1748249" cy="248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613" y="68315"/>
            <a:ext cx="8921211" cy="833693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Конкурсы профессионального мастерства</a:t>
            </a:r>
            <a:endParaRPr lang="ru-RU" sz="1600" b="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34" y="50473"/>
            <a:ext cx="3022566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49589" y="335280"/>
            <a:ext cx="6663730" cy="732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56" y="2495855"/>
            <a:ext cx="1421643" cy="21473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" y="804160"/>
            <a:ext cx="2056425" cy="2994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72" y="815590"/>
            <a:ext cx="2095417" cy="304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55587" y="4811683"/>
            <a:ext cx="5911406" cy="1886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   </a:t>
            </a:r>
            <a:r>
              <a:rPr lang="ru-RU" sz="2400" b="1" dirty="0" err="1" smtClean="0">
                <a:solidFill>
                  <a:srgbClr val="C00000"/>
                </a:solidFill>
                <a:cs typeface="Calibri Light" pitchFamily="34" charset="0"/>
              </a:rPr>
              <a:t>Анощенкова</a:t>
            </a:r>
            <a:r>
              <a:rPr lang="ru-RU" sz="2400" b="1" dirty="0" smtClean="0">
                <a:solidFill>
                  <a:srgbClr val="C00000"/>
                </a:solidFill>
                <a:cs typeface="Calibri Light" pitchFamily="34" charset="0"/>
              </a:rPr>
              <a:t> М.Н.,               </a:t>
            </a:r>
            <a:r>
              <a:rPr lang="ru-RU" sz="2400" b="1" dirty="0" err="1" smtClean="0">
                <a:solidFill>
                  <a:srgbClr val="C00000"/>
                </a:solidFill>
                <a:cs typeface="Calibri Light" pitchFamily="34" charset="0"/>
              </a:rPr>
              <a:t>Страмнова</a:t>
            </a:r>
            <a:r>
              <a:rPr lang="ru-RU" sz="2400" b="1" dirty="0" smtClean="0">
                <a:solidFill>
                  <a:srgbClr val="C00000"/>
                </a:solidFill>
                <a:cs typeface="Calibri Light" pitchFamily="34" charset="0"/>
              </a:rPr>
              <a:t> Н.В., старший воспитатель          учитель-логопед</a:t>
            </a: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cs typeface="Calibri Light" pitchFamily="34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В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сероссийский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конкурс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«Развивающие игры и пособия.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Стартап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»</a:t>
            </a:r>
            <a:endParaRPr lang="ru-RU" sz="24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814023" y="4643253"/>
            <a:ext cx="3263678" cy="2055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cs typeface="Calibri Light" pitchFamily="34" charset="0"/>
              </a:rPr>
              <a:t>Свежова</a:t>
            </a:r>
            <a:r>
              <a:rPr lang="ru-RU" sz="2400" b="1" dirty="0" smtClean="0">
                <a:solidFill>
                  <a:srgbClr val="C00000"/>
                </a:solidFill>
                <a:cs typeface="Calibri Light" pitchFamily="34" charset="0"/>
              </a:rPr>
              <a:t> А.А., воспитатель -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Всероссийский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конкурс «Воспитатель года России»</a:t>
            </a:r>
            <a:endParaRPr lang="ru-RU" sz="2400" b="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3199" r="6403" b="2621"/>
          <a:stretch/>
        </p:blipFill>
        <p:spPr bwMode="auto">
          <a:xfrm>
            <a:off x="10178362" y="2388518"/>
            <a:ext cx="1513056" cy="216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669" y="1493754"/>
            <a:ext cx="1813341" cy="2713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19" y="941666"/>
            <a:ext cx="1865325" cy="2790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911407" y="4553869"/>
            <a:ext cx="3018837" cy="2144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cs typeface="Calibri Light" pitchFamily="34" charset="0"/>
              </a:rPr>
              <a:t>Романова Г.А., музыкальный руководитель -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Всероссийский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Calibri Light" pitchFamily="34" charset="0"/>
              </a:rPr>
              <a:t>конкурс «Копилка педагогического опыта»</a:t>
            </a:r>
            <a:endParaRPr lang="ru-RU" sz="2400" b="1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1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459</Words>
  <Application>Microsoft Office PowerPoint</Application>
  <PresentationFormat>Произвольный</PresentationFormat>
  <Paragraphs>99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 Нормативные документы</vt:lpstr>
      <vt:lpstr>Презентация PowerPoint</vt:lpstr>
      <vt:lpstr>  Официальный сайт Учреждения в сети Интернет</vt:lpstr>
      <vt:lpstr>  Автоматизированные информационные системы</vt:lpstr>
      <vt:lpstr>  Цифровизация дошкольного образования</vt:lpstr>
      <vt:lpstr>Мониторинг качества дошкольного образования</vt:lpstr>
      <vt:lpstr>Всероссийский смотр-конкурс  «Образцовый детский детский сад 2020-2021»</vt:lpstr>
      <vt:lpstr>  Конкурсы профессионального мастерства</vt:lpstr>
      <vt:lpstr>Тиражирование педагогического опыта</vt:lpstr>
      <vt:lpstr>Сетевые педагогические сообщества</vt:lpstr>
      <vt:lpstr>Взаимодействие с родителями воспитанников</vt:lpstr>
      <vt:lpstr>Интерактивное оборудование</vt:lpstr>
      <vt:lpstr>Интерактивное оборудование</vt:lpstr>
      <vt:lpstr>Интерактивное оборудование</vt:lpstr>
      <vt:lpstr>Цифровизация дошкольного образования: возможности и целесообразность</vt:lpstr>
      <vt:lpstr>Санитарные правила 2.4.3648-20 </vt:lpstr>
      <vt:lpstr>Цифровизация дошкольного образования: возможности и целесообразность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</cp:lastModifiedBy>
  <cp:revision>79</cp:revision>
  <dcterms:created xsi:type="dcterms:W3CDTF">2022-08-23T12:52:58Z</dcterms:created>
  <dcterms:modified xsi:type="dcterms:W3CDTF">2023-02-19T08:22:22Z</dcterms:modified>
</cp:coreProperties>
</file>