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1" r:id="rId3"/>
    <p:sldId id="290" r:id="rId4"/>
    <p:sldId id="262" r:id="rId5"/>
    <p:sldId id="281" r:id="rId6"/>
    <p:sldId id="289" r:id="rId7"/>
    <p:sldId id="282" r:id="rId8"/>
    <p:sldId id="283" r:id="rId9"/>
    <p:sldId id="285" r:id="rId10"/>
    <p:sldId id="288" r:id="rId11"/>
    <p:sldId id="266" r:id="rId12"/>
    <p:sldId id="286" r:id="rId13"/>
    <p:sldId id="28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4A206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0"/>
  </p:normalViewPr>
  <p:slideViewPr>
    <p:cSldViewPr>
      <p:cViewPr varScale="1">
        <p:scale>
          <a:sx n="69" d="100"/>
          <a:sy n="69" d="100"/>
        </p:scale>
        <p:origin x="14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5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04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8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0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25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13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80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42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49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35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74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85D7-8869-476D-A87E-E62E256B1B96}" type="datetimeFigureOut">
              <a:rPr lang="ru-RU" smtClean="0"/>
              <a:pPr/>
              <a:t>08.02.2023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FAAB5-7609-4DCC-9F88-A454B4C7FB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3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gi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gif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gif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gif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gif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05664" cy="381642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6600CC"/>
                </a:solidFill>
              </a:rPr>
              <a:t>Муниципальное дошкольное образовательное автономное учреждение «Детский сад № 17 «Чебурашка» комбинированного вида г. Новотроицка Оренбургской области» (МДОАУ «Детский сад № </a:t>
            </a:r>
            <a:r>
              <a:rPr lang="en-US" sz="2000" b="1" dirty="0" smtClean="0">
                <a:solidFill>
                  <a:srgbClr val="6600CC"/>
                </a:solidFill>
              </a:rPr>
              <a:t>1</a:t>
            </a:r>
            <a:r>
              <a:rPr lang="ru-RU" sz="2000" b="1" dirty="0" smtClean="0">
                <a:solidFill>
                  <a:srgbClr val="6600CC"/>
                </a:solidFill>
              </a:rPr>
              <a:t>7 г. Новотроицка»)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 </a:t>
            </a:r>
            <a:r>
              <a:rPr lang="ru-RU" sz="2000" i="1" dirty="0" smtClean="0">
                <a:solidFill>
                  <a:srgbClr val="7030A0"/>
                </a:solidFill>
              </a:rPr>
              <a:t>Оренбургская область,</a:t>
            </a:r>
            <a:r>
              <a:rPr lang="en-US" sz="2000" i="1" dirty="0">
                <a:solidFill>
                  <a:srgbClr val="7030A0"/>
                </a:solidFill>
              </a:rPr>
              <a:t/>
            </a:r>
            <a:br>
              <a:rPr lang="en-US" sz="2000" i="1" dirty="0">
                <a:solidFill>
                  <a:srgbClr val="7030A0"/>
                </a:solidFill>
              </a:rPr>
            </a:br>
            <a:r>
              <a:rPr lang="ru-RU" sz="2000" i="1" dirty="0">
                <a:solidFill>
                  <a:srgbClr val="7030A0"/>
                </a:solidFill>
              </a:rPr>
              <a:t>г</a:t>
            </a:r>
            <a:r>
              <a:rPr lang="ru-RU" sz="2000" i="1" dirty="0" smtClean="0">
                <a:solidFill>
                  <a:srgbClr val="7030A0"/>
                </a:solidFill>
              </a:rPr>
              <a:t>. Новотроицк,</a:t>
            </a:r>
            <a:r>
              <a:rPr lang="en-US" sz="2000" i="1" dirty="0" smtClean="0">
                <a:solidFill>
                  <a:srgbClr val="7030A0"/>
                </a:solidFill>
              </a:rPr>
              <a:t>  </a:t>
            </a:r>
            <a:r>
              <a:rPr lang="ru-RU" sz="2000" i="1" dirty="0" smtClean="0">
                <a:solidFill>
                  <a:srgbClr val="7030A0"/>
                </a:solidFill>
              </a:rPr>
              <a:t/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sz="2000" i="1" dirty="0" smtClean="0">
                <a:solidFill>
                  <a:srgbClr val="7030A0"/>
                </a:solidFill>
              </a:rPr>
              <a:t>улица Пушкина, дом 55</a:t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en-US" sz="2000" i="1" dirty="0" smtClean="0">
                <a:solidFill>
                  <a:srgbClr val="7030A0"/>
                </a:solidFill>
              </a:rPr>
              <a:t>    </a:t>
            </a:r>
            <a:r>
              <a:rPr lang="ru-RU" sz="2000" i="1" dirty="0" smtClean="0">
                <a:solidFill>
                  <a:srgbClr val="7030A0"/>
                </a:solidFill>
              </a:rPr>
              <a:t>телефон: 8(3537)678812 </a:t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en-US" sz="2000" i="1" dirty="0" smtClean="0">
                <a:solidFill>
                  <a:srgbClr val="7030A0"/>
                </a:solidFill>
              </a:rPr>
              <a:t>  </a:t>
            </a:r>
            <a:r>
              <a:rPr lang="ru-RU" sz="2000" i="1" dirty="0" smtClean="0">
                <a:solidFill>
                  <a:srgbClr val="7030A0"/>
                </a:solidFill>
              </a:rPr>
              <a:t>Заведующий: </a:t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sz="2000" i="1" dirty="0" smtClean="0">
                <a:solidFill>
                  <a:srgbClr val="7030A0"/>
                </a:solidFill>
              </a:rPr>
              <a:t>Шайхматова </a:t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sz="2000" i="1" dirty="0" smtClean="0">
                <a:solidFill>
                  <a:srgbClr val="7030A0"/>
                </a:solidFill>
              </a:rPr>
              <a:t>Евгения Александровна</a:t>
            </a:r>
            <a:r>
              <a:rPr lang="en-US" sz="2000" i="1" dirty="0" smtClean="0">
                <a:solidFill>
                  <a:srgbClr val="7030A0"/>
                </a:solidFill>
              </a:rPr>
              <a:t/>
            </a:r>
            <a:br>
              <a:rPr lang="en-US" sz="2000" i="1" dirty="0" smtClean="0">
                <a:solidFill>
                  <a:srgbClr val="7030A0"/>
                </a:solidFill>
              </a:rPr>
            </a:br>
            <a:r>
              <a:rPr lang="en-US" sz="2000" i="1" dirty="0" smtClean="0">
                <a:solidFill>
                  <a:srgbClr val="7030A0"/>
                </a:solidFill>
              </a:rPr>
              <a:t>email</a:t>
            </a:r>
            <a:r>
              <a:rPr lang="ru-RU" sz="2000" i="1" dirty="0" smtClean="0">
                <a:solidFill>
                  <a:srgbClr val="7030A0"/>
                </a:solidFill>
              </a:rPr>
              <a:t>: </a:t>
            </a:r>
            <a:r>
              <a:rPr lang="en-US" sz="2000" i="1" dirty="0" smtClean="0">
                <a:solidFill>
                  <a:srgbClr val="7030A0"/>
                </a:solidFill>
              </a:rPr>
              <a:t>detskiy_sad_17@mail.ru</a:t>
            </a:r>
            <a:r>
              <a:rPr lang="ru-RU" sz="2000" i="1" dirty="0" smtClean="0">
                <a:solidFill>
                  <a:srgbClr val="7030A0"/>
                </a:solidFill>
              </a:rPr>
              <a:t/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sz="2000" i="1" dirty="0" smtClean="0">
                <a:solidFill>
                  <a:srgbClr val="7030A0"/>
                </a:solidFill>
              </a:rPr>
              <a:t>сайт: </a:t>
            </a:r>
            <a:r>
              <a:rPr lang="en-US" sz="2000" i="1" dirty="0" smtClean="0">
                <a:solidFill>
                  <a:srgbClr val="7030A0"/>
                </a:solidFill>
              </a:rPr>
              <a:t>mdoay-17.ucoz.ru</a:t>
            </a:r>
            <a:endParaRPr lang="ru-RU" sz="2000" i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3229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звивающая среда фото\Корпус 1 (ул.Пушкина, 55)\участок\DSC_10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8"/>
          <a:stretch/>
        </p:blipFill>
        <p:spPr bwMode="auto">
          <a:xfrm>
            <a:off x="357158" y="4357694"/>
            <a:ext cx="3787730" cy="201622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28123" r="20716"/>
          <a:stretch/>
        </p:blipFill>
        <p:spPr bwMode="auto">
          <a:xfrm>
            <a:off x="4843871" y="4357694"/>
            <a:ext cx="3944055" cy="202363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6"/>
          <a:stretch/>
        </p:blipFill>
        <p:spPr bwMode="auto">
          <a:xfrm>
            <a:off x="6540571" y="1543229"/>
            <a:ext cx="2210442" cy="232815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8739" y="5965829"/>
            <a:ext cx="177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chemeClr val="bg2"/>
                </a:solidFill>
              </a:rPr>
              <a:t>КОРПУС 1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8015" y="3464989"/>
            <a:ext cx="160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chemeClr val="bg2"/>
                </a:solidFill>
              </a:rPr>
              <a:t>КОРПУС 2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80" y="5938933"/>
            <a:ext cx="169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chemeClr val="bg2"/>
                </a:solidFill>
              </a:rPr>
              <a:t>КОРПУС 3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49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55036"/>
            <a:ext cx="8712968" cy="349404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7030A0"/>
                </a:solidFill>
              </a:rPr>
              <a:t>Детский сад живёт активной жизнью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Принимает участие в различных конкурсах</a:t>
            </a:r>
            <a:r>
              <a:rPr lang="ru-RU" sz="2400" b="1" i="1" dirty="0" smtClean="0">
                <a:solidFill>
                  <a:srgbClr val="7030A0"/>
                </a:solidFill>
                <a:latin typeface="+mj-lt"/>
              </a:rPr>
              <a:t>  </a:t>
            </a:r>
          </a:p>
          <a:p>
            <a:pPr marL="0" indent="0" algn="ctr">
              <a:buNone/>
            </a:pPr>
            <a:endParaRPr lang="ru-RU" sz="800" b="1" i="1" dirty="0" smtClean="0">
              <a:solidFill>
                <a:srgbClr val="6600CC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50017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452"/>
            <a:ext cx="692948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7030A0"/>
                </a:solidFill>
              </a:rPr>
              <a:t>   </a:t>
            </a:r>
            <a:r>
              <a:rPr lang="ru-RU" b="1" i="1" dirty="0" smtClean="0">
                <a:solidFill>
                  <a:srgbClr val="7030A0"/>
                </a:solidFill>
              </a:rPr>
              <a:t>В 2015 году детский сад награжден Дипломом Министерства образования Оренбургской области за участие в областном конкурсе «Детский сад года - 2015»</a:t>
            </a:r>
          </a:p>
          <a:p>
            <a:pPr algn="just"/>
            <a:endParaRPr lang="ru-RU" b="1" i="1" dirty="0" smtClean="0">
              <a:solidFill>
                <a:srgbClr val="7030A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7030A0"/>
                </a:solidFill>
              </a:rPr>
              <a:t>   В 2017 году детский сад награжден Грамотой УО  администрации муниципального образования г. Новотроицка </a:t>
            </a:r>
          </a:p>
          <a:p>
            <a:pPr algn="just"/>
            <a:r>
              <a:rPr lang="ru-RU" b="1" i="1" dirty="0" smtClean="0">
                <a:solidFill>
                  <a:srgbClr val="7030A0"/>
                </a:solidFill>
              </a:rPr>
              <a:t>за </a:t>
            </a:r>
            <a:r>
              <a:rPr lang="en-US" b="1" i="1" dirty="0" smtClean="0">
                <a:solidFill>
                  <a:srgbClr val="7030A0"/>
                </a:solidFill>
              </a:rPr>
              <a:t>III</a:t>
            </a:r>
            <a:r>
              <a:rPr lang="ru-RU" b="1" i="1" dirty="0" smtClean="0">
                <a:solidFill>
                  <a:srgbClr val="7030A0"/>
                </a:solidFill>
              </a:rPr>
              <a:t> место в городском конкурсе среди дошкольных образовательных учреждений «Лучший участок дошкольного образовательного учреждения в 2017 году»</a:t>
            </a:r>
          </a:p>
          <a:p>
            <a:pPr algn="just"/>
            <a:endParaRPr lang="ru-RU" b="1" i="1" dirty="0" smtClean="0">
              <a:solidFill>
                <a:srgbClr val="7030A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7030A0"/>
                </a:solidFill>
              </a:rPr>
              <a:t>   В 2018 году детский сад награжден Дипломом лауреата</a:t>
            </a:r>
          </a:p>
          <a:p>
            <a:pPr algn="just"/>
            <a:r>
              <a:rPr lang="ru-RU" b="1" i="1" dirty="0" smtClean="0">
                <a:solidFill>
                  <a:srgbClr val="7030A0"/>
                </a:solidFill>
              </a:rPr>
              <a:t>конкурса «100 лучших ДОУ России» за участие в V Всероссийском образовательном форуме «Школа будущего. Проблемы и перспективы развития дошкольного образования в России»</a:t>
            </a:r>
          </a:p>
          <a:p>
            <a:pPr algn="just"/>
            <a:endParaRPr lang="ru-RU" b="1" i="1" dirty="0" smtClean="0">
              <a:solidFill>
                <a:srgbClr val="7030A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7030A0"/>
                </a:solidFill>
              </a:rPr>
              <a:t>  В 2020 году детский сад награжден Грамотой УО администрации муниципального образования г. Новотроицка </a:t>
            </a:r>
          </a:p>
          <a:p>
            <a:pPr algn="just"/>
            <a:r>
              <a:rPr lang="ru-RU" b="1" i="1" dirty="0" smtClean="0">
                <a:solidFill>
                  <a:srgbClr val="7030A0"/>
                </a:solidFill>
              </a:rPr>
              <a:t>за </a:t>
            </a:r>
            <a:r>
              <a:rPr lang="en-US" b="1" i="1" dirty="0" smtClean="0">
                <a:solidFill>
                  <a:srgbClr val="7030A0"/>
                </a:solidFill>
              </a:rPr>
              <a:t>II</a:t>
            </a:r>
            <a:r>
              <a:rPr lang="ru-RU" b="1" i="1" dirty="0" smtClean="0">
                <a:solidFill>
                  <a:srgbClr val="7030A0"/>
                </a:solidFill>
              </a:rPr>
              <a:t> место в городском конкурсе «Зимние постройки»</a:t>
            </a: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1500174"/>
            <a:ext cx="1105951" cy="15533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3786190"/>
            <a:ext cx="1121436" cy="1560140"/>
          </a:xfrm>
          <a:prstGeom prst="rect">
            <a:avLst/>
          </a:prstGeom>
        </p:spPr>
      </p:pic>
      <p:pic>
        <p:nvPicPr>
          <p:cNvPr id="18435" name="Picture 3" descr="C:\Users\1\Desktop\img0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2500306"/>
            <a:ext cx="1068282" cy="1500198"/>
          </a:xfrm>
          <a:prstGeom prst="rect">
            <a:avLst/>
          </a:prstGeom>
          <a:noFill/>
        </p:spPr>
      </p:pic>
      <p:pic>
        <p:nvPicPr>
          <p:cNvPr id="18436" name="Picture 4" descr="C:\Users\1\Desktop\img0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6710" y="5000636"/>
            <a:ext cx="1161883" cy="1643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7389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14346" y="785794"/>
            <a:ext cx="9215502" cy="3357586"/>
          </a:xfrm>
        </p:spPr>
        <p:txBody>
          <a:bodyPr>
            <a:normAutofit fontScale="55000" lnSpcReduction="20000"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		               </a:t>
            </a:r>
            <a:r>
              <a:rPr lang="ru-RU" sz="3600" b="1" i="1" dirty="0" smtClean="0">
                <a:solidFill>
                  <a:srgbClr val="7030A0"/>
                </a:solidFill>
              </a:rPr>
              <a:t>Педагоги нашего коллектива в работе применяют  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      	       </a:t>
            </a:r>
            <a:r>
              <a:rPr lang="ru-RU" sz="3600" b="1" i="1" dirty="0" err="1" smtClean="0">
                <a:solidFill>
                  <a:srgbClr val="7030A0"/>
                </a:solidFill>
              </a:rPr>
              <a:t>деятельностный</a:t>
            </a:r>
            <a:r>
              <a:rPr lang="ru-RU" sz="3600" b="1" i="1" dirty="0" smtClean="0">
                <a:solidFill>
                  <a:srgbClr val="7030A0"/>
                </a:solidFill>
              </a:rPr>
              <a:t> подход, который лежит в основе государственных образовательных стандартов. Обучая детей деятельности в воспитательном смысле, педагоги делают учение мотивированным, учят ребят самостоятельно ставить перед собой цель и находить пути и средства ее достижения, помогают детям сформировать у себя умения контроля и самоконтроля, оценки и самооценки.  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         Готовя детей к школе, формируют у воспитанников качества, необходимые для овладения учебной деятельностью: любознательность, инициативность, самостоятельность, произвольность и творческое самовыражение ребёнка.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1\AppData\Local\Temp\Rar$DRa0.657\6CFjyPDkW29qBQg8rCKdmqCvJCQSM439qdnxgi_ezVxPVJf6pPcfaDDuJ5Xu5XUa_XTnjiYsTGVlFha9hvj1k_j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429132"/>
            <a:ext cx="2786082" cy="208956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20483" name="Picture 3" descr="C:\Users\1\AppData\Local\Temp\Rar$DRa0.073\FMngBVRO-f2SQKnnr9a6doTAn7f51kj-618CsrRtvGPCYdO5pq5UREFyzDoKFFcrPx_FG1szdgBsD7RHdvv_nAl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429132"/>
            <a:ext cx="2857488" cy="214311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" name="Picture 3" descr="C:\Users\1\AppData\Local\Temp\Rar$DRa0.989\z-RhhjpQszvWzxUZgucb6aEk1Z518L6wdJW9EGaWIRUSRt2_AqtzHRbuskI1uPSr1J4DjoLBMzK8UNu0F26I2-KD.jpg"/>
          <p:cNvPicPr>
            <a:picLocks noChangeAspect="1" noChangeArrowheads="1"/>
          </p:cNvPicPr>
          <p:nvPr/>
        </p:nvPicPr>
        <p:blipFill>
          <a:blip r:embed="rId6" cstate="print"/>
          <a:srcRect l="7527" t="10035" r="11828"/>
          <a:stretch>
            <a:fillRect/>
          </a:stretch>
        </p:blipFill>
        <p:spPr bwMode="auto">
          <a:xfrm>
            <a:off x="3214678" y="4000504"/>
            <a:ext cx="2630896" cy="20717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46897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14357"/>
            <a:ext cx="8858280" cy="2357453"/>
          </a:xfrm>
        </p:spPr>
        <p:txBody>
          <a:bodyPr>
            <a:normAutofit fontScale="62500" lnSpcReduction="20000"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b="1" dirty="0" smtClean="0"/>
              <a:t>                       </a:t>
            </a:r>
            <a:r>
              <a:rPr lang="ru-RU" b="1" i="1" dirty="0" smtClean="0">
                <a:solidFill>
                  <a:srgbClr val="7030A0"/>
                </a:solidFill>
              </a:rPr>
              <a:t>Также педагоги вовлекают родителей к участию в  реализации</a:t>
            </a:r>
          </a:p>
          <a:p>
            <a:pPr algn="just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                    программы, к созданию условий для полноценного и своевременного развития ребенка в дошкольном возрасте, чтобы не упустить важнейший период в развитии его личности.</a:t>
            </a:r>
          </a:p>
          <a:p>
            <a:pPr algn="just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         Родители наших воспитанников - активные участники образовательного процесса, участники всех проектов, независимо от того, какая деятельность в них доминирует, а не просто сторонние наблюдатели.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285860"/>
            <a:ext cx="5853738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pic>
        <p:nvPicPr>
          <p:cNvPr id="17410" name="Picture 2" descr="C:\Users\1\Downloads\1582126676372.jpg"/>
          <p:cNvPicPr>
            <a:picLocks noChangeAspect="1" noChangeArrowheads="1"/>
          </p:cNvPicPr>
          <p:nvPr/>
        </p:nvPicPr>
        <p:blipFill>
          <a:blip r:embed="rId4"/>
          <a:srcRect l="5625" t="5051" r="2499" b="11615"/>
          <a:stretch>
            <a:fillRect/>
          </a:stretch>
        </p:blipFill>
        <p:spPr bwMode="auto">
          <a:xfrm>
            <a:off x="214282" y="2857496"/>
            <a:ext cx="3500462" cy="23574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7411" name="Picture 3" descr="C:\Users\1\AppData\Local\Temp\Rar$DRa0.546\V0qs36Ug2S4qHOld4MYRts9G_8iUckDjofWelZatpj9XhFeR-HJSz4YnnrA_DvdL-x8u8gIWqexholeRqV6Fbxs5.jpg"/>
          <p:cNvPicPr>
            <a:picLocks noChangeAspect="1" noChangeArrowheads="1"/>
          </p:cNvPicPr>
          <p:nvPr/>
        </p:nvPicPr>
        <p:blipFill>
          <a:blip r:embed="rId5" cstate="print"/>
          <a:srcRect t="10870" b="6521"/>
          <a:stretch>
            <a:fillRect/>
          </a:stretch>
        </p:blipFill>
        <p:spPr bwMode="auto">
          <a:xfrm>
            <a:off x="3929058" y="3500438"/>
            <a:ext cx="2428892" cy="271464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7412" name="Picture 4" descr="I:\Конкурс Воспит Оренб 2023 Волкова Е.И\МАТЕРИАЛ Воспитатель Оренбуржья 2023\Елена Ильинична\Материал для визитки\Е.И. с родит\IMG-a4d251736a3e359d3a44d8eaf59bc201-V.jpg"/>
          <p:cNvPicPr>
            <a:picLocks noChangeAspect="1" noChangeArrowheads="1"/>
          </p:cNvPicPr>
          <p:nvPr/>
        </p:nvPicPr>
        <p:blipFill>
          <a:blip r:embed="rId6" cstate="print"/>
          <a:srcRect t="12195" b="9755"/>
          <a:stretch>
            <a:fillRect/>
          </a:stretch>
        </p:blipFill>
        <p:spPr bwMode="auto">
          <a:xfrm>
            <a:off x="6572264" y="4135631"/>
            <a:ext cx="2334085" cy="258726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4689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3214709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          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Если ребёнок сыт и здоров,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если идёт в детский сад с удовольствием,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если там организована деятельность,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которая его привлекает, и он ежедневно рассказывает родителям о чём-то новом, то это высшая оценка воспитателя – профессионала. </a:t>
            </a:r>
            <a:endParaRPr lang="ru-RU" sz="2800" i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285860"/>
            <a:ext cx="5853738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pic>
        <p:nvPicPr>
          <p:cNvPr id="21506" name="Picture 2" descr="C:\Users\1\AppData\Local\Temp\Rar$DRa0.880\mwWUBo7P55ZkQchaUvfabtUB7Z0L7oJmz4HaNSl55Mgk4yS9h6n-6Oc3lPTrxqrBuXQ8UMM4nnh7PG8IpUQaej6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429000"/>
            <a:ext cx="4786346" cy="325621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46897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4" y="0"/>
            <a:ext cx="9294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122" y="936012"/>
            <a:ext cx="6407451" cy="963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125444"/>
            <a:ext cx="9297206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9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"/>
          <a:stretch/>
        </p:blipFill>
        <p:spPr>
          <a:xfrm>
            <a:off x="6434783" y="512184"/>
            <a:ext cx="2311439" cy="3217615"/>
          </a:xfrm>
        </p:spPr>
      </p:pic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ГРАМОТЫ ДЛЯ КОНКУРСА\грамоты заведующая\2 (1).jpg"/>
          <p:cNvPicPr>
            <a:picLocks noChangeAspect="1" noChangeArrowheads="1"/>
          </p:cNvPicPr>
          <p:nvPr/>
        </p:nvPicPr>
        <p:blipFill>
          <a:blip r:embed="rId5" cstate="print"/>
          <a:srcRect l="3486" t="2439"/>
          <a:stretch>
            <a:fillRect/>
          </a:stretch>
        </p:blipFill>
        <p:spPr bwMode="auto">
          <a:xfrm>
            <a:off x="428596" y="3873348"/>
            <a:ext cx="1822769" cy="2698924"/>
          </a:xfrm>
          <a:prstGeom prst="rect">
            <a:avLst/>
          </a:prstGeom>
          <a:noFill/>
        </p:spPr>
      </p:pic>
      <p:pic>
        <p:nvPicPr>
          <p:cNvPr id="1027" name="Picture 3" descr="C:\Users\1\Desktop\ГРАМОТЫ ДЛЯ КОНКУРСА\грамоты заведующая\2 (2).jpg"/>
          <p:cNvPicPr>
            <a:picLocks noChangeAspect="1" noChangeArrowheads="1"/>
          </p:cNvPicPr>
          <p:nvPr/>
        </p:nvPicPr>
        <p:blipFill>
          <a:blip r:embed="rId6" cstate="print"/>
          <a:srcRect t="2466" b="-1115"/>
          <a:stretch>
            <a:fillRect/>
          </a:stretch>
        </p:blipFill>
        <p:spPr bwMode="auto">
          <a:xfrm>
            <a:off x="2500032" y="3872702"/>
            <a:ext cx="1886088" cy="2687428"/>
          </a:xfrm>
          <a:prstGeom prst="rect">
            <a:avLst/>
          </a:prstGeom>
          <a:noFill/>
        </p:spPr>
      </p:pic>
      <p:pic>
        <p:nvPicPr>
          <p:cNvPr id="1028" name="Picture 4" descr="C:\Users\1\Desktop\ГРАМОТЫ ДЛЯ КОНКУРСА\грамоты заведующая\4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4680" y="3872702"/>
            <a:ext cx="1908974" cy="269957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71472" y="642918"/>
            <a:ext cx="5853738" cy="2857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+mj-cs"/>
              </a:rPr>
              <a:t>Заведующий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Шайхматова</a:t>
            </a: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  Евгения Александровна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baseline="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+mj-cs"/>
              </a:rPr>
              <a:t>Образование: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baseline="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+mj-cs"/>
              </a:rPr>
              <a:t>ГОУ  ВПО  «Челябинский государственный педагогический университет» Учитель – логопед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ФГБОУ  ВПО «Оренбургский государственный университет»  Менеджмент в образовании.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i="1" baseline="0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+mj-cs"/>
              </a:rPr>
              <a:t>Общий с</a:t>
            </a:r>
            <a:r>
              <a:rPr kumimoji="0" lang="ru-RU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таж</a:t>
            </a: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 работы:  21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i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Стаж работы в должности:  15 лет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pic>
        <p:nvPicPr>
          <p:cNvPr id="1030" name="Picture 6" descr="C:\Users\1\Downloads\5717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4788" y="3872702"/>
            <a:ext cx="1908476" cy="2699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11256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             </a:t>
            </a:r>
            <a:r>
              <a:rPr lang="ru-RU" sz="3600" b="1" i="1" dirty="0" smtClean="0">
                <a:solidFill>
                  <a:srgbClr val="6600CC"/>
                </a:solidFill>
                <a:latin typeface="+mj-lt"/>
              </a:rPr>
              <a:t>Управление </a:t>
            </a:r>
            <a:r>
              <a:rPr lang="ru-RU" sz="3600" b="1" i="1" dirty="0">
                <a:solidFill>
                  <a:srgbClr val="6600CC"/>
                </a:solidFill>
                <a:latin typeface="+mj-lt"/>
              </a:rPr>
              <a:t>образовательной организацией осуществляется в соответствии с законодательством Российской Федерации с учетом особенностей, установленных настоящим Федеральным законом. Управление образовательной организацией осуществляется на основе сочетания принципов единоначалия и коллегиальности. Единоличным исполнительным органом образовательной организации является руководитель образовательной организации (заведующий), который осуществляет текущее руководство деятельностью образовательной </a:t>
            </a:r>
            <a:r>
              <a:rPr lang="ru-RU" sz="3600" b="1" i="1" dirty="0" smtClean="0">
                <a:solidFill>
                  <a:srgbClr val="6600CC"/>
                </a:solidFill>
                <a:latin typeface="+mj-lt"/>
              </a:rPr>
              <a:t>организации.</a:t>
            </a:r>
          </a:p>
          <a:p>
            <a:pPr marL="0" indent="0" algn="just">
              <a:buNone/>
            </a:pPr>
            <a:endParaRPr lang="ru-RU" sz="36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600" b="1" i="1" u="sng" dirty="0" smtClean="0">
                <a:solidFill>
                  <a:srgbClr val="6600CC"/>
                </a:solidFill>
                <a:latin typeface="+mj-lt"/>
              </a:rPr>
              <a:t>Органы </a:t>
            </a:r>
            <a:r>
              <a:rPr lang="ru-RU" sz="3600" b="1" i="1" u="sng" dirty="0">
                <a:solidFill>
                  <a:srgbClr val="6600CC"/>
                </a:solidFill>
                <a:latin typeface="+mj-lt"/>
              </a:rPr>
              <a:t>управления </a:t>
            </a:r>
            <a:endParaRPr lang="ru-RU" sz="3600" b="1" i="1" u="sng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600" b="1" i="1" u="sng" dirty="0" smtClean="0">
                <a:solidFill>
                  <a:srgbClr val="6600CC"/>
                </a:solidFill>
                <a:latin typeface="+mj-lt"/>
              </a:rPr>
              <a:t>образовательной </a:t>
            </a:r>
            <a:r>
              <a:rPr lang="ru-RU" sz="3600" b="1" i="1" u="sng" dirty="0">
                <a:solidFill>
                  <a:srgbClr val="6600CC"/>
                </a:solidFill>
                <a:latin typeface="+mj-lt"/>
              </a:rPr>
              <a:t>организации:</a:t>
            </a:r>
            <a:endParaRPr lang="ru-RU" sz="36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6600CC"/>
                </a:solidFill>
                <a:latin typeface="+mj-lt"/>
              </a:rPr>
              <a:t>1. Наблюдательный совет 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6600CC"/>
                </a:solidFill>
                <a:latin typeface="+mj-lt"/>
              </a:rPr>
              <a:t>2. Родительский комитет   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6600CC"/>
                </a:solidFill>
                <a:latin typeface="+mj-lt"/>
              </a:rPr>
              <a:t>3</a:t>
            </a:r>
            <a:r>
              <a:rPr lang="ru-RU" sz="3600" b="1" i="1" dirty="0">
                <a:solidFill>
                  <a:srgbClr val="6600CC"/>
                </a:solidFill>
                <a:latin typeface="+mj-lt"/>
              </a:rPr>
              <a:t>.  Педагогический совет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6600CC"/>
                </a:solidFill>
                <a:latin typeface="+mj-lt"/>
              </a:rPr>
              <a:t>4. Общее собрание трудового </a:t>
            </a:r>
            <a:endParaRPr lang="ru-RU" sz="36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6600CC"/>
                </a:solidFill>
                <a:latin typeface="+mj-lt"/>
              </a:rPr>
              <a:t>коллектива</a:t>
            </a:r>
            <a:endParaRPr lang="ru-RU" sz="3600" b="1" i="1" dirty="0">
              <a:solidFill>
                <a:srgbClr val="6600CC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337102"/>
              </p:ext>
            </p:extLst>
          </p:nvPr>
        </p:nvGraphicFramePr>
        <p:xfrm>
          <a:off x="251520" y="3358156"/>
          <a:ext cx="2388029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5" imgW="5829103" imgH="8019997" progId="">
                  <p:embed/>
                </p:oleObj>
              </mc:Choice>
              <mc:Fallback>
                <p:oleObj name="Acrobat Document" r:id="rId5" imgW="5829103" imgH="8019997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58156"/>
                        <a:ext cx="2388029" cy="3284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996841"/>
              </p:ext>
            </p:extLst>
          </p:nvPr>
        </p:nvGraphicFramePr>
        <p:xfrm>
          <a:off x="6588744" y="3383004"/>
          <a:ext cx="2351902" cy="323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7" imgW="5829103" imgH="8019997" progId="">
                  <p:embed/>
                </p:oleObj>
              </mc:Choice>
              <mc:Fallback>
                <p:oleObj name="Acrobat Document" r:id="rId7" imgW="5829103" imgH="801999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744" y="3383004"/>
                        <a:ext cx="2351902" cy="323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5636175"/>
            <a:ext cx="966828" cy="11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9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12184"/>
            <a:ext cx="8712968" cy="36368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      </a:t>
            </a:r>
            <a:r>
              <a:rPr lang="ru-RU" sz="2400" b="1" i="1" dirty="0" smtClean="0">
                <a:solidFill>
                  <a:srgbClr val="6600CC"/>
                </a:solidFill>
                <a:latin typeface="+mj-lt"/>
              </a:rPr>
              <a:t>Структура образовательного учреждения</a:t>
            </a:r>
          </a:p>
          <a:p>
            <a:pPr marL="0" indent="0" algn="just">
              <a:buNone/>
            </a:pPr>
            <a:endParaRPr lang="ru-RU" sz="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6600CC"/>
                </a:solidFill>
                <a:latin typeface="+mj-lt"/>
              </a:rPr>
              <a:t>В 3-х корпусах образовательная деятельность ведётся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6600CC"/>
                </a:solidFill>
                <a:latin typeface="+mj-lt"/>
              </a:rPr>
              <a:t>в 11-и группах общеразвивающей направленности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1\AppData\Local\Temp\Rar$DRa0.765\20221208_095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572008"/>
            <a:ext cx="2714645" cy="20717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7411" name="Picture 3" descr="C:\Users\1\AppData\Local\Temp\Rar$DRa0.818\20221208_102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214554"/>
            <a:ext cx="2762269" cy="20717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7412" name="Picture 4" descr="C:\Users\1\AppData\Local\Temp\Rar$DRa0.715\DSC_0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000240"/>
            <a:ext cx="2678925" cy="20717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7413" name="Picture 5" descr="C:\Users\1\AppData\Local\Temp\Rar$DRa0.562\DSC_08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357694"/>
            <a:ext cx="2678925" cy="20717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8434" name="Picture 2" descr="C:\Users\1\Downloads\IMG-15e8a5bed4e1f2b637c977946c06683f-V.jpg"/>
          <p:cNvPicPr>
            <a:picLocks noChangeAspect="1" noChangeArrowheads="1"/>
          </p:cNvPicPr>
          <p:nvPr/>
        </p:nvPicPr>
        <p:blipFill>
          <a:blip r:embed="rId8" cstate="print"/>
          <a:srcRect t="8501" r="16331" b="6488"/>
          <a:stretch>
            <a:fillRect/>
          </a:stretch>
        </p:blipFill>
        <p:spPr bwMode="auto">
          <a:xfrm>
            <a:off x="6215074" y="2000240"/>
            <a:ext cx="2714644" cy="20717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8435" name="Picture 3" descr="C:\Users\1\Downloads\IMG_20230207_1425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4357694"/>
            <a:ext cx="2714644" cy="21431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9573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12184"/>
            <a:ext cx="8712968" cy="36368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      </a:t>
            </a:r>
            <a:r>
              <a:rPr lang="ru-RU" sz="2400" b="1" i="1" dirty="0" smtClean="0">
                <a:solidFill>
                  <a:srgbClr val="6600CC"/>
                </a:solidFill>
                <a:latin typeface="+mj-lt"/>
              </a:rPr>
              <a:t>Структура образовательного учреждения</a:t>
            </a:r>
          </a:p>
          <a:p>
            <a:pPr marL="0" indent="0" algn="just">
              <a:buNone/>
            </a:pPr>
            <a:endParaRPr lang="ru-RU" sz="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6600CC"/>
                </a:solidFill>
                <a:latin typeface="+mj-lt"/>
              </a:rPr>
              <a:t>и в 2-х группах комбинированной направленност</a:t>
            </a:r>
            <a:r>
              <a:rPr lang="ru-RU" sz="1800" b="1" i="1" dirty="0">
                <a:solidFill>
                  <a:srgbClr val="6600CC"/>
                </a:solidFill>
                <a:latin typeface="+mj-lt"/>
              </a:rPr>
              <a:t>и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1\Downloads\IMG-ce34dc8c37ae6a07298d1df8655ea12a-V.jpg"/>
          <p:cNvPicPr>
            <a:picLocks noChangeAspect="1" noChangeArrowheads="1"/>
          </p:cNvPicPr>
          <p:nvPr/>
        </p:nvPicPr>
        <p:blipFill>
          <a:blip r:embed="rId4"/>
          <a:srcRect l="22000" t="31249" r="30000" b="6396"/>
          <a:stretch>
            <a:fillRect/>
          </a:stretch>
        </p:blipFill>
        <p:spPr bwMode="auto">
          <a:xfrm>
            <a:off x="6000760" y="3929066"/>
            <a:ext cx="1857388" cy="278605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6387" name="Picture 3" descr="C:\Users\1\Downloads\IMG_20230207_144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71612"/>
            <a:ext cx="4214842" cy="236679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6388" name="Picture 4" descr="C:\Users\1\Downloads\IMG-2282b6f2aa524fed38252a54c7f3cf2c-V.jpg"/>
          <p:cNvPicPr>
            <a:picLocks noChangeAspect="1" noChangeArrowheads="1"/>
          </p:cNvPicPr>
          <p:nvPr/>
        </p:nvPicPr>
        <p:blipFill>
          <a:blip r:embed="rId6" cstate="print"/>
          <a:srcRect l="8746" t="5899" r="3794" b="5608"/>
          <a:stretch>
            <a:fillRect/>
          </a:stretch>
        </p:blipFill>
        <p:spPr bwMode="auto">
          <a:xfrm>
            <a:off x="5500694" y="1643050"/>
            <a:ext cx="2857520" cy="21431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6389" name="Picture 5" descr="C:\Users\1\Downloads\IMG-e5d119348c9f7cc4cf36bdac5a438544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143380"/>
            <a:ext cx="4214841" cy="247785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9573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12184"/>
            <a:ext cx="8712968" cy="363689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ru-RU" sz="2400" b="1" i="1" dirty="0" smtClean="0">
                <a:solidFill>
                  <a:srgbClr val="7030A0"/>
                </a:solidFill>
                <a:latin typeface="+mj-lt"/>
              </a:rPr>
              <a:t>В ДОУ кроме групповых помещений оборудованы:      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+mj-lt"/>
              </a:rPr>
              <a:t>музыкальные залы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rgbClr val="6600CC"/>
                </a:solidFill>
                <a:latin typeface="+mj-lt"/>
              </a:rPr>
              <a:t>спортивные залы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96" y="1427253"/>
            <a:ext cx="2699792" cy="200174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" y="1427253"/>
            <a:ext cx="2858421" cy="204276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1" y="4149080"/>
            <a:ext cx="3815916" cy="254394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4302" b="13109"/>
          <a:stretch/>
        </p:blipFill>
        <p:spPr>
          <a:xfrm>
            <a:off x="3213154" y="1499788"/>
            <a:ext cx="2901054" cy="185667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" name="Picture 2" descr="C:\Users\1\Desktop\IMG-d8b1ebb29bc77e01f9d3974752484333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143380"/>
            <a:ext cx="4185563" cy="250033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5792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55036"/>
            <a:ext cx="8712968" cy="349404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rgbClr val="6600CC"/>
                </a:solidFill>
                <a:latin typeface="+mj-lt"/>
              </a:rPr>
              <a:t>кабинет учителя-логопеда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rgbClr val="6600CC"/>
                </a:solidFill>
                <a:latin typeface="+mj-lt"/>
              </a:rPr>
              <a:t>для занятий с детьми с тяжелыми нарушениями речи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>
                <a:solidFill>
                  <a:srgbClr val="6600CC"/>
                </a:solidFill>
                <a:latin typeface="+mj-lt"/>
              </a:rPr>
              <a:t>к</a:t>
            </a:r>
            <a:r>
              <a:rPr lang="ru-RU" sz="2000" b="1" i="1" dirty="0" smtClean="0">
                <a:solidFill>
                  <a:srgbClr val="6600CC"/>
                </a:solidFill>
                <a:latin typeface="+mj-lt"/>
              </a:rPr>
              <a:t>омната песочной терапии</a:t>
            </a:r>
          </a:p>
          <a:p>
            <a:pPr marL="0" indent="0" algn="ctr">
              <a:buNone/>
            </a:pPr>
            <a:endParaRPr lang="ru-RU" sz="800" b="1" i="1" dirty="0" smtClean="0">
              <a:solidFill>
                <a:srgbClr val="6600CC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1\Desktop\IMG-77d42a296629e2dd2f05082298ff73f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428736"/>
            <a:ext cx="3584600" cy="20002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6387" name="Picture 3" descr="C:\Users\1\Desktop\IMG-05b5fcee55d0f9b274c04cedea484ba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428736"/>
            <a:ext cx="3500462" cy="20002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9458" name="Picture 2" descr="C:\Users\1\Downloads\IMG_20230207_142420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636722"/>
            <a:ext cx="2286016" cy="17212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9459" name="Picture 3" descr="C:\Users\1\Downloads\IMG_20230207_1444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4643446"/>
            <a:ext cx="2286016" cy="172123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9460" name="Picture 4" descr="C:\Users\1\Downloads\IMG-c632b500eaa40eba9694aec7a53a3749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143380"/>
            <a:ext cx="3289851" cy="243860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287823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41154210_38-damion-club-p-odnotonnie-foni-dlya-prezentat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55036"/>
            <a:ext cx="8712968" cy="349404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6600CC"/>
                </a:solidFill>
                <a:latin typeface="+mj-lt"/>
              </a:rPr>
              <a:t>  Игровые участки каждой группы обустраиваются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6600CC"/>
                </a:solidFill>
                <a:latin typeface="+mj-lt"/>
              </a:rPr>
              <a:t>в</a:t>
            </a:r>
            <a:r>
              <a:rPr lang="ru-RU" sz="2400" b="1" i="1" dirty="0" smtClean="0">
                <a:solidFill>
                  <a:srgbClr val="6600CC"/>
                </a:solidFill>
                <a:latin typeface="+mj-lt"/>
              </a:rPr>
              <a:t>оспитателем и родителями по сезонам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6600CC"/>
                </a:solidFill>
                <a:latin typeface="+mj-lt"/>
              </a:rPr>
              <a:t>для наблюдений, исследовательской деятельности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6600CC"/>
                </a:solidFill>
                <a:latin typeface="+mj-lt"/>
              </a:rPr>
              <a:t>и самостоятельной игровой деятельности</a:t>
            </a:r>
          </a:p>
          <a:p>
            <a:pPr marL="0" indent="0" algn="ctr">
              <a:buNone/>
            </a:pPr>
            <a:endParaRPr lang="ru-RU" sz="800" b="1" i="1" dirty="0" smtClean="0">
              <a:solidFill>
                <a:srgbClr val="6600CC"/>
              </a:solidFill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53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МДОАУ «Детский сад № </a:t>
            </a:r>
            <a:r>
              <a:rPr lang="en-US" dirty="0" smtClean="0"/>
              <a:t>1</a:t>
            </a:r>
            <a:r>
              <a:rPr lang="ru-RU" dirty="0" smtClean="0"/>
              <a:t>7 г. Новотроицка»</a:t>
            </a:r>
            <a:endParaRPr lang="ru-RU" dirty="0"/>
          </a:p>
        </p:txBody>
      </p:sp>
      <p:pic>
        <p:nvPicPr>
          <p:cNvPr id="6" name="Picture 3" descr="C:\Users\Пользователь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133435" cy="11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6"/>
          <a:stretch/>
        </p:blipFill>
        <p:spPr>
          <a:xfrm>
            <a:off x="5786446" y="4572008"/>
            <a:ext cx="3143272" cy="207170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2285992"/>
            <a:ext cx="2628956" cy="205892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30050" r="6556"/>
          <a:stretch/>
        </p:blipFill>
        <p:spPr>
          <a:xfrm>
            <a:off x="3571868" y="4572008"/>
            <a:ext cx="1920471" cy="204651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9459" name="Picture 3" descr="C:\Users\1\Desktop\Материал Н.А. 3\Участок-1.jpg"/>
          <p:cNvPicPr>
            <a:picLocks noChangeAspect="1" noChangeArrowheads="1"/>
          </p:cNvPicPr>
          <p:nvPr/>
        </p:nvPicPr>
        <p:blipFill>
          <a:blip r:embed="rId7" cstate="print"/>
          <a:srcRect t="15469"/>
          <a:stretch>
            <a:fillRect/>
          </a:stretch>
        </p:blipFill>
        <p:spPr bwMode="auto">
          <a:xfrm>
            <a:off x="214282" y="4572008"/>
            <a:ext cx="3071834" cy="209476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9461" name="Picture 5" descr="C:\Users\1\AppData\Local\Temp\Rar$DRa0.514\DSC_03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2285992"/>
            <a:ext cx="2678925" cy="20002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9462" name="Picture 6" descr="C:\Users\1\AppData\Local\Temp\Rar$DRa0.577\DSC_03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2357430"/>
            <a:ext cx="2750331" cy="18335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5573899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471</Words>
  <Application>Microsoft Office PowerPoint</Application>
  <PresentationFormat>Экран (4:3)</PresentationFormat>
  <Paragraphs>96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verdana</vt:lpstr>
      <vt:lpstr>Тема Office</vt:lpstr>
      <vt:lpstr>Acrobat Document</vt:lpstr>
      <vt:lpstr>Муниципальное дошкольное образовательное автономное учреждение «Детский сад № 17 «Чебурашка» комбинированного вида г. Новотроицка Оренбургской области» (МДОАУ «Детский сад № 17 г. Новотроицка»)    Оренбургская область, г. Новотроицк,   улица Пушкина, дом 55     телефон: 8(3537)678812    Заведующий:  Шайхматова  Евгения Александровна email: detskiy_sad_17@mail.ru сайт: mdoay-17.ucoz.ru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коллектив</dc:title>
  <dc:creator>Пользователь</dc:creator>
  <cp:lastModifiedBy>Пользователь</cp:lastModifiedBy>
  <cp:revision>219</cp:revision>
  <dcterms:created xsi:type="dcterms:W3CDTF">2023-01-04T08:52:01Z</dcterms:created>
  <dcterms:modified xsi:type="dcterms:W3CDTF">2023-02-07T20:15:40Z</dcterms:modified>
</cp:coreProperties>
</file>