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80" r:id="rId2"/>
    <p:sldMasterId id="2147483792" r:id="rId3"/>
    <p:sldMasterId id="2147483828" r:id="rId4"/>
    <p:sldMasterId id="2147483840" r:id="rId5"/>
    <p:sldMasterId id="2147483852" r:id="rId6"/>
    <p:sldMasterId id="2147483864" r:id="rId7"/>
    <p:sldMasterId id="2147483876" r:id="rId8"/>
    <p:sldMasterId id="2147483888" r:id="rId9"/>
    <p:sldMasterId id="2147483900" r:id="rId10"/>
    <p:sldMasterId id="2147483912" r:id="rId11"/>
    <p:sldMasterId id="2147483924" r:id="rId12"/>
    <p:sldMasterId id="2147483936" r:id="rId13"/>
    <p:sldMasterId id="2147483948" r:id="rId14"/>
    <p:sldMasterId id="2147483960" r:id="rId15"/>
    <p:sldMasterId id="2147483972" r:id="rId16"/>
    <p:sldMasterId id="2147483984" r:id="rId17"/>
    <p:sldMasterId id="2147483996" r:id="rId18"/>
    <p:sldMasterId id="2147484008" r:id="rId19"/>
  </p:sldMasterIdLst>
  <p:sldIdLst>
    <p:sldId id="312" r:id="rId20"/>
    <p:sldId id="292" r:id="rId21"/>
    <p:sldId id="294" r:id="rId22"/>
    <p:sldId id="295" r:id="rId23"/>
    <p:sldId id="319" r:id="rId24"/>
    <p:sldId id="298" r:id="rId25"/>
    <p:sldId id="296" r:id="rId26"/>
    <p:sldId id="314" r:id="rId27"/>
    <p:sldId id="324" r:id="rId28"/>
    <p:sldId id="321" r:id="rId29"/>
    <p:sldId id="293" r:id="rId30"/>
    <p:sldId id="301" r:id="rId31"/>
    <p:sldId id="322" r:id="rId32"/>
    <p:sldId id="331" r:id="rId33"/>
    <p:sldId id="334" r:id="rId34"/>
    <p:sldId id="336" r:id="rId35"/>
    <p:sldId id="337" r:id="rId36"/>
    <p:sldId id="338" r:id="rId37"/>
    <p:sldId id="340" r:id="rId38"/>
    <p:sldId id="344" r:id="rId39"/>
    <p:sldId id="326" r:id="rId40"/>
    <p:sldId id="346" r:id="rId41"/>
    <p:sldId id="347" r:id="rId42"/>
    <p:sldId id="354" r:id="rId43"/>
    <p:sldId id="355" r:id="rId44"/>
    <p:sldId id="351" r:id="rId45"/>
    <p:sldId id="356" r:id="rId46"/>
    <p:sldId id="357" r:id="rId47"/>
    <p:sldId id="358" r:id="rId48"/>
    <p:sldId id="349" r:id="rId49"/>
    <p:sldId id="348" r:id="rId50"/>
    <p:sldId id="316" r:id="rId51"/>
    <p:sldId id="359" r:id="rId52"/>
    <p:sldId id="361" r:id="rId53"/>
    <p:sldId id="263" r:id="rId54"/>
    <p:sldId id="364" r:id="rId55"/>
    <p:sldId id="370" r:id="rId56"/>
    <p:sldId id="371" r:id="rId57"/>
    <p:sldId id="372" r:id="rId58"/>
    <p:sldId id="378" r:id="rId59"/>
    <p:sldId id="377" r:id="rId60"/>
    <p:sldId id="380" r:id="rId61"/>
    <p:sldId id="379" r:id="rId62"/>
    <p:sldId id="381" r:id="rId63"/>
    <p:sldId id="382" r:id="rId64"/>
    <p:sldId id="383" r:id="rId65"/>
    <p:sldId id="385" r:id="rId66"/>
    <p:sldId id="278" r:id="rId67"/>
    <p:sldId id="388" r:id="rId68"/>
    <p:sldId id="363" r:id="rId69"/>
    <p:sldId id="389" r:id="rId70"/>
    <p:sldId id="365" r:id="rId71"/>
    <p:sldId id="392" r:id="rId72"/>
    <p:sldId id="390" r:id="rId73"/>
    <p:sldId id="397" r:id="rId74"/>
    <p:sldId id="398" r:id="rId75"/>
    <p:sldId id="395" r:id="rId76"/>
    <p:sldId id="396" r:id="rId77"/>
    <p:sldId id="399" r:id="rId78"/>
    <p:sldId id="362" r:id="rId79"/>
    <p:sldId id="400" r:id="rId80"/>
    <p:sldId id="401" r:id="rId81"/>
    <p:sldId id="402" r:id="rId82"/>
    <p:sldId id="403" r:id="rId83"/>
    <p:sldId id="405" r:id="rId84"/>
    <p:sldId id="414" r:id="rId85"/>
    <p:sldId id="409" r:id="rId86"/>
    <p:sldId id="411" r:id="rId87"/>
    <p:sldId id="415" r:id="rId88"/>
    <p:sldId id="416" r:id="rId89"/>
    <p:sldId id="412" r:id="rId90"/>
    <p:sldId id="408" r:id="rId91"/>
    <p:sldId id="407" r:id="rId92"/>
    <p:sldId id="417" r:id="rId93"/>
    <p:sldId id="406" r:id="rId94"/>
    <p:sldId id="368" r:id="rId95"/>
    <p:sldId id="367" r:id="rId96"/>
    <p:sldId id="419" r:id="rId97"/>
    <p:sldId id="421" r:id="rId98"/>
    <p:sldId id="420" r:id="rId99"/>
    <p:sldId id="423" r:id="rId100"/>
    <p:sldId id="424" r:id="rId101"/>
    <p:sldId id="426" r:id="rId102"/>
    <p:sldId id="418" r:id="rId103"/>
    <p:sldId id="428" r:id="rId10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009900"/>
    <a:srgbClr val="7DDDFF"/>
    <a:srgbClr val="FEA0D6"/>
    <a:srgbClr val="FF6699"/>
    <a:srgbClr val="9A4226"/>
    <a:srgbClr val="99FF99"/>
    <a:srgbClr val="0000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93" autoAdjust="0"/>
  </p:normalViewPr>
  <p:slideViewPr>
    <p:cSldViewPr>
      <p:cViewPr varScale="1">
        <p:scale>
          <a:sx n="69" d="100"/>
          <a:sy n="69" d="100"/>
        </p:scale>
        <p:origin x="-1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6" Type="http://schemas.openxmlformats.org/officeDocument/2006/relationships/slideMaster" Target="slideMasters/slideMaster16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08" Type="http://schemas.openxmlformats.org/officeDocument/2006/relationships/tableStyles" Target="tableStyle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B2D1B-1D55-4AEE-B9AF-C679AB7543B0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D0D8DB-024B-4791-A887-F2C53A8807F8}">
      <dgm:prSet phldrT="[Текст]" custT="1"/>
      <dgm:spPr>
        <a:solidFill>
          <a:srgbClr val="99FF99"/>
        </a:solidFill>
        <a:effectLst>
          <a:innerShdw blurRad="63500" dist="50800" dir="108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sz="2000" dirty="0" smtClean="0">
              <a:solidFill>
                <a:srgbClr val="0000CC"/>
              </a:solidFill>
            </a:rPr>
            <a:t>МАДОУ</a:t>
          </a:r>
        </a:p>
        <a:p>
          <a:r>
            <a:rPr lang="ru-RU" sz="2000" dirty="0" smtClean="0">
              <a:solidFill>
                <a:srgbClr val="0000CC"/>
              </a:solidFill>
            </a:rPr>
            <a:t>«Детский сад </a:t>
          </a:r>
          <a:r>
            <a:rPr lang="ru-RU" sz="2000" dirty="0" err="1" smtClean="0">
              <a:solidFill>
                <a:srgbClr val="0000CC"/>
              </a:solidFill>
            </a:rPr>
            <a:t>с.Лидога</a:t>
          </a:r>
          <a:r>
            <a:rPr lang="ru-RU" sz="2000" dirty="0" smtClean="0">
              <a:solidFill>
                <a:srgbClr val="0000CC"/>
              </a:solidFill>
            </a:rPr>
            <a:t>»</a:t>
          </a:r>
        </a:p>
        <a:p>
          <a:r>
            <a:rPr lang="ru-RU" sz="2000" dirty="0" smtClean="0">
              <a:solidFill>
                <a:srgbClr val="0000CC"/>
              </a:solidFill>
            </a:rPr>
            <a:t>100 </a:t>
          </a:r>
          <a:r>
            <a:rPr lang="ru-RU" sz="2000" dirty="0" smtClean="0">
              <a:solidFill>
                <a:srgbClr val="0000CC"/>
              </a:solidFill>
            </a:rPr>
            <a:t>детей</a:t>
          </a:r>
        </a:p>
      </dgm:t>
    </dgm:pt>
    <dgm:pt modelId="{CA548ADF-1404-4B83-9310-988CA7791074}" type="parTrans" cxnId="{8EDB4894-342D-461A-AC71-CAB4E334774B}">
      <dgm:prSet/>
      <dgm:spPr/>
      <dgm:t>
        <a:bodyPr/>
        <a:lstStyle/>
        <a:p>
          <a:endParaRPr lang="ru-RU"/>
        </a:p>
      </dgm:t>
    </dgm:pt>
    <dgm:pt modelId="{90AF0205-8548-4ED2-8DE8-DC3187381F7B}" type="sibTrans" cxnId="{8EDB4894-342D-461A-AC71-CAB4E334774B}">
      <dgm:prSet/>
      <dgm:spPr/>
      <dgm:t>
        <a:bodyPr/>
        <a:lstStyle/>
        <a:p>
          <a:endParaRPr lang="ru-RU"/>
        </a:p>
      </dgm:t>
    </dgm:pt>
    <dgm:pt modelId="{ADE30F9C-0ACB-41FE-8172-A4131F717CA2}">
      <dgm:prSet phldrT="[Текст]" custT="1"/>
      <dgm:spPr>
        <a:solidFill>
          <a:srgbClr val="FEA0D6"/>
        </a:solidFill>
      </dgm:spPr>
      <dgm:t>
        <a:bodyPr/>
        <a:lstStyle/>
        <a:p>
          <a:r>
            <a:rPr lang="ru-RU" sz="1400" b="0" i="0" u="sng" dirty="0" smtClean="0">
              <a:solidFill>
                <a:schemeClr val="tx1"/>
              </a:solidFill>
            </a:rPr>
            <a:t>первая младшая </a:t>
          </a:r>
          <a:r>
            <a:rPr lang="ru-RU" sz="1400" b="0" i="0" dirty="0" smtClean="0">
              <a:solidFill>
                <a:schemeClr val="tx1"/>
              </a:solidFill>
            </a:rPr>
            <a:t>группа</a:t>
          </a:r>
        </a:p>
        <a:p>
          <a:r>
            <a:rPr lang="ru-RU" sz="1400" b="0" i="0" dirty="0" smtClean="0">
              <a:solidFill>
                <a:schemeClr val="tx1"/>
              </a:solidFill>
            </a:rPr>
            <a:t> (1,5-2 года)  </a:t>
          </a:r>
        </a:p>
        <a:p>
          <a:r>
            <a:rPr lang="ru-RU" sz="1400" b="0" i="0" dirty="0" smtClean="0">
              <a:solidFill>
                <a:schemeClr val="tx1"/>
              </a:solidFill>
              <a:latin typeface="Arial Black" pitchFamily="34" charset="0"/>
            </a:rPr>
            <a:t>18 </a:t>
          </a:r>
          <a:r>
            <a:rPr lang="ru-RU" sz="1400" b="0" i="0" dirty="0" smtClean="0">
              <a:solidFill>
                <a:schemeClr val="tx1"/>
              </a:solidFill>
              <a:latin typeface="Arial Black" pitchFamily="34" charset="0"/>
            </a:rPr>
            <a:t>детей </a:t>
          </a:r>
          <a:endParaRPr lang="ru-RU" sz="1400" dirty="0">
            <a:solidFill>
              <a:schemeClr val="tx1"/>
            </a:solidFill>
            <a:latin typeface="Arial Black" pitchFamily="34" charset="0"/>
          </a:endParaRPr>
        </a:p>
      </dgm:t>
    </dgm:pt>
    <dgm:pt modelId="{C623BB7A-74E8-494A-BA1D-E872E7C28F0D}" type="parTrans" cxnId="{E3AC1A00-D0C9-455E-BE2D-560E372662D3}">
      <dgm:prSet/>
      <dgm:spPr/>
      <dgm:t>
        <a:bodyPr/>
        <a:lstStyle/>
        <a:p>
          <a:endParaRPr lang="ru-RU"/>
        </a:p>
      </dgm:t>
    </dgm:pt>
    <dgm:pt modelId="{80AC9C96-AACB-4687-BC90-639806056423}" type="sibTrans" cxnId="{E3AC1A00-D0C9-455E-BE2D-560E372662D3}">
      <dgm:prSet/>
      <dgm:spPr/>
      <dgm:t>
        <a:bodyPr/>
        <a:lstStyle/>
        <a:p>
          <a:endParaRPr lang="ru-RU"/>
        </a:p>
      </dgm:t>
    </dgm:pt>
    <dgm:pt modelId="{9EEF3E4D-12F0-42C1-A62A-C6AC2512AD99}">
      <dgm:prSet phldrT="[Текст]" custT="1"/>
      <dgm:spPr>
        <a:solidFill>
          <a:srgbClr val="FEA0D6"/>
        </a:solidFill>
      </dgm:spPr>
      <dgm:t>
        <a:bodyPr/>
        <a:lstStyle/>
        <a:p>
          <a:r>
            <a:rPr lang="ru-RU" sz="1400" b="0" i="0" u="sng" dirty="0" smtClean="0">
              <a:solidFill>
                <a:schemeClr val="tx1"/>
              </a:solidFill>
            </a:rPr>
            <a:t>старшая </a:t>
          </a:r>
          <a:r>
            <a:rPr lang="ru-RU" sz="1400" b="0" i="0" u="sng" dirty="0" smtClean="0">
              <a:solidFill>
                <a:schemeClr val="tx1"/>
              </a:solidFill>
            </a:rPr>
            <a:t>группа </a:t>
          </a:r>
        </a:p>
        <a:p>
          <a:r>
            <a:rPr lang="ru-RU" sz="1400" b="0" i="0" dirty="0" smtClean="0">
              <a:solidFill>
                <a:schemeClr val="tx1"/>
              </a:solidFill>
            </a:rPr>
            <a:t>(4 – 5 лет ) </a:t>
          </a:r>
        </a:p>
        <a:p>
          <a:r>
            <a:rPr lang="ru-RU" sz="1400" b="0" i="0" dirty="0" smtClean="0">
              <a:solidFill>
                <a:schemeClr val="tx1"/>
              </a:solidFill>
              <a:latin typeface="Arial Black" pitchFamily="34" charset="0"/>
            </a:rPr>
            <a:t>29 детей </a:t>
          </a:r>
          <a:endParaRPr lang="ru-RU" sz="1400" b="0" dirty="0">
            <a:solidFill>
              <a:schemeClr val="tx1"/>
            </a:solidFill>
            <a:latin typeface="Arial Black" pitchFamily="34" charset="0"/>
          </a:endParaRPr>
        </a:p>
      </dgm:t>
    </dgm:pt>
    <dgm:pt modelId="{43EFD6C3-D87A-4985-AED8-5E907D62EB94}" type="parTrans" cxnId="{8E0F98C6-E775-4116-8AF3-8E1A904062CA}">
      <dgm:prSet/>
      <dgm:spPr/>
      <dgm:t>
        <a:bodyPr/>
        <a:lstStyle/>
        <a:p>
          <a:endParaRPr lang="ru-RU"/>
        </a:p>
      </dgm:t>
    </dgm:pt>
    <dgm:pt modelId="{5D3E520F-08D1-42C7-BAE3-421122E7E4F3}" type="sibTrans" cxnId="{8E0F98C6-E775-4116-8AF3-8E1A904062CA}">
      <dgm:prSet/>
      <dgm:spPr/>
      <dgm:t>
        <a:bodyPr/>
        <a:lstStyle/>
        <a:p>
          <a:endParaRPr lang="ru-RU"/>
        </a:p>
      </dgm:t>
    </dgm:pt>
    <dgm:pt modelId="{0AB82631-1EE7-42F7-8233-C4A65A3DBA2B}">
      <dgm:prSet phldrT="[Текст]" custT="1"/>
      <dgm:spPr>
        <a:solidFill>
          <a:srgbClr val="FEA0D6"/>
        </a:solidFill>
      </dgm:spPr>
      <dgm:t>
        <a:bodyPr/>
        <a:lstStyle/>
        <a:p>
          <a:r>
            <a:rPr lang="ru-RU" sz="1400" b="0" i="0" dirty="0" smtClean="0">
              <a:solidFill>
                <a:schemeClr val="tx1"/>
              </a:solidFill>
            </a:rPr>
            <a:t>Подготовительная к школе группа</a:t>
          </a:r>
        </a:p>
        <a:p>
          <a:r>
            <a:rPr lang="ru-RU" sz="1400" b="0" i="0" dirty="0" smtClean="0">
              <a:solidFill>
                <a:schemeClr val="tx1"/>
              </a:solidFill>
            </a:rPr>
            <a:t>(6-7 </a:t>
          </a:r>
          <a:r>
            <a:rPr lang="ru-RU" sz="1400" b="0" i="0" dirty="0" smtClean="0">
              <a:solidFill>
                <a:schemeClr val="tx1"/>
              </a:solidFill>
            </a:rPr>
            <a:t>лет) </a:t>
          </a:r>
          <a:r>
            <a:rPr lang="ru-RU" sz="1400" b="0" i="0" dirty="0" smtClean="0">
              <a:solidFill>
                <a:schemeClr val="tx1"/>
              </a:solidFill>
              <a:latin typeface="Arial Black" pitchFamily="34" charset="0"/>
            </a:rPr>
            <a:t>30</a:t>
          </a:r>
          <a:r>
            <a:rPr lang="ru-RU" sz="1400" b="0" i="0" dirty="0" smtClean="0">
              <a:solidFill>
                <a:schemeClr val="tx1"/>
              </a:solidFill>
              <a:latin typeface="Arial Black" pitchFamily="34" charset="0"/>
            </a:rPr>
            <a:t> детей</a:t>
          </a:r>
          <a:endParaRPr lang="ru-RU" sz="1400" dirty="0">
            <a:solidFill>
              <a:schemeClr val="tx1"/>
            </a:solidFill>
            <a:latin typeface="Arial Black" pitchFamily="34" charset="0"/>
          </a:endParaRPr>
        </a:p>
      </dgm:t>
    </dgm:pt>
    <dgm:pt modelId="{91B57434-BEB7-472B-88A3-2DF22E8AB2EE}" type="parTrans" cxnId="{55778C08-6ED2-4F4E-90A6-D6C8258A39F9}">
      <dgm:prSet/>
      <dgm:spPr/>
      <dgm:t>
        <a:bodyPr/>
        <a:lstStyle/>
        <a:p>
          <a:endParaRPr lang="ru-RU"/>
        </a:p>
      </dgm:t>
    </dgm:pt>
    <dgm:pt modelId="{C481E9DA-66C8-49B4-B7CB-C79F03A3014C}" type="sibTrans" cxnId="{55778C08-6ED2-4F4E-90A6-D6C8258A39F9}">
      <dgm:prSet/>
      <dgm:spPr/>
      <dgm:t>
        <a:bodyPr/>
        <a:lstStyle/>
        <a:p>
          <a:endParaRPr lang="ru-RU"/>
        </a:p>
      </dgm:t>
    </dgm:pt>
    <dgm:pt modelId="{61C7F3C6-55CF-4B31-87E0-FD5A5AEC0316}">
      <dgm:prSet phldrT="[Текст]" custT="1"/>
      <dgm:spPr>
        <a:solidFill>
          <a:srgbClr val="FEA0D6"/>
        </a:solidFill>
      </dgm:spPr>
      <dgm:t>
        <a:bodyPr/>
        <a:lstStyle/>
        <a:p>
          <a:r>
            <a:rPr lang="ru-RU" sz="1400" b="0" i="0" u="sng" dirty="0" smtClean="0">
              <a:solidFill>
                <a:schemeClr val="tx1"/>
              </a:solidFill>
            </a:rPr>
            <a:t>вторая младшая </a:t>
          </a:r>
          <a:r>
            <a:rPr lang="ru-RU" sz="1400" b="0" i="0" dirty="0" smtClean="0">
              <a:solidFill>
                <a:schemeClr val="tx1"/>
              </a:solidFill>
            </a:rPr>
            <a:t>группа </a:t>
          </a:r>
        </a:p>
        <a:p>
          <a:r>
            <a:rPr lang="ru-RU" sz="1400" b="0" i="0" dirty="0" smtClean="0">
              <a:solidFill>
                <a:schemeClr val="tx1"/>
              </a:solidFill>
            </a:rPr>
            <a:t>(3 – 4 года) </a:t>
          </a:r>
        </a:p>
        <a:p>
          <a:r>
            <a:rPr lang="ru-RU" sz="1400" b="0" i="0" smtClean="0">
              <a:solidFill>
                <a:schemeClr val="tx1"/>
              </a:solidFill>
              <a:latin typeface="Arial Black" pitchFamily="34" charset="0"/>
            </a:rPr>
            <a:t>23 </a:t>
          </a:r>
          <a:r>
            <a:rPr lang="ru-RU" sz="1400" b="0" i="0" dirty="0" smtClean="0">
              <a:solidFill>
                <a:schemeClr val="tx1"/>
              </a:solidFill>
              <a:latin typeface="Arial Black" pitchFamily="34" charset="0"/>
            </a:rPr>
            <a:t>ребенка</a:t>
          </a:r>
          <a:endParaRPr lang="ru-RU" sz="1400" dirty="0">
            <a:solidFill>
              <a:schemeClr val="tx1"/>
            </a:solidFill>
            <a:latin typeface="Arial Black" pitchFamily="34" charset="0"/>
          </a:endParaRPr>
        </a:p>
      </dgm:t>
    </dgm:pt>
    <dgm:pt modelId="{1777068D-60DA-4C2F-A880-8D0AA921E675}" type="parTrans" cxnId="{365AAFEC-EC51-45D1-BDCE-7B37E2C52800}">
      <dgm:prSet/>
      <dgm:spPr/>
      <dgm:t>
        <a:bodyPr/>
        <a:lstStyle/>
        <a:p>
          <a:endParaRPr lang="ru-RU"/>
        </a:p>
      </dgm:t>
    </dgm:pt>
    <dgm:pt modelId="{706AF4A0-BE1F-4075-A64A-114271FE4BE4}" type="sibTrans" cxnId="{365AAFEC-EC51-45D1-BDCE-7B37E2C52800}">
      <dgm:prSet/>
      <dgm:spPr/>
      <dgm:t>
        <a:bodyPr/>
        <a:lstStyle/>
        <a:p>
          <a:endParaRPr lang="ru-RU"/>
        </a:p>
      </dgm:t>
    </dgm:pt>
    <dgm:pt modelId="{428CF13B-FD1C-4D07-AECA-8788A6A65843}" type="pres">
      <dgm:prSet presAssocID="{DA8B2D1B-1D55-4AEE-B9AF-C679AB7543B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1F0ECE-19BD-46D4-817F-0DCB8CF647BB}" type="pres">
      <dgm:prSet presAssocID="{CAD0D8DB-024B-4791-A887-F2C53A8807F8}" presName="centerShape" presStyleLbl="node0" presStyleIdx="0" presStyleCnt="1" custScaleX="113347" custLinFactNeighborX="-541" custLinFactNeighborY="-323"/>
      <dgm:spPr/>
      <dgm:t>
        <a:bodyPr/>
        <a:lstStyle/>
        <a:p>
          <a:endParaRPr lang="ru-RU"/>
        </a:p>
      </dgm:t>
    </dgm:pt>
    <dgm:pt modelId="{42A6EF90-024E-4D51-8353-ED53A7BC84E8}" type="pres">
      <dgm:prSet presAssocID="{ADE30F9C-0ACB-41FE-8172-A4131F717CA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E362E-DD8B-47D4-9C43-2DB83836B2AD}" type="pres">
      <dgm:prSet presAssocID="{ADE30F9C-0ACB-41FE-8172-A4131F717CA2}" presName="dummy" presStyleCnt="0"/>
      <dgm:spPr/>
    </dgm:pt>
    <dgm:pt modelId="{5EE0B913-5BE3-4068-8255-FBDD8D60FF3F}" type="pres">
      <dgm:prSet presAssocID="{80AC9C96-AACB-4687-BC90-639806056423}" presName="sibTrans" presStyleLbl="sibTrans2D1" presStyleIdx="0" presStyleCnt="4"/>
      <dgm:spPr/>
      <dgm:t>
        <a:bodyPr/>
        <a:lstStyle/>
        <a:p>
          <a:endParaRPr lang="ru-RU"/>
        </a:p>
      </dgm:t>
    </dgm:pt>
    <dgm:pt modelId="{91AB9F2E-C7AD-4766-906D-0F3194A4B423}" type="pres">
      <dgm:prSet presAssocID="{9EEF3E4D-12F0-42C1-A62A-C6AC2512AD9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DD58EF-894A-4EA1-8C84-E6AE5E9B68C4}" type="pres">
      <dgm:prSet presAssocID="{9EEF3E4D-12F0-42C1-A62A-C6AC2512AD99}" presName="dummy" presStyleCnt="0"/>
      <dgm:spPr/>
    </dgm:pt>
    <dgm:pt modelId="{1CE966F8-210C-4690-975B-3994FFCC6542}" type="pres">
      <dgm:prSet presAssocID="{5D3E520F-08D1-42C7-BAE3-421122E7E4F3}" presName="sibTrans" presStyleLbl="sibTrans2D1" presStyleIdx="1" presStyleCnt="4"/>
      <dgm:spPr/>
      <dgm:t>
        <a:bodyPr/>
        <a:lstStyle/>
        <a:p>
          <a:endParaRPr lang="ru-RU"/>
        </a:p>
      </dgm:t>
    </dgm:pt>
    <dgm:pt modelId="{2A6592C9-8D81-4D79-840C-06C18D1B05B1}" type="pres">
      <dgm:prSet presAssocID="{0AB82631-1EE7-42F7-8233-C4A65A3DBA2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EDEE8-F45F-4F62-B768-8746CE01B5A4}" type="pres">
      <dgm:prSet presAssocID="{0AB82631-1EE7-42F7-8233-C4A65A3DBA2B}" presName="dummy" presStyleCnt="0"/>
      <dgm:spPr/>
    </dgm:pt>
    <dgm:pt modelId="{68900AF2-98CA-4291-B8C2-5040A809D6F9}" type="pres">
      <dgm:prSet presAssocID="{C481E9DA-66C8-49B4-B7CB-C79F03A3014C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844CA67-56BB-4554-A343-EF9EB7667798}" type="pres">
      <dgm:prSet presAssocID="{61C7F3C6-55CF-4B31-87E0-FD5A5AEC031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73631-CEAF-4123-964F-EDE6B0079B34}" type="pres">
      <dgm:prSet presAssocID="{61C7F3C6-55CF-4B31-87E0-FD5A5AEC0316}" presName="dummy" presStyleCnt="0"/>
      <dgm:spPr/>
    </dgm:pt>
    <dgm:pt modelId="{CBECE08C-7856-4965-83EA-3D6C77EC7396}" type="pres">
      <dgm:prSet presAssocID="{706AF4A0-BE1F-4075-A64A-114271FE4BE4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8EDB4894-342D-461A-AC71-CAB4E334774B}" srcId="{DA8B2D1B-1D55-4AEE-B9AF-C679AB7543B0}" destId="{CAD0D8DB-024B-4791-A887-F2C53A8807F8}" srcOrd="0" destOrd="0" parTransId="{CA548ADF-1404-4B83-9310-988CA7791074}" sibTransId="{90AF0205-8548-4ED2-8DE8-DC3187381F7B}"/>
    <dgm:cxn modelId="{A208FCE3-960A-4306-8356-14F4EBE61E4D}" type="presOf" srcId="{DA8B2D1B-1D55-4AEE-B9AF-C679AB7543B0}" destId="{428CF13B-FD1C-4D07-AECA-8788A6A65843}" srcOrd="0" destOrd="0" presId="urn:microsoft.com/office/officeart/2005/8/layout/radial6"/>
    <dgm:cxn modelId="{45B1518F-4FF7-4C3D-99CC-0F7A256953F4}" type="presOf" srcId="{ADE30F9C-0ACB-41FE-8172-A4131F717CA2}" destId="{42A6EF90-024E-4D51-8353-ED53A7BC84E8}" srcOrd="0" destOrd="0" presId="urn:microsoft.com/office/officeart/2005/8/layout/radial6"/>
    <dgm:cxn modelId="{C060AEB1-6E5D-4EF8-98E0-0F9526FA1C45}" type="presOf" srcId="{C481E9DA-66C8-49B4-B7CB-C79F03A3014C}" destId="{68900AF2-98CA-4291-B8C2-5040A809D6F9}" srcOrd="0" destOrd="0" presId="urn:microsoft.com/office/officeart/2005/8/layout/radial6"/>
    <dgm:cxn modelId="{6AF4E660-70C9-4004-96EA-AE050CEA4473}" type="presOf" srcId="{0AB82631-1EE7-42F7-8233-C4A65A3DBA2B}" destId="{2A6592C9-8D81-4D79-840C-06C18D1B05B1}" srcOrd="0" destOrd="0" presId="urn:microsoft.com/office/officeart/2005/8/layout/radial6"/>
    <dgm:cxn modelId="{8E0F98C6-E775-4116-8AF3-8E1A904062CA}" srcId="{CAD0D8DB-024B-4791-A887-F2C53A8807F8}" destId="{9EEF3E4D-12F0-42C1-A62A-C6AC2512AD99}" srcOrd="1" destOrd="0" parTransId="{43EFD6C3-D87A-4985-AED8-5E907D62EB94}" sibTransId="{5D3E520F-08D1-42C7-BAE3-421122E7E4F3}"/>
    <dgm:cxn modelId="{E3AC1A00-D0C9-455E-BE2D-560E372662D3}" srcId="{CAD0D8DB-024B-4791-A887-F2C53A8807F8}" destId="{ADE30F9C-0ACB-41FE-8172-A4131F717CA2}" srcOrd="0" destOrd="0" parTransId="{C623BB7A-74E8-494A-BA1D-E872E7C28F0D}" sibTransId="{80AC9C96-AACB-4687-BC90-639806056423}"/>
    <dgm:cxn modelId="{4D464315-5C93-4A35-ACA4-B43E7A70034B}" type="presOf" srcId="{CAD0D8DB-024B-4791-A887-F2C53A8807F8}" destId="{1E1F0ECE-19BD-46D4-817F-0DCB8CF647BB}" srcOrd="0" destOrd="0" presId="urn:microsoft.com/office/officeart/2005/8/layout/radial6"/>
    <dgm:cxn modelId="{365AAFEC-EC51-45D1-BDCE-7B37E2C52800}" srcId="{CAD0D8DB-024B-4791-A887-F2C53A8807F8}" destId="{61C7F3C6-55CF-4B31-87E0-FD5A5AEC0316}" srcOrd="3" destOrd="0" parTransId="{1777068D-60DA-4C2F-A880-8D0AA921E675}" sibTransId="{706AF4A0-BE1F-4075-A64A-114271FE4BE4}"/>
    <dgm:cxn modelId="{29865FBA-B7F9-4A76-9E54-FF244DC51BA7}" type="presOf" srcId="{706AF4A0-BE1F-4075-A64A-114271FE4BE4}" destId="{CBECE08C-7856-4965-83EA-3D6C77EC7396}" srcOrd="0" destOrd="0" presId="urn:microsoft.com/office/officeart/2005/8/layout/radial6"/>
    <dgm:cxn modelId="{AACE7370-5C1E-4E48-8B97-F3B70549E02A}" type="presOf" srcId="{5D3E520F-08D1-42C7-BAE3-421122E7E4F3}" destId="{1CE966F8-210C-4690-975B-3994FFCC6542}" srcOrd="0" destOrd="0" presId="urn:microsoft.com/office/officeart/2005/8/layout/radial6"/>
    <dgm:cxn modelId="{D8311BCC-A3A8-43D5-B989-8863BA3995EA}" type="presOf" srcId="{61C7F3C6-55CF-4B31-87E0-FD5A5AEC0316}" destId="{0844CA67-56BB-4554-A343-EF9EB7667798}" srcOrd="0" destOrd="0" presId="urn:microsoft.com/office/officeart/2005/8/layout/radial6"/>
    <dgm:cxn modelId="{0D5654B4-F7ED-4F78-ACB5-37832EE8A21B}" type="presOf" srcId="{80AC9C96-AACB-4687-BC90-639806056423}" destId="{5EE0B913-5BE3-4068-8255-FBDD8D60FF3F}" srcOrd="0" destOrd="0" presId="urn:microsoft.com/office/officeart/2005/8/layout/radial6"/>
    <dgm:cxn modelId="{55778C08-6ED2-4F4E-90A6-D6C8258A39F9}" srcId="{CAD0D8DB-024B-4791-A887-F2C53A8807F8}" destId="{0AB82631-1EE7-42F7-8233-C4A65A3DBA2B}" srcOrd="2" destOrd="0" parTransId="{91B57434-BEB7-472B-88A3-2DF22E8AB2EE}" sibTransId="{C481E9DA-66C8-49B4-B7CB-C79F03A3014C}"/>
    <dgm:cxn modelId="{740C757A-C713-46A2-B954-FC0BAF08D718}" type="presOf" srcId="{9EEF3E4D-12F0-42C1-A62A-C6AC2512AD99}" destId="{91AB9F2E-C7AD-4766-906D-0F3194A4B423}" srcOrd="0" destOrd="0" presId="urn:microsoft.com/office/officeart/2005/8/layout/radial6"/>
    <dgm:cxn modelId="{ABC19018-AE1B-4E1E-B877-2567441FFA70}" type="presParOf" srcId="{428CF13B-FD1C-4D07-AECA-8788A6A65843}" destId="{1E1F0ECE-19BD-46D4-817F-0DCB8CF647BB}" srcOrd="0" destOrd="0" presId="urn:microsoft.com/office/officeart/2005/8/layout/radial6"/>
    <dgm:cxn modelId="{9AD0D383-68D9-4854-A958-6D988DB1D636}" type="presParOf" srcId="{428CF13B-FD1C-4D07-AECA-8788A6A65843}" destId="{42A6EF90-024E-4D51-8353-ED53A7BC84E8}" srcOrd="1" destOrd="0" presId="urn:microsoft.com/office/officeart/2005/8/layout/radial6"/>
    <dgm:cxn modelId="{67EB804B-7478-4DE5-AAFC-4AC0A6C82842}" type="presParOf" srcId="{428CF13B-FD1C-4D07-AECA-8788A6A65843}" destId="{A32E362E-DD8B-47D4-9C43-2DB83836B2AD}" srcOrd="2" destOrd="0" presId="urn:microsoft.com/office/officeart/2005/8/layout/radial6"/>
    <dgm:cxn modelId="{19094F3C-5318-40BF-B797-C777EA60EC29}" type="presParOf" srcId="{428CF13B-FD1C-4D07-AECA-8788A6A65843}" destId="{5EE0B913-5BE3-4068-8255-FBDD8D60FF3F}" srcOrd="3" destOrd="0" presId="urn:microsoft.com/office/officeart/2005/8/layout/radial6"/>
    <dgm:cxn modelId="{624151AC-97C3-4938-89FD-444725D61EFC}" type="presParOf" srcId="{428CF13B-FD1C-4D07-AECA-8788A6A65843}" destId="{91AB9F2E-C7AD-4766-906D-0F3194A4B423}" srcOrd="4" destOrd="0" presId="urn:microsoft.com/office/officeart/2005/8/layout/radial6"/>
    <dgm:cxn modelId="{106E32D6-8C32-4E24-AACD-69ED90AEF0D4}" type="presParOf" srcId="{428CF13B-FD1C-4D07-AECA-8788A6A65843}" destId="{33DD58EF-894A-4EA1-8C84-E6AE5E9B68C4}" srcOrd="5" destOrd="0" presId="urn:microsoft.com/office/officeart/2005/8/layout/radial6"/>
    <dgm:cxn modelId="{6441080F-9228-480D-962D-170A4B3BA250}" type="presParOf" srcId="{428CF13B-FD1C-4D07-AECA-8788A6A65843}" destId="{1CE966F8-210C-4690-975B-3994FFCC6542}" srcOrd="6" destOrd="0" presId="urn:microsoft.com/office/officeart/2005/8/layout/radial6"/>
    <dgm:cxn modelId="{554A4741-C95E-4693-B2FC-1D508E65E631}" type="presParOf" srcId="{428CF13B-FD1C-4D07-AECA-8788A6A65843}" destId="{2A6592C9-8D81-4D79-840C-06C18D1B05B1}" srcOrd="7" destOrd="0" presId="urn:microsoft.com/office/officeart/2005/8/layout/radial6"/>
    <dgm:cxn modelId="{CAF31ECA-67D5-44CC-9F63-A9DC189B07F9}" type="presParOf" srcId="{428CF13B-FD1C-4D07-AECA-8788A6A65843}" destId="{27FEDEE8-F45F-4F62-B768-8746CE01B5A4}" srcOrd="8" destOrd="0" presId="urn:microsoft.com/office/officeart/2005/8/layout/radial6"/>
    <dgm:cxn modelId="{81D16EC6-DD38-48AA-A0F2-ECFBE62CB475}" type="presParOf" srcId="{428CF13B-FD1C-4D07-AECA-8788A6A65843}" destId="{68900AF2-98CA-4291-B8C2-5040A809D6F9}" srcOrd="9" destOrd="0" presId="urn:microsoft.com/office/officeart/2005/8/layout/radial6"/>
    <dgm:cxn modelId="{06969D27-1D4E-4671-8534-6175946939FC}" type="presParOf" srcId="{428CF13B-FD1C-4D07-AECA-8788A6A65843}" destId="{0844CA67-56BB-4554-A343-EF9EB7667798}" srcOrd="10" destOrd="0" presId="urn:microsoft.com/office/officeart/2005/8/layout/radial6"/>
    <dgm:cxn modelId="{55C08E50-09DC-4F85-80FF-811B21A7A4C2}" type="presParOf" srcId="{428CF13B-FD1C-4D07-AECA-8788A6A65843}" destId="{69473631-CEAF-4123-964F-EDE6B0079B34}" srcOrd="11" destOrd="0" presId="urn:microsoft.com/office/officeart/2005/8/layout/radial6"/>
    <dgm:cxn modelId="{DED86F8C-EA2F-4D81-80BC-4A46168D70F7}" type="presParOf" srcId="{428CF13B-FD1C-4D07-AECA-8788A6A65843}" destId="{CBECE08C-7856-4965-83EA-3D6C77EC739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6E863B-B895-4410-A8C3-AF626891CDE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ED18D9-4245-420C-B177-E35EF6100467}">
      <dgm:prSet phldrT="[Текст]" custT="1"/>
      <dgm:spPr>
        <a:solidFill>
          <a:srgbClr val="009900"/>
        </a:solidFill>
      </dgm:spPr>
      <dgm:t>
        <a:bodyPr/>
        <a:lstStyle/>
        <a:p>
          <a:r>
            <a:rPr lang="ru-RU" sz="2800" dirty="0" smtClean="0"/>
            <a:t>ИНТЕРЬЕР</a:t>
          </a:r>
          <a:endParaRPr lang="ru-RU" sz="1800" dirty="0" smtClean="0"/>
        </a:p>
        <a:p>
          <a:r>
            <a:rPr lang="ru-RU" sz="1800" dirty="0" smtClean="0"/>
            <a:t>ДОЛЖЕН БЫТЬ</a:t>
          </a:r>
          <a:endParaRPr lang="ru-RU" sz="2800" dirty="0"/>
        </a:p>
      </dgm:t>
    </dgm:pt>
    <dgm:pt modelId="{4DA763B7-9F59-459E-B549-83F3974AC83E}" type="parTrans" cxnId="{075AB169-66B9-41D6-99A3-1D0C25F2F68B}">
      <dgm:prSet/>
      <dgm:spPr/>
      <dgm:t>
        <a:bodyPr/>
        <a:lstStyle/>
        <a:p>
          <a:endParaRPr lang="ru-RU"/>
        </a:p>
      </dgm:t>
    </dgm:pt>
    <dgm:pt modelId="{02A63F45-E25B-4845-A44C-79A47D6913B8}" type="sibTrans" cxnId="{075AB169-66B9-41D6-99A3-1D0C25F2F68B}">
      <dgm:prSet/>
      <dgm:spPr/>
      <dgm:t>
        <a:bodyPr/>
        <a:lstStyle/>
        <a:p>
          <a:endParaRPr lang="ru-RU"/>
        </a:p>
      </dgm:t>
    </dgm:pt>
    <dgm:pt modelId="{42426BD8-7378-4CBF-B942-35AECB7FEA9C}">
      <dgm:prSet phldrT="[Текст]" custT="1"/>
      <dgm:spPr/>
      <dgm:t>
        <a:bodyPr/>
        <a:lstStyle/>
        <a:p>
          <a:r>
            <a:rPr lang="ru-RU" sz="16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ФУНКЦИОНАЛЬНЫМ</a:t>
          </a:r>
          <a:endParaRPr lang="ru-RU" sz="1600" b="1" i="0" dirty="0">
            <a:solidFill>
              <a:schemeClr val="tx1"/>
            </a:solidFill>
          </a:endParaRPr>
        </a:p>
      </dgm:t>
    </dgm:pt>
    <dgm:pt modelId="{79D0FE4C-9148-45A5-8915-7BB296FF90E8}" type="parTrans" cxnId="{88836AF2-A4AE-40DA-AC53-41E079E52FFD}">
      <dgm:prSet/>
      <dgm:spPr/>
      <dgm:t>
        <a:bodyPr/>
        <a:lstStyle/>
        <a:p>
          <a:endParaRPr lang="ru-RU"/>
        </a:p>
      </dgm:t>
    </dgm:pt>
    <dgm:pt modelId="{D438203B-EC9B-4EB0-B33F-39F000F367A4}" type="sibTrans" cxnId="{88836AF2-A4AE-40DA-AC53-41E079E52FFD}">
      <dgm:prSet/>
      <dgm:spPr/>
      <dgm:t>
        <a:bodyPr/>
        <a:lstStyle/>
        <a:p>
          <a:endParaRPr lang="ru-RU"/>
        </a:p>
      </dgm:t>
    </dgm:pt>
    <dgm:pt modelId="{9E73014C-29F3-455D-B6BD-87ADD02B5A07}">
      <dgm:prSet phldrT="[Текст]" custT="1"/>
      <dgm:spPr/>
      <dgm:t>
        <a:bodyPr/>
        <a:lstStyle/>
        <a:p>
          <a:r>
            <a:rPr lang="ru-RU" sz="16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ОТВЕЧАТЬ ЭСТЕТИЧЕСКИМ ТРЕБОВАНИЯМ</a:t>
          </a:r>
          <a:endParaRPr lang="ru-RU" sz="1600" b="1" i="0" dirty="0">
            <a:solidFill>
              <a:schemeClr val="tx1"/>
            </a:solidFill>
          </a:endParaRPr>
        </a:p>
      </dgm:t>
    </dgm:pt>
    <dgm:pt modelId="{FC247EF4-0F12-48CE-90D6-261958D8DA3E}" type="parTrans" cxnId="{3275B83E-E6DC-4A80-A2F5-4579C9F8EAF7}">
      <dgm:prSet/>
      <dgm:spPr/>
      <dgm:t>
        <a:bodyPr/>
        <a:lstStyle/>
        <a:p>
          <a:endParaRPr lang="ru-RU"/>
        </a:p>
      </dgm:t>
    </dgm:pt>
    <dgm:pt modelId="{C7AF0B15-8ACA-4068-BBE7-D1F017CECBBD}" type="sibTrans" cxnId="{3275B83E-E6DC-4A80-A2F5-4579C9F8EAF7}">
      <dgm:prSet/>
      <dgm:spPr/>
      <dgm:t>
        <a:bodyPr/>
        <a:lstStyle/>
        <a:p>
          <a:endParaRPr lang="ru-RU"/>
        </a:p>
      </dgm:t>
    </dgm:pt>
    <dgm:pt modelId="{556C42EB-D230-4853-AA2E-0E01ADA0DC9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БЕЗОПАСНЫМ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9B04E2-C5D2-49A7-B498-C23AF4102434}" type="parTrans" cxnId="{97175EDB-CD6E-4C15-B60E-A38CCFDC258C}">
      <dgm:prSet/>
      <dgm:spPr/>
      <dgm:t>
        <a:bodyPr/>
        <a:lstStyle/>
        <a:p>
          <a:endParaRPr lang="ru-RU"/>
        </a:p>
      </dgm:t>
    </dgm:pt>
    <dgm:pt modelId="{A913C1DD-1183-456B-9719-ECA512B173BB}" type="sibTrans" cxnId="{97175EDB-CD6E-4C15-B60E-A38CCFDC258C}">
      <dgm:prSet/>
      <dgm:spPr/>
      <dgm:t>
        <a:bodyPr/>
        <a:lstStyle/>
        <a:p>
          <a:endParaRPr lang="ru-RU"/>
        </a:p>
      </dgm:t>
    </dgm:pt>
    <dgm:pt modelId="{D9C98AC2-F9E2-44B7-A59A-2A5F9F56106D}">
      <dgm:prSet/>
      <dgm:spPr/>
      <dgm:t>
        <a:bodyPr/>
        <a:lstStyle/>
        <a:p>
          <a:endParaRPr lang="ru-RU"/>
        </a:p>
      </dgm:t>
    </dgm:pt>
    <dgm:pt modelId="{E4067B26-9764-425D-A94D-F3A1F755D0DB}" type="parTrans" cxnId="{EE1CB5A7-2FC3-4F58-BA41-D025C0E1DEB0}">
      <dgm:prSet/>
      <dgm:spPr/>
      <dgm:t>
        <a:bodyPr/>
        <a:lstStyle/>
        <a:p>
          <a:endParaRPr lang="ru-RU"/>
        </a:p>
      </dgm:t>
    </dgm:pt>
    <dgm:pt modelId="{40F39FC0-9883-4DF8-BFC2-C1EF48A4ACBA}" type="sibTrans" cxnId="{EE1CB5A7-2FC3-4F58-BA41-D025C0E1DEB0}">
      <dgm:prSet/>
      <dgm:spPr/>
      <dgm:t>
        <a:bodyPr/>
        <a:lstStyle/>
        <a:p>
          <a:endParaRPr lang="ru-RU"/>
        </a:p>
      </dgm:t>
    </dgm:pt>
    <dgm:pt modelId="{B4B02286-20F7-4422-9674-CE73CCE98C70}">
      <dgm:prSet/>
      <dgm:spPr/>
      <dgm:t>
        <a:bodyPr/>
        <a:lstStyle/>
        <a:p>
          <a:endParaRPr lang="ru-RU"/>
        </a:p>
      </dgm:t>
    </dgm:pt>
    <dgm:pt modelId="{8587531C-A597-49E1-A500-69FA29F9712E}" type="parTrans" cxnId="{AB557D31-7813-4827-8493-002A44A980E6}">
      <dgm:prSet/>
      <dgm:spPr/>
      <dgm:t>
        <a:bodyPr/>
        <a:lstStyle/>
        <a:p>
          <a:endParaRPr lang="ru-RU"/>
        </a:p>
      </dgm:t>
    </dgm:pt>
    <dgm:pt modelId="{5C90BCCA-BD4E-441D-BB0E-B621B93EAFCC}" type="sibTrans" cxnId="{AB557D31-7813-4827-8493-002A44A980E6}">
      <dgm:prSet/>
      <dgm:spPr/>
      <dgm:t>
        <a:bodyPr/>
        <a:lstStyle/>
        <a:p>
          <a:endParaRPr lang="ru-RU"/>
        </a:p>
      </dgm:t>
    </dgm:pt>
    <dgm:pt modelId="{7E292235-E82A-4175-9D90-980C78DC166C}" type="pres">
      <dgm:prSet presAssocID="{136E863B-B895-4410-A8C3-AF626891CDE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FB9355-51FD-42EF-A8A7-02E7F9025088}" type="pres">
      <dgm:prSet presAssocID="{9FED18D9-4245-420C-B177-E35EF6100467}" presName="centerShape" presStyleLbl="node0" presStyleIdx="0" presStyleCnt="1" custScaleX="135293" custScaleY="119529" custLinFactNeighborX="-359" custLinFactNeighborY="-900"/>
      <dgm:spPr/>
      <dgm:t>
        <a:bodyPr/>
        <a:lstStyle/>
        <a:p>
          <a:endParaRPr lang="ru-RU"/>
        </a:p>
      </dgm:t>
    </dgm:pt>
    <dgm:pt modelId="{979D5E72-FCF7-4315-A7B3-DD4F5B754CDC}" type="pres">
      <dgm:prSet presAssocID="{42426BD8-7378-4CBF-B942-35AECB7FEA9C}" presName="node" presStyleLbl="node1" presStyleIdx="0" presStyleCnt="3" custScaleX="197424" custScaleY="108145" custRadScaleRad="91703" custRadScaleInc="1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56C2BC-D073-4453-904D-91600722BFCD}" type="pres">
      <dgm:prSet presAssocID="{42426BD8-7378-4CBF-B942-35AECB7FEA9C}" presName="dummy" presStyleCnt="0"/>
      <dgm:spPr/>
    </dgm:pt>
    <dgm:pt modelId="{C01F94E5-3E89-46FE-B926-C895EB45BFE7}" type="pres">
      <dgm:prSet presAssocID="{D438203B-EC9B-4EB0-B33F-39F000F367A4}" presName="sibTrans" presStyleLbl="sibTrans2D1" presStyleIdx="0" presStyleCnt="3"/>
      <dgm:spPr/>
      <dgm:t>
        <a:bodyPr/>
        <a:lstStyle/>
        <a:p>
          <a:endParaRPr lang="ru-RU"/>
        </a:p>
      </dgm:t>
    </dgm:pt>
    <dgm:pt modelId="{870BE6B1-526C-4C91-AF6A-2BA7CA91DE41}" type="pres">
      <dgm:prSet presAssocID="{9E73014C-29F3-455D-B6BD-87ADD02B5A07}" presName="node" presStyleLbl="node1" presStyleIdx="1" presStyleCnt="3" custAng="0" custScaleX="182507" custScaleY="100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D767D0-D9C2-4F6E-8BB9-53126F9C59EC}" type="pres">
      <dgm:prSet presAssocID="{9E73014C-29F3-455D-B6BD-87ADD02B5A07}" presName="dummy" presStyleCnt="0"/>
      <dgm:spPr/>
    </dgm:pt>
    <dgm:pt modelId="{11FB3A98-B646-4389-9948-8529BB22AC8B}" type="pres">
      <dgm:prSet presAssocID="{C7AF0B15-8ACA-4068-BBE7-D1F017CECBBD}" presName="sibTrans" presStyleLbl="sibTrans2D1" presStyleIdx="1" presStyleCnt="3"/>
      <dgm:spPr/>
      <dgm:t>
        <a:bodyPr/>
        <a:lstStyle/>
        <a:p>
          <a:endParaRPr lang="ru-RU"/>
        </a:p>
      </dgm:t>
    </dgm:pt>
    <dgm:pt modelId="{CA1EDEF5-29D0-4CE9-B2B5-43CE70016123}" type="pres">
      <dgm:prSet presAssocID="{556C42EB-D230-4853-AA2E-0E01ADA0DC99}" presName="node" presStyleLbl="node1" presStyleIdx="2" presStyleCnt="3" custScaleX="195925" custScaleY="96410" custRadScaleRad="114690" custRadScaleInc="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C9CD5-253D-476C-B21F-285F1B1C4AC5}" type="pres">
      <dgm:prSet presAssocID="{556C42EB-D230-4853-AA2E-0E01ADA0DC99}" presName="dummy" presStyleCnt="0"/>
      <dgm:spPr/>
    </dgm:pt>
    <dgm:pt modelId="{C4B0AB70-FC2E-4CB3-8995-38862FA2610A}" type="pres">
      <dgm:prSet presAssocID="{A913C1DD-1183-456B-9719-ECA512B173BB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6A4DD845-BE89-4600-9E10-F31F941E7B2F}" type="presOf" srcId="{9E73014C-29F3-455D-B6BD-87ADD02B5A07}" destId="{870BE6B1-526C-4C91-AF6A-2BA7CA91DE41}" srcOrd="0" destOrd="0" presId="urn:microsoft.com/office/officeart/2005/8/layout/radial6"/>
    <dgm:cxn modelId="{6F324331-DBF7-4D2D-AA18-BDB76570C2FD}" type="presOf" srcId="{42426BD8-7378-4CBF-B942-35AECB7FEA9C}" destId="{979D5E72-FCF7-4315-A7B3-DD4F5B754CDC}" srcOrd="0" destOrd="0" presId="urn:microsoft.com/office/officeart/2005/8/layout/radial6"/>
    <dgm:cxn modelId="{85C156A6-326C-4F3B-8B2A-397183C8EC33}" type="presOf" srcId="{556C42EB-D230-4853-AA2E-0E01ADA0DC99}" destId="{CA1EDEF5-29D0-4CE9-B2B5-43CE70016123}" srcOrd="0" destOrd="0" presId="urn:microsoft.com/office/officeart/2005/8/layout/radial6"/>
    <dgm:cxn modelId="{46797768-004C-432E-8484-E57A80F1C7DC}" type="presOf" srcId="{C7AF0B15-8ACA-4068-BBE7-D1F017CECBBD}" destId="{11FB3A98-B646-4389-9948-8529BB22AC8B}" srcOrd="0" destOrd="0" presId="urn:microsoft.com/office/officeart/2005/8/layout/radial6"/>
    <dgm:cxn modelId="{7439655F-AE42-4347-9620-A5B2475D0883}" type="presOf" srcId="{D438203B-EC9B-4EB0-B33F-39F000F367A4}" destId="{C01F94E5-3E89-46FE-B926-C895EB45BFE7}" srcOrd="0" destOrd="0" presId="urn:microsoft.com/office/officeart/2005/8/layout/radial6"/>
    <dgm:cxn modelId="{075AB169-66B9-41D6-99A3-1D0C25F2F68B}" srcId="{136E863B-B895-4410-A8C3-AF626891CDE9}" destId="{9FED18D9-4245-420C-B177-E35EF6100467}" srcOrd="0" destOrd="0" parTransId="{4DA763B7-9F59-459E-B549-83F3974AC83E}" sibTransId="{02A63F45-E25B-4845-A44C-79A47D6913B8}"/>
    <dgm:cxn modelId="{7A6F29C9-E229-4D7A-B3DC-44C2094DE024}" type="presOf" srcId="{A913C1DD-1183-456B-9719-ECA512B173BB}" destId="{C4B0AB70-FC2E-4CB3-8995-38862FA2610A}" srcOrd="0" destOrd="0" presId="urn:microsoft.com/office/officeart/2005/8/layout/radial6"/>
    <dgm:cxn modelId="{AB557D31-7813-4827-8493-002A44A980E6}" srcId="{136E863B-B895-4410-A8C3-AF626891CDE9}" destId="{B4B02286-20F7-4422-9674-CE73CCE98C70}" srcOrd="1" destOrd="0" parTransId="{8587531C-A597-49E1-A500-69FA29F9712E}" sibTransId="{5C90BCCA-BD4E-441D-BB0E-B621B93EAFCC}"/>
    <dgm:cxn modelId="{3275B83E-E6DC-4A80-A2F5-4579C9F8EAF7}" srcId="{9FED18D9-4245-420C-B177-E35EF6100467}" destId="{9E73014C-29F3-455D-B6BD-87ADD02B5A07}" srcOrd="1" destOrd="0" parTransId="{FC247EF4-0F12-48CE-90D6-261958D8DA3E}" sibTransId="{C7AF0B15-8ACA-4068-BBE7-D1F017CECBBD}"/>
    <dgm:cxn modelId="{88836AF2-A4AE-40DA-AC53-41E079E52FFD}" srcId="{9FED18D9-4245-420C-B177-E35EF6100467}" destId="{42426BD8-7378-4CBF-B942-35AECB7FEA9C}" srcOrd="0" destOrd="0" parTransId="{79D0FE4C-9148-45A5-8915-7BB296FF90E8}" sibTransId="{D438203B-EC9B-4EB0-B33F-39F000F367A4}"/>
    <dgm:cxn modelId="{97175EDB-CD6E-4C15-B60E-A38CCFDC258C}" srcId="{9FED18D9-4245-420C-B177-E35EF6100467}" destId="{556C42EB-D230-4853-AA2E-0E01ADA0DC99}" srcOrd="2" destOrd="0" parTransId="{F29B04E2-C5D2-49A7-B498-C23AF4102434}" sibTransId="{A913C1DD-1183-456B-9719-ECA512B173BB}"/>
    <dgm:cxn modelId="{EE1CB5A7-2FC3-4F58-BA41-D025C0E1DEB0}" srcId="{136E863B-B895-4410-A8C3-AF626891CDE9}" destId="{D9C98AC2-F9E2-44B7-A59A-2A5F9F56106D}" srcOrd="2" destOrd="0" parTransId="{E4067B26-9764-425D-A94D-F3A1F755D0DB}" sibTransId="{40F39FC0-9883-4DF8-BFC2-C1EF48A4ACBA}"/>
    <dgm:cxn modelId="{FF59A4C8-667A-4AD1-937F-CA7244A87825}" type="presOf" srcId="{136E863B-B895-4410-A8C3-AF626891CDE9}" destId="{7E292235-E82A-4175-9D90-980C78DC166C}" srcOrd="0" destOrd="0" presId="urn:microsoft.com/office/officeart/2005/8/layout/radial6"/>
    <dgm:cxn modelId="{7AAEB1C9-3E22-41AC-85D8-14E6A8BF5E5A}" type="presOf" srcId="{9FED18D9-4245-420C-B177-E35EF6100467}" destId="{AEFB9355-51FD-42EF-A8A7-02E7F9025088}" srcOrd="0" destOrd="0" presId="urn:microsoft.com/office/officeart/2005/8/layout/radial6"/>
    <dgm:cxn modelId="{E413A848-8F52-4FEC-B209-7E73D000A3DD}" type="presParOf" srcId="{7E292235-E82A-4175-9D90-980C78DC166C}" destId="{AEFB9355-51FD-42EF-A8A7-02E7F9025088}" srcOrd="0" destOrd="0" presId="urn:microsoft.com/office/officeart/2005/8/layout/radial6"/>
    <dgm:cxn modelId="{2130D672-6A89-4EE1-92A6-C62F0693856C}" type="presParOf" srcId="{7E292235-E82A-4175-9D90-980C78DC166C}" destId="{979D5E72-FCF7-4315-A7B3-DD4F5B754CDC}" srcOrd="1" destOrd="0" presId="urn:microsoft.com/office/officeart/2005/8/layout/radial6"/>
    <dgm:cxn modelId="{596C61B4-9FD5-40A3-BA68-A377B3C191FA}" type="presParOf" srcId="{7E292235-E82A-4175-9D90-980C78DC166C}" destId="{6656C2BC-D073-4453-904D-91600722BFCD}" srcOrd="2" destOrd="0" presId="urn:microsoft.com/office/officeart/2005/8/layout/radial6"/>
    <dgm:cxn modelId="{C3BB4AD9-8E90-477B-8A3A-130FA42F4F2C}" type="presParOf" srcId="{7E292235-E82A-4175-9D90-980C78DC166C}" destId="{C01F94E5-3E89-46FE-B926-C895EB45BFE7}" srcOrd="3" destOrd="0" presId="urn:microsoft.com/office/officeart/2005/8/layout/radial6"/>
    <dgm:cxn modelId="{02247C35-C925-48D2-A18E-AB542DA30876}" type="presParOf" srcId="{7E292235-E82A-4175-9D90-980C78DC166C}" destId="{870BE6B1-526C-4C91-AF6A-2BA7CA91DE41}" srcOrd="4" destOrd="0" presId="urn:microsoft.com/office/officeart/2005/8/layout/radial6"/>
    <dgm:cxn modelId="{A0D4A188-621A-4C4D-8C89-132E38C60DCB}" type="presParOf" srcId="{7E292235-E82A-4175-9D90-980C78DC166C}" destId="{10D767D0-D9C2-4F6E-8BB9-53126F9C59EC}" srcOrd="5" destOrd="0" presId="urn:microsoft.com/office/officeart/2005/8/layout/radial6"/>
    <dgm:cxn modelId="{BEC60DE4-8EE2-4E4E-AB1F-940CD1BFEA23}" type="presParOf" srcId="{7E292235-E82A-4175-9D90-980C78DC166C}" destId="{11FB3A98-B646-4389-9948-8529BB22AC8B}" srcOrd="6" destOrd="0" presId="urn:microsoft.com/office/officeart/2005/8/layout/radial6"/>
    <dgm:cxn modelId="{605CFB96-1FDA-415A-B087-DB0D06D3B9C8}" type="presParOf" srcId="{7E292235-E82A-4175-9D90-980C78DC166C}" destId="{CA1EDEF5-29D0-4CE9-B2B5-43CE70016123}" srcOrd="7" destOrd="0" presId="urn:microsoft.com/office/officeart/2005/8/layout/radial6"/>
    <dgm:cxn modelId="{6804DA09-79FC-4801-88E5-DE34F6C40604}" type="presParOf" srcId="{7E292235-E82A-4175-9D90-980C78DC166C}" destId="{968C9CD5-253D-476C-B21F-285F1B1C4AC5}" srcOrd="8" destOrd="0" presId="urn:microsoft.com/office/officeart/2005/8/layout/radial6"/>
    <dgm:cxn modelId="{01D5DD61-E34F-4024-A0CB-76B21CB6333F}" type="presParOf" srcId="{7E292235-E82A-4175-9D90-980C78DC166C}" destId="{C4B0AB70-FC2E-4CB3-8995-38862FA2610A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CE08C-7856-4965-83EA-3D6C77EC7396}">
      <dsp:nvSpPr>
        <dsp:cNvPr id="0" name=""/>
        <dsp:cNvSpPr/>
      </dsp:nvSpPr>
      <dsp:spPr>
        <a:xfrm>
          <a:off x="703805" y="1026489"/>
          <a:ext cx="4688389" cy="4688389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00AF2-98CA-4291-B8C2-5040A809D6F9}">
      <dsp:nvSpPr>
        <dsp:cNvPr id="0" name=""/>
        <dsp:cNvSpPr/>
      </dsp:nvSpPr>
      <dsp:spPr>
        <a:xfrm>
          <a:off x="703805" y="1026489"/>
          <a:ext cx="4688389" cy="4688389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966F8-210C-4690-975B-3994FFCC6542}">
      <dsp:nvSpPr>
        <dsp:cNvPr id="0" name=""/>
        <dsp:cNvSpPr/>
      </dsp:nvSpPr>
      <dsp:spPr>
        <a:xfrm>
          <a:off x="703805" y="1026489"/>
          <a:ext cx="4688389" cy="4688389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0B913-5BE3-4068-8255-FBDD8D60FF3F}">
      <dsp:nvSpPr>
        <dsp:cNvPr id="0" name=""/>
        <dsp:cNvSpPr/>
      </dsp:nvSpPr>
      <dsp:spPr>
        <a:xfrm>
          <a:off x="703805" y="1026489"/>
          <a:ext cx="4688389" cy="4688389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F0ECE-19BD-46D4-817F-0DCB8CF647BB}">
      <dsp:nvSpPr>
        <dsp:cNvPr id="0" name=""/>
        <dsp:cNvSpPr/>
      </dsp:nvSpPr>
      <dsp:spPr>
        <a:xfrm>
          <a:off x="1800205" y="2276887"/>
          <a:ext cx="2446037" cy="2158007"/>
        </a:xfrm>
        <a:prstGeom prst="ellipse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 dist="50800" dir="108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CC"/>
              </a:solidFill>
            </a:rPr>
            <a:t>МАДОУ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CC"/>
              </a:solidFill>
            </a:rPr>
            <a:t>«Детский сад </a:t>
          </a:r>
          <a:r>
            <a:rPr lang="ru-RU" sz="2000" kern="1200" dirty="0" err="1" smtClean="0">
              <a:solidFill>
                <a:srgbClr val="0000CC"/>
              </a:solidFill>
            </a:rPr>
            <a:t>с.Лидога</a:t>
          </a:r>
          <a:r>
            <a:rPr lang="ru-RU" sz="2000" kern="1200" dirty="0" smtClean="0">
              <a:solidFill>
                <a:srgbClr val="0000CC"/>
              </a:solidFill>
            </a:rPr>
            <a:t>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CC"/>
              </a:solidFill>
            </a:rPr>
            <a:t>100 </a:t>
          </a:r>
          <a:r>
            <a:rPr lang="ru-RU" sz="2000" kern="1200" dirty="0" smtClean="0">
              <a:solidFill>
                <a:srgbClr val="0000CC"/>
              </a:solidFill>
            </a:rPr>
            <a:t>детей</a:t>
          </a:r>
        </a:p>
      </dsp:txBody>
      <dsp:txXfrm>
        <a:off x="2158419" y="2592920"/>
        <a:ext cx="1729609" cy="1525941"/>
      </dsp:txXfrm>
    </dsp:sp>
    <dsp:sp modelId="{42A6EF90-024E-4D51-8353-ED53A7BC84E8}">
      <dsp:nvSpPr>
        <dsp:cNvPr id="0" name=""/>
        <dsp:cNvSpPr/>
      </dsp:nvSpPr>
      <dsp:spPr>
        <a:xfrm>
          <a:off x="2292697" y="325568"/>
          <a:ext cx="1510605" cy="1510605"/>
        </a:xfrm>
        <a:prstGeom prst="ellipse">
          <a:avLst/>
        </a:prstGeom>
        <a:solidFill>
          <a:srgbClr val="FEA0D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sng" kern="1200" dirty="0" smtClean="0">
              <a:solidFill>
                <a:schemeClr val="tx1"/>
              </a:solidFill>
            </a:rPr>
            <a:t>первая младшая </a:t>
          </a:r>
          <a:r>
            <a:rPr lang="ru-RU" sz="1400" b="0" i="0" kern="1200" dirty="0" smtClean="0">
              <a:solidFill>
                <a:schemeClr val="tx1"/>
              </a:solidFill>
            </a:rPr>
            <a:t>группа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/>
              </a:solidFill>
            </a:rPr>
            <a:t> (1,5-2 года)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 Black" pitchFamily="34" charset="0"/>
            </a:rPr>
            <a:t>18 </a:t>
          </a:r>
          <a:r>
            <a:rPr lang="ru-RU" sz="1400" b="0" i="0" kern="1200" dirty="0" smtClean="0">
              <a:solidFill>
                <a:schemeClr val="tx1"/>
              </a:solidFill>
              <a:latin typeface="Arial Black" pitchFamily="34" charset="0"/>
            </a:rPr>
            <a:t>детей </a:t>
          </a:r>
          <a:endParaRPr lang="ru-RU" sz="14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2513920" y="546791"/>
        <a:ext cx="1068159" cy="1068159"/>
      </dsp:txXfrm>
    </dsp:sp>
    <dsp:sp modelId="{91AB9F2E-C7AD-4766-906D-0F3194A4B423}">
      <dsp:nvSpPr>
        <dsp:cNvPr id="0" name=""/>
        <dsp:cNvSpPr/>
      </dsp:nvSpPr>
      <dsp:spPr>
        <a:xfrm>
          <a:off x="4582510" y="2615381"/>
          <a:ext cx="1510605" cy="1510605"/>
        </a:xfrm>
        <a:prstGeom prst="ellipse">
          <a:avLst/>
        </a:prstGeom>
        <a:solidFill>
          <a:srgbClr val="FEA0D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sng" kern="1200" dirty="0" smtClean="0">
              <a:solidFill>
                <a:schemeClr val="tx1"/>
              </a:solidFill>
            </a:rPr>
            <a:t>старшая </a:t>
          </a:r>
          <a:r>
            <a:rPr lang="ru-RU" sz="1400" b="0" i="0" u="sng" kern="1200" dirty="0" smtClean="0">
              <a:solidFill>
                <a:schemeClr val="tx1"/>
              </a:solidFill>
            </a:rPr>
            <a:t>группа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/>
              </a:solidFill>
            </a:rPr>
            <a:t>(4 – 5 лет )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Arial Black" pitchFamily="34" charset="0"/>
            </a:rPr>
            <a:t>29 детей </a:t>
          </a:r>
          <a:endParaRPr lang="ru-RU" sz="1400" b="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4803733" y="2836604"/>
        <a:ext cx="1068159" cy="1068159"/>
      </dsp:txXfrm>
    </dsp:sp>
    <dsp:sp modelId="{2A6592C9-8D81-4D79-840C-06C18D1B05B1}">
      <dsp:nvSpPr>
        <dsp:cNvPr id="0" name=""/>
        <dsp:cNvSpPr/>
      </dsp:nvSpPr>
      <dsp:spPr>
        <a:xfrm>
          <a:off x="2292697" y="4905194"/>
          <a:ext cx="1510605" cy="1510605"/>
        </a:xfrm>
        <a:prstGeom prst="ellipse">
          <a:avLst/>
        </a:prstGeom>
        <a:solidFill>
          <a:srgbClr val="FEA0D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/>
              </a:solidFill>
            </a:rPr>
            <a:t>Подготовительная к школе группа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/>
              </a:solidFill>
            </a:rPr>
            <a:t>(6-7 </a:t>
          </a:r>
          <a:r>
            <a:rPr lang="ru-RU" sz="1400" b="0" i="0" kern="1200" dirty="0" smtClean="0">
              <a:solidFill>
                <a:schemeClr val="tx1"/>
              </a:solidFill>
            </a:rPr>
            <a:t>лет) </a:t>
          </a:r>
          <a:r>
            <a:rPr lang="ru-RU" sz="1400" b="0" i="0" kern="1200" dirty="0" smtClean="0">
              <a:solidFill>
                <a:schemeClr val="tx1"/>
              </a:solidFill>
              <a:latin typeface="Arial Black" pitchFamily="34" charset="0"/>
            </a:rPr>
            <a:t>30</a:t>
          </a:r>
          <a:r>
            <a:rPr lang="ru-RU" sz="1400" b="0" i="0" kern="1200" dirty="0" smtClean="0">
              <a:solidFill>
                <a:schemeClr val="tx1"/>
              </a:solidFill>
              <a:latin typeface="Arial Black" pitchFamily="34" charset="0"/>
            </a:rPr>
            <a:t> детей</a:t>
          </a:r>
          <a:endParaRPr lang="ru-RU" sz="14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2513920" y="5126417"/>
        <a:ext cx="1068159" cy="1068159"/>
      </dsp:txXfrm>
    </dsp:sp>
    <dsp:sp modelId="{0844CA67-56BB-4554-A343-EF9EB7667798}">
      <dsp:nvSpPr>
        <dsp:cNvPr id="0" name=""/>
        <dsp:cNvSpPr/>
      </dsp:nvSpPr>
      <dsp:spPr>
        <a:xfrm>
          <a:off x="2884" y="2615381"/>
          <a:ext cx="1510605" cy="1510605"/>
        </a:xfrm>
        <a:prstGeom prst="ellipse">
          <a:avLst/>
        </a:prstGeom>
        <a:solidFill>
          <a:srgbClr val="FEA0D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sng" kern="1200" dirty="0" smtClean="0">
              <a:solidFill>
                <a:schemeClr val="tx1"/>
              </a:solidFill>
            </a:rPr>
            <a:t>вторая младшая </a:t>
          </a:r>
          <a:r>
            <a:rPr lang="ru-RU" sz="1400" b="0" i="0" kern="1200" dirty="0" smtClean="0">
              <a:solidFill>
                <a:schemeClr val="tx1"/>
              </a:solidFill>
            </a:rPr>
            <a:t>группа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tx1"/>
              </a:solidFill>
            </a:rPr>
            <a:t>(3 – 4 года)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smtClean="0">
              <a:solidFill>
                <a:schemeClr val="tx1"/>
              </a:solidFill>
              <a:latin typeface="Arial Black" pitchFamily="34" charset="0"/>
            </a:rPr>
            <a:t>23 </a:t>
          </a:r>
          <a:r>
            <a:rPr lang="ru-RU" sz="1400" b="0" i="0" kern="1200" dirty="0" smtClean="0">
              <a:solidFill>
                <a:schemeClr val="tx1"/>
              </a:solidFill>
              <a:latin typeface="Arial Black" pitchFamily="34" charset="0"/>
            </a:rPr>
            <a:t>ребенка</a:t>
          </a:r>
          <a:endParaRPr lang="ru-RU" sz="14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224107" y="2836604"/>
        <a:ext cx="1068159" cy="1068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64CF2E0-CCC4-4E1E-9902-C3C36AB3FDA4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6C888-5662-455A-B143-43E3747971D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CAC28-E601-498B-842F-993FAFD43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3E7E-3B3E-4A08-9A81-BA625B7CB7B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4414-A7C1-4619-BBEC-FB555EF1D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4C223A03-2F86-4B0A-9FF4-C8846E167C16}" type="datetimeFigureOut">
              <a:rPr lang="ru-RU" smtClean="0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EC228E17-58E2-4220-A34E-2A87E34F8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10" Type="http://schemas.openxmlformats.org/officeDocument/2006/relationships/image" Target="../media/image29.jpeg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2.gif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3.gif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5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7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0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5.gif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3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0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0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0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0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0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0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3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0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0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0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142.gi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0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46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49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8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8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144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gif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8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8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0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51920" y="2780928"/>
            <a:ext cx="4536504" cy="30243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3" y="416994"/>
            <a:ext cx="3384376" cy="53882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/>
              <a:t>Ни на море океане,</a:t>
            </a:r>
            <a:br>
              <a:rPr lang="ru-RU" sz="2400" dirty="0" smtClean="0"/>
            </a:br>
            <a:r>
              <a:rPr lang="ru-RU" sz="2400" dirty="0" smtClean="0"/>
              <a:t>Ни на острове Буяне,</a:t>
            </a:r>
            <a:br>
              <a:rPr lang="ru-RU" sz="2400" dirty="0" smtClean="0"/>
            </a:br>
            <a:r>
              <a:rPr lang="ru-RU" sz="2400" dirty="0" smtClean="0"/>
              <a:t>Ни за тридевять земель,</a:t>
            </a:r>
            <a:br>
              <a:rPr lang="ru-RU" sz="2400" dirty="0" smtClean="0"/>
            </a:br>
            <a:r>
              <a:rPr lang="ru-RU" sz="2400" dirty="0" smtClean="0"/>
              <a:t>А в Нанайском государстве</a:t>
            </a:r>
            <a:br>
              <a:rPr lang="ru-RU" sz="2400" dirty="0" smtClean="0"/>
            </a:br>
            <a:r>
              <a:rPr lang="ru-RU" sz="2400" dirty="0" smtClean="0"/>
              <a:t>В центре </a:t>
            </a:r>
            <a:r>
              <a:rPr lang="ru-RU" sz="2400" dirty="0" err="1" smtClean="0"/>
              <a:t>Лидоги</a:t>
            </a:r>
            <a:r>
              <a:rPr lang="ru-RU" sz="2400" dirty="0" smtClean="0"/>
              <a:t> – села</a:t>
            </a:r>
            <a:br>
              <a:rPr lang="ru-RU" sz="2400" dirty="0" smtClean="0"/>
            </a:br>
            <a:r>
              <a:rPr lang="ru-RU" sz="2400" dirty="0" smtClean="0"/>
              <a:t>Дом стоит…</a:t>
            </a:r>
          </a:p>
          <a:p>
            <a:endParaRPr lang="ru-RU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4"/>
            <a:ext cx="5374186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2" name="Picture 2" descr="C:\Users\Ок\Desktop\Рисунок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88641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52718176"/>
              </p:ext>
            </p:extLst>
          </p:nvPr>
        </p:nvGraphicFramePr>
        <p:xfrm>
          <a:off x="1403648" y="116632"/>
          <a:ext cx="6096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1" descr="K:\для конкурса дизайна\happydaisyhgclrrg81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28184" y="4149080"/>
            <a:ext cx="2624142" cy="2624142"/>
          </a:xfrm>
          <a:prstGeom prst="rect">
            <a:avLst/>
          </a:prstGeom>
          <a:noFill/>
        </p:spPr>
      </p:pic>
      <p:pic>
        <p:nvPicPr>
          <p:cNvPr id="9" name="Picture 1" descr="K:\для конкурса дизайна\happydaisyhgclrrg81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0"/>
            <a:ext cx="2624142" cy="2624142"/>
          </a:xfrm>
          <a:prstGeom prst="rect">
            <a:avLst/>
          </a:prstGeom>
          <a:noFill/>
        </p:spPr>
      </p:pic>
      <p:pic>
        <p:nvPicPr>
          <p:cNvPr id="10" name="Picture 2" descr="H:\РАМКИ\Вставочки\solnyshko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260648"/>
            <a:ext cx="1944216" cy="2032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Галюша\Downloads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3" name="Picture 2" descr="C:\Users\Галюша\Downloads\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636912"/>
            <a:ext cx="8501122" cy="1440160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-  это радость, тепло и уют,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– это дом, где тебя всегда ждут!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691680" y="620688"/>
            <a:ext cx="6984776" cy="78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16632"/>
            <a:ext cx="2016223" cy="213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87220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37112"/>
            <a:ext cx="208823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165618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Ок\Desktop\филатова.jpg"/>
          <p:cNvPicPr>
            <a:picLocks noChangeAspect="1" noChangeArrowheads="1"/>
          </p:cNvPicPr>
          <p:nvPr/>
        </p:nvPicPr>
        <p:blipFill>
          <a:blip r:embed="rId8" cstate="print">
            <a:lum bright="-1000" contrast="-7000"/>
          </a:blip>
          <a:srcRect/>
          <a:stretch>
            <a:fillRect/>
          </a:stretch>
        </p:blipFill>
        <p:spPr bwMode="auto">
          <a:xfrm>
            <a:off x="179512" y="188640"/>
            <a:ext cx="2005605" cy="2092386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37112"/>
            <a:ext cx="216024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Алена Торопов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744" y="4437112"/>
            <a:ext cx="2167136" cy="223914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005464" cy="1143000"/>
          </a:xfrm>
        </p:spPr>
        <p:txBody>
          <a:bodyPr/>
          <a:lstStyle/>
          <a:p>
            <a:r>
              <a:rPr lang="ru-RU" dirty="0" smtClean="0">
                <a:solidFill>
                  <a:srgbClr val="009900"/>
                </a:solidFill>
              </a:rPr>
              <a:t>ДОБРО ПОЖАЛОВАТЬ!</a:t>
            </a:r>
            <a:endParaRPr lang="ru-RU" dirty="0">
              <a:solidFill>
                <a:srgbClr val="0099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52552"/>
            <a:ext cx="6696743" cy="500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:\РАМКИ\Вставочки\solnyshk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-171400"/>
            <a:ext cx="1944216" cy="203258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4994" name="Picture 2" descr="C:\Users\Ок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54" y="0"/>
            <a:ext cx="908734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132203">
            <a:off x="2286000" y="980729"/>
            <a:ext cx="4572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20215381">
            <a:off x="2213092" y="3073211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052736"/>
            <a:ext cx="7272808" cy="424731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Предлагаем, Вам, совершить виртуальную экскурсию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детскому саду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3666" name="Picture 2" descr="C:\Users\Ок\Desktop\83800768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852936"/>
            <a:ext cx="1098798" cy="810766"/>
          </a:xfrm>
          <a:prstGeom prst="rect">
            <a:avLst/>
          </a:prstGeom>
          <a:noFill/>
        </p:spPr>
      </p:pic>
      <p:pic>
        <p:nvPicPr>
          <p:cNvPr id="113668" name="Picture 4" descr="C:\Users\Ок\Desktop\16116960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73743">
            <a:off x="356289" y="2667745"/>
            <a:ext cx="1466850" cy="952500"/>
          </a:xfrm>
          <a:prstGeom prst="rect">
            <a:avLst/>
          </a:prstGeom>
          <a:noFill/>
        </p:spPr>
      </p:pic>
      <p:pic>
        <p:nvPicPr>
          <p:cNvPr id="113669" name="Picture 5" descr="C:\Users\Ок\Desktop\1107528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5591175"/>
            <a:ext cx="1266825" cy="1266825"/>
          </a:xfrm>
          <a:prstGeom prst="rect">
            <a:avLst/>
          </a:prstGeom>
          <a:noFill/>
        </p:spPr>
      </p:pic>
      <p:pic>
        <p:nvPicPr>
          <p:cNvPr id="113670" name="Picture 6" descr="C:\Users\Ок\Desktop\83800768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88478">
            <a:off x="4537075" y="106363"/>
            <a:ext cx="666750" cy="666750"/>
          </a:xfrm>
          <a:prstGeom prst="rect">
            <a:avLst/>
          </a:prstGeom>
          <a:noFill/>
        </p:spPr>
      </p:pic>
      <p:pic>
        <p:nvPicPr>
          <p:cNvPr id="113671" name="Picture 7" descr="C:\Users\Ок\Desktop\87948472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50" y="5467350"/>
            <a:ext cx="1428750" cy="139065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Ок\Desktop\ДЕТСАД-ФОТО — для презентации\помещения\ЛЕВАЯ\SS85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430" y="0"/>
            <a:ext cx="9367751" cy="70294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Ок\Desktop\ДЕТСАД-ФОТО — для презентации\помещения\ЛЕВАЯ\SS851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80100" cy="763284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C:\Users\Ок\Desktop\ДЕТСАД-ФОТО — для презентации\помещения\ЛЕВАЯ\SS851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139952" y="260648"/>
            <a:ext cx="2088232" cy="59350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Ок\Desktop\ДЕТСАД-ФОТО — для презентации\помещения\ЛЕВАЯ\SS851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24936" cy="655272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Ок\Desktop\ДЕТСАД-ФОТО — для презентации\помещения\ЛЕВАЯ\SS851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</p:spPr>
      </p:pic>
      <p:pic>
        <p:nvPicPr>
          <p:cNvPr id="91139" name="Picture 3" descr="C:\Users\Ок\Desktop\52858657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01008"/>
            <a:ext cx="1547664" cy="1728191"/>
          </a:xfrm>
          <a:prstGeom prst="rect">
            <a:avLst/>
          </a:prstGeom>
          <a:noFill/>
        </p:spPr>
      </p:pic>
      <p:pic>
        <p:nvPicPr>
          <p:cNvPr id="91140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055768" y="260648"/>
            <a:ext cx="2088232" cy="593502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Ок\Desktop\ДЕТСАД-ФОТО — для презентации\SS851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6168"/>
            <a:ext cx="9445556" cy="7084168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264696" cy="1287016"/>
          </a:xfrm>
        </p:spPr>
        <p:txBody>
          <a:bodyPr/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 </a:t>
            </a:r>
            <a:r>
              <a:rPr lang="ru-RU" sz="3600" dirty="0" smtClean="0">
                <a:solidFill>
                  <a:schemeClr val="accent2"/>
                </a:solidFill>
              </a:rPr>
              <a:t>ЭТО НАШ…ЛЮБИМЫЙ</a:t>
            </a:r>
            <a:br>
              <a:rPr lang="ru-RU" sz="3600" dirty="0" smtClean="0">
                <a:solidFill>
                  <a:schemeClr val="accent2"/>
                </a:solidFill>
              </a:rPr>
            </a:br>
            <a:r>
              <a:rPr lang="ru-RU" sz="3600" dirty="0" smtClean="0">
                <a:solidFill>
                  <a:schemeClr val="accent2"/>
                </a:solidFill>
              </a:rPr>
              <a:t>ДЕТСКИЙ САД!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988840"/>
            <a:ext cx="6563072" cy="43924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30" name="Picture 6" descr="C:\Users\Ок\Desktop\SS851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060848"/>
            <a:ext cx="6768752" cy="4464496"/>
          </a:xfrm>
          <a:prstGeom prst="rect">
            <a:avLst/>
          </a:prstGeom>
          <a:noFill/>
        </p:spPr>
      </p:pic>
      <p:pic>
        <p:nvPicPr>
          <p:cNvPr id="12" name="Picture 2" descr="H:\РАМКИ\Вставочки\solnyshk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92696"/>
            <a:ext cx="1944216" cy="203258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Ок\Desktop\ДЕТСАД-ФОТО\помещения\SS85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508436" cy="638132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МУЗЫКАЛЬНЫЙ ЗАЛ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600200"/>
            <a:ext cx="669674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Ок\Desktop\ДЕТСАД-ФОТО — для презентации\помещения\ПОМЕЩЕНИЯ\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552728" cy="4896543"/>
          </a:xfrm>
          <a:prstGeom prst="rect">
            <a:avLst/>
          </a:prstGeom>
          <a:noFill/>
        </p:spPr>
      </p:pic>
      <p:pic>
        <p:nvPicPr>
          <p:cNvPr id="114691" name="Picture 3" descr="C:\Users\Ок\Desktop\25899555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9918" y="3933055"/>
            <a:ext cx="532453" cy="63894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696744" cy="1143000"/>
          </a:xfrm>
        </p:spPr>
        <p:txBody>
          <a:bodyPr/>
          <a:lstStyle/>
          <a:p>
            <a:r>
              <a:rPr lang="ru-RU" dirty="0" smtClean="0"/>
              <a:t>МУЗЫКАЛЬНЫЙ ЗАЛ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600200"/>
            <a:ext cx="676875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Ок\Desktop\ДЕТСАД-ФОТО — для презентации\помещения\ПОМЕЩЕНИЯ\SS85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6660232" cy="499517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Этнографический музей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                                       «</a:t>
            </a:r>
            <a:r>
              <a:rPr lang="ru-RU" b="1" dirty="0" err="1" smtClean="0">
                <a:solidFill>
                  <a:srgbClr val="0070C0"/>
                </a:solidFill>
              </a:rPr>
              <a:t>Евражкин</a:t>
            </a:r>
            <a:r>
              <a:rPr lang="ru-RU" b="1" dirty="0" smtClean="0">
                <a:solidFill>
                  <a:srgbClr val="0070C0"/>
                </a:solidFill>
              </a:rPr>
              <a:t> сундучок»</a:t>
            </a:r>
            <a:endParaRPr lang="ru-RU" dirty="0"/>
          </a:p>
        </p:txBody>
      </p:sp>
      <p:pic>
        <p:nvPicPr>
          <p:cNvPr id="105475" name="Picture 3" descr="C:\Users\Ок\Desktop\ДЕТСАД-ФОТО — для презентации\помещения\ПОМЕЩЕНИЯ\SS851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284984"/>
            <a:ext cx="4296498" cy="34566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5476" name="Picture 4" descr="C:\Users\Ок\Desktop\ДЕТСАД-ФОТО — для презентации\помещения\ПОМЕЩЕНИЯ\SS851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20666"/>
            <a:ext cx="4355082" cy="32764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 descr="F:\2014-03-03 фото для аттестации\фото для аттестации 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56792"/>
            <a:ext cx="252443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:\DCIM\100CASIO\CIMG28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3" y="5246291"/>
            <a:ext cx="2785929" cy="156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7200"/>
            <a:ext cx="8812088" cy="83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Комната русского быта «горница»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H:\DCIM\100CASIO\CIMG3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060767" cy="22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:\DCIM\100CASIO\CIMG3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39248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:\DCIM\100CASIO\CIMG30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3" y="4509120"/>
            <a:ext cx="3460415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:\DCIM\100CASIO\CIMG3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63" y="4509120"/>
            <a:ext cx="361573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:\DCIM\100CASIO\CIMG30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00" y="4207396"/>
            <a:ext cx="321297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924944"/>
            <a:ext cx="868680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   </a:t>
            </a:r>
            <a:r>
              <a:rPr lang="ru-RU" sz="4000" dirty="0" smtClean="0">
                <a:solidFill>
                  <a:srgbClr val="00B0F0"/>
                </a:solidFill>
              </a:rPr>
              <a:t>ПИЩЕБЛОК</a:t>
            </a:r>
            <a:r>
              <a:rPr lang="ru-RU" sz="4000" dirty="0" smtClean="0">
                <a:solidFill>
                  <a:srgbClr val="FEA0D6"/>
                </a:solidFill>
              </a:rPr>
              <a:t> </a:t>
            </a:r>
            <a:r>
              <a:rPr lang="ru-RU" sz="4000" dirty="0" smtClean="0"/>
              <a:t>                </a:t>
            </a:r>
            <a:r>
              <a:rPr lang="ru-RU" sz="4000" dirty="0" smtClean="0">
                <a:solidFill>
                  <a:srgbClr val="FEA0D6"/>
                </a:solidFill>
              </a:rPr>
              <a:t> </a:t>
            </a:r>
            <a:r>
              <a:rPr lang="ru-RU" sz="4000" dirty="0" smtClean="0">
                <a:solidFill>
                  <a:srgbClr val="00B0F0"/>
                </a:solidFill>
              </a:rPr>
              <a:t>ПИЩЕБЛОК</a:t>
            </a:r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106498" name="Picture 2" descr="C:\Users\Ок\Desktop\ДЕТСАД-ФОТО — для презентации\помещения\ПИЩЕБЛОК\20160819_162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7" cy="3002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1" name="Picture 5" descr="C:\Users\Ок\Desktop\ДЕТСАД-ФОТО — для презентации\помещения\ПИЩЕБЛОК\20160819_162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2008"/>
            <a:ext cx="413995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3" name="Picture 7" descr="C:\Users\Ок\Desktop\ДЕТСАД-ФОТО — для презентации\помещения\ПИЩЕБЛОК\SS851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89040"/>
            <a:ext cx="421196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4" name="Picture 8" descr="C:\Users\Ок\Desktop\ДЕТСАД-ФОТО — для презентации\помещения\ПИЩЕБЛОК\20160819_162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3789040"/>
            <a:ext cx="41764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6" name="Picture 10" descr="C:\Users\Ок\Desktop\55946747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276872"/>
            <a:ext cx="1512168" cy="161848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620688"/>
            <a:ext cx="6408712" cy="504056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 ЭТАЖ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8548" name="Picture 4" descr="C:\Users\Ок\Desktop\ДЕТСАД-ФОТО — для презентации\помещения\ПОМЕЩЕНИЯ\SS851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216973" cy="554461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954832" cy="838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1840" y="1554162"/>
            <a:ext cx="585976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7522" name="Picture 2" descr="C:\Users\Ок\Desktop\ДЕТСАД-ФОТО — для презентации\помещения\ПОМЕЩЕНИЯ\SS851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81588"/>
            <a:ext cx="6912768" cy="5339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7523" name="Picture 3" descr="C:\Users\Ок\Desktop\ДЕТСАД-ФОТО — для презентации\помещения\ПОМЕЩЕНИЯ\SS851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6990" y="5040560"/>
            <a:ext cx="1849506" cy="1700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524" name="Picture 4" descr="C:\Users\Ок\Desktop\ДЕТСАД-ФОТО — для презентации\помещения\ПОМЕЩЕНИЯ\SS851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850" y="5085184"/>
            <a:ext cx="2275910" cy="1656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525" name="Picture 5" descr="C:\Users\Ок\Desktop\ДЕТСАД-ФОТО — для презентации\помещения\ПОМЕЩЕНИЯ\SS8518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6784" y="44624"/>
            <a:ext cx="1979712" cy="1701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526" name="Picture 6" descr="C:\Users\Ок\Desktop\ДЕТСАД-ФОТО — для презентации\помещения\ПОМЕЩЕНИЯ\SS8518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2051720" cy="1747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9570" name="Picture 2" descr="C:\Users\Ок\Desktop\ДЕТСАД-ФОТО — для презентации\атлантида\SS8518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383" y="188640"/>
            <a:ext cx="8579105" cy="640871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42" name="Picture 2" descr="C:\Users\Ок\Desktop\ДЕТСАД-ФОТО — для презентации\атлантида\SS8518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16632"/>
            <a:ext cx="4355976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43" name="Picture 3" descr="C:\Users\Ок\Desktop\ДЕТСАД-ФОТО — для презентации\атлантида\SS851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3"/>
            <a:ext cx="4512500" cy="338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44" name="Picture 4" descr="C:\Users\Ок\Desktop\ДЕТСАД-ФОТО — для презентации\атлантида\SS851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600400"/>
            <a:ext cx="4355976" cy="32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47" name="Picture 7" descr="C:\Users\Ок\Desktop\843066901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5877272"/>
            <a:ext cx="2232248" cy="432047"/>
          </a:xfrm>
          <a:prstGeom prst="rect">
            <a:avLst/>
          </a:prstGeom>
          <a:noFill/>
        </p:spPr>
      </p:pic>
      <p:pic>
        <p:nvPicPr>
          <p:cNvPr id="12" name="Picture 7" descr="C:\Users\Ок\Desktop\84306690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6309320"/>
            <a:ext cx="2744688" cy="288032"/>
          </a:xfrm>
          <a:prstGeom prst="rect">
            <a:avLst/>
          </a:prstGeom>
          <a:noFill/>
        </p:spPr>
      </p:pic>
      <p:pic>
        <p:nvPicPr>
          <p:cNvPr id="112649" name="Picture 9" descr="C:\Users\Ок\Desktop\84306690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6381328"/>
            <a:ext cx="2592288" cy="36195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Посмотрите налево…</a:t>
            </a:r>
            <a:endParaRPr lang="ru-RU" dirty="0"/>
          </a:p>
        </p:txBody>
      </p:sp>
      <p:pic>
        <p:nvPicPr>
          <p:cNvPr id="5125" name="Picture 5" descr="C:\Users\Ок\Desktop\ДЕТСАД-ФОТО\территория\общая\Фото09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336704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МЕТОДИЧЕСКИЙ КАБИНЕТ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2564904"/>
            <a:ext cx="5472608" cy="35612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1619" name="Picture 3" descr="C:\Users\Ок\Desktop\ДЕТСАД-ФОТО — для презентации\помещения\МЕТОД\20160819_163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132856"/>
            <a:ext cx="6624736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641080" y="6093296"/>
            <a:ext cx="45719" cy="7890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188640"/>
            <a:ext cx="76867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08" name="Picture 8" descr="C:\Users\Ок\Desktop\ДЕТСАД-ФОТО — для презентации\помещения\МЕТОД\20160819_1639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76672"/>
            <a:ext cx="2764023" cy="1800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413" name="Picture 13" descr="C:\Users\Ок\Desktop\ДЕТСАД-ФОТО — для презентации\помещения\МЕТОД\20160819_164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7372" y="260648"/>
            <a:ext cx="2547116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15" name="Picture 15" descr="C:\Users\Ок\Desktop\ДЕТСАД-ФОТО — для презентации\помещения\МЕТОД\20160819_164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8068"/>
            <a:ext cx="2808312" cy="6513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16" name="Picture 16" descr="C:\Users\Ок\Desktop\ДЕТСАД-ФОТО — для презентации\помещения\МЕТОД\20160819_1641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780928"/>
            <a:ext cx="2689194" cy="35855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Ок\Desktop\ДЕТСАД-ФОТО\территория\общая\SS851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260648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Наиболее целостно развитие ребенка проходит в уютной,     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комфортной обстановке. Логически составленный интерьер,</a:t>
            </a:r>
          </a:p>
          <a:p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в котором учтены возрастные и психологические </a:t>
            </a:r>
          </a:p>
          <a:p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особенности детей дошкольного возраста,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и грамотный декор создают благоприятную 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среду для гармоничного развития ребенка и 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раскрытия его творческих способностей.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Правильно подобранный цвет , хорошее освещение, 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удобная мебель, являются важными 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элементами предметно-пространственной 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среды, </a:t>
            </a:r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поэтому нужно, чтобы каждый </a:t>
            </a:r>
          </a:p>
          <a:p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этих элементов был тщательно </a:t>
            </a:r>
          </a:p>
          <a:p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продуман, вариативен, доступен, </a:t>
            </a:r>
          </a:p>
          <a:p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легко трансформируем.  </a:t>
            </a:r>
          </a:p>
          <a:p>
            <a:pPr algn="ctr"/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95536" y="332656"/>
          <a:ext cx="849694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 descr="C:\Users\Ок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0831803">
            <a:off x="323528" y="548680"/>
            <a:ext cx="4320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«Детский сад –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это особый мир детства, где должны быть созданы благоприятные условия для роста и развития детей» </a:t>
            </a:r>
          </a:p>
        </p:txBody>
      </p:sp>
      <p:sp>
        <p:nvSpPr>
          <p:cNvPr id="5" name="Прямоугольник 4"/>
          <p:cNvSpPr/>
          <p:nvPr/>
        </p:nvSpPr>
        <p:spPr>
          <a:xfrm rot="240928">
            <a:off x="3851920" y="3356992"/>
            <a:ext cx="4824536" cy="2677656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Правильно организованная среда позволяет каждому ребенку найти занятие по душе, научиться взаимодействовать со взрослыми и сверстниками</a:t>
            </a:r>
            <a:endParaRPr lang="ru-RU" sz="2800" dirty="0"/>
          </a:p>
        </p:txBody>
      </p:sp>
      <p:pic>
        <p:nvPicPr>
          <p:cNvPr id="7" name="Picture 1" descr="K:\для конкурса дизайна\happydaisyhgclrrg81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66" y="0"/>
            <a:ext cx="3461490" cy="3140968"/>
          </a:xfrm>
          <a:prstGeom prst="rect">
            <a:avLst/>
          </a:prstGeom>
          <a:noFill/>
        </p:spPr>
      </p:pic>
      <p:pic>
        <p:nvPicPr>
          <p:cNvPr id="118793" name="Picture 9" descr="C:\Users\Ок\Desktop\АНИМАЦИЯ\1107528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7506" y="3645024"/>
            <a:ext cx="1916342" cy="172819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1640" y="1484784"/>
            <a:ext cx="45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 rot="20606783">
            <a:off x="702799" y="1907439"/>
            <a:ext cx="71083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Добро пожаловать </a:t>
            </a:r>
          </a:p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«Атлантиду!»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2225" name="Picture 1" descr="C:\Users\Ок\Desktop\5000659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645024"/>
            <a:ext cx="2520280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Users\Ок\Desktop\ДЕТСАД-ФОТО — для презентации\атлантида\SS851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7704856" cy="6048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3140968"/>
            <a:ext cx="4762872" cy="1440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3100" dirty="0" smtClean="0">
                <a:solidFill>
                  <a:srgbClr val="0070C0"/>
                </a:solidFill>
              </a:rPr>
              <a:t>Информационные  уголки</a:t>
            </a:r>
            <a:endParaRPr lang="ru-RU" sz="31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 flipV="1">
            <a:off x="3779912" y="4718303"/>
            <a:ext cx="7200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099" name="Picture 3" descr="H:\DCIM\100CASIO\CIMG3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632"/>
            <a:ext cx="5596114" cy="22837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DCIM\100CASIO\CIMG3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9120"/>
            <a:ext cx="3960440" cy="22277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:\DCIM\100CASIO\CIMG3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5611" y="637613"/>
            <a:ext cx="3557631" cy="26012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:\DCIM\100CASIO\CIMG30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1996135" cy="30777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:\DCIM\100CASIO\CIMG30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84984"/>
            <a:ext cx="2466241" cy="34338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22981" y="2636912"/>
            <a:ext cx="3393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Информационные уголки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24930" name="Picture 2" descr="C:\Users\Ок\Desktop\23803666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573016"/>
            <a:ext cx="1240532" cy="916682"/>
          </a:xfrm>
          <a:prstGeom prst="rect">
            <a:avLst/>
          </a:prstGeom>
          <a:noFill/>
        </p:spPr>
      </p:pic>
      <p:pic>
        <p:nvPicPr>
          <p:cNvPr id="12" name="Picture 2" descr="C:\Users\Ок\Desktop\23803666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2276872"/>
            <a:ext cx="1240532" cy="916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3804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3000">
    <p:push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5955" name="Picture 3" descr="C:\Users\Ок\Desktop\ДЕТСАД-ФОТО — для презентации\атлантида\SS851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47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6978" name="Picture 2" descr="C:\Users\Ок\Desktop\ДЕТСАД-ФОТО — для презентации\атлантида\SS851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3"/>
            <a:ext cx="9144000" cy="685666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  теперь направо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4134" y="1927373"/>
            <a:ext cx="661822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ИКТ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I:\DCIM\100CASIO\CIMG2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12968" cy="487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091415"/>
      </p:ext>
    </p:extLst>
  </p:cSld>
  <p:clrMapOvr>
    <a:masterClrMapping/>
  </p:clrMapOvr>
  <p:transition advTm="3000"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Учебный центр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4" name="Picture 2" descr="I:\DCIM\100CASIO\CIMG2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857625" cy="552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DCIM\100CASIO\CIMG2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86" y="1268759"/>
            <a:ext cx="4355975" cy="27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DCIM\100CASIO\CIMG2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253161" cy="264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фотоальбом дети 2013\адвент-календари\DSCF4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56" y="4519551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83731"/>
      </p:ext>
    </p:extLst>
  </p:cSld>
  <p:clrMapOvr>
    <a:masterClrMapping/>
  </p:clrMapOvr>
  <p:transition advTm="3000">
    <p:pull dir="l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Уголок уединения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I:\DCIM\100CASIO\CIMG2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41648"/>
      </p:ext>
    </p:extLst>
  </p:cSld>
  <p:clrMapOvr>
    <a:masterClrMapping/>
  </p:clrMapOvr>
  <p:transition advTm="3000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1800" dirty="0" smtClean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</a:br>
            <a:r>
              <a:rPr lang="ru-RU" sz="1800" dirty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  <a:t/>
            </a:r>
            <a:br>
              <a:rPr lang="ru-RU" sz="1800" dirty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</a:b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центр физкультуры и здоровья в подготовительной группе  «Атлантида»</a:t>
            </a:r>
            <a:r>
              <a:rPr lang="ru-RU" sz="1800" dirty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  <a:t/>
            </a:r>
            <a:br>
              <a:rPr lang="ru-RU" sz="1800" dirty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фотоальбом\фото для аттестации 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9314"/>
            <a:ext cx="8388424" cy="50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84527"/>
      </p:ext>
    </p:extLst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«ДОМ»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I:\DCIM\100CASIO\CIMG2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401470"/>
      </p:ext>
    </p:extLst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Парикмахерская.             </a:t>
            </a:r>
            <a:r>
              <a:rPr lang="ru-RU" dirty="0" err="1" smtClean="0">
                <a:solidFill>
                  <a:srgbClr val="0070C0"/>
                </a:solidFill>
              </a:rPr>
              <a:t>Фитобар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5842" name="Picture 2" descr="I:\DCIM\100CASIO\CIMG2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857625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45638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325158"/>
      </p:ext>
    </p:extLst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Гигиеническая комната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874" y="134076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8002" name="Picture 2" descr="C:\Users\Ок\Desktop\ДЕТСАД-ФОТО — для презентации\атлантида\CIMG1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8366"/>
            <a:ext cx="8640960" cy="5729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687578"/>
      </p:ext>
    </p:extLst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96136" y="3356992"/>
            <a:ext cx="1584176" cy="12241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62472" cy="1138138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130052" name="Picture 4" descr="C:\Users\Ок\Desktop\ДЕТСАД-ФОТО — для презентации\атлантида\SS851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212976"/>
            <a:ext cx="4257675" cy="347890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0053" name="Picture 5" descr="C:\Users\Ок\Desktop\ДЕТСАД-ФОТО — для презентации\атлантида\SS851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823294" cy="30243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1074" name="Picture 2" descr="C:\Users\Ок\Desktop\23803666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04664"/>
            <a:ext cx="2448271" cy="2304255"/>
          </a:xfrm>
          <a:prstGeom prst="rect">
            <a:avLst/>
          </a:prstGeom>
          <a:noFill/>
        </p:spPr>
      </p:pic>
      <p:pic>
        <p:nvPicPr>
          <p:cNvPr id="7" name="Picture 2" descr="C:\Users\Ок\Desktop\23803666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21088"/>
            <a:ext cx="2448271" cy="230425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88640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6600"/>
                </a:solidFill>
              </a:rPr>
              <a:t>«Комната, где живет сон» </a:t>
            </a:r>
            <a:endParaRPr lang="ru-RU" sz="2800" b="1" i="1" dirty="0">
              <a:solidFill>
                <a:srgbClr val="0066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805264"/>
            <a:ext cx="7464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Дневной сон очень важен для детей. Выбранные цвета успокаивают, способствуют расслаблению мышц и  сну малышей.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3" descr="C:\Users\Ок\Desktop\ДЕТСАД-ФОТО — для презентации\атлантида\PC15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60648"/>
            <a:ext cx="7215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«Комната, где живет сон» 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673" name="Picture 1" descr="C:\Users\Ок\Desktop\ДЕТСАД-ФОТО — для презентации\атлантида\20160819_164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0280" y="260648"/>
            <a:ext cx="2033720" cy="6264696"/>
          </a:xfrm>
          <a:prstGeom prst="rect">
            <a:avLst/>
          </a:prstGeom>
          <a:noFill/>
        </p:spPr>
      </p:pic>
      <p:pic>
        <p:nvPicPr>
          <p:cNvPr id="28674" name="Picture 2" descr="C:\Users\Ок\Desktop\ДЕТСАД-ФОТО — для презентации\атлантида\20160819_164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6804248" cy="504056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2" name="Picture 2" descr="C:\Users\Ок\Desktop\Рисунок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88641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692696"/>
            <a:ext cx="80648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Детский сад расположен в центре </a:t>
            </a:r>
          </a:p>
          <a:p>
            <a:pPr algn="ctr"/>
            <a:r>
              <a:rPr lang="ru-RU" sz="3200" dirty="0" smtClean="0"/>
              <a:t>с. </a:t>
            </a:r>
            <a:r>
              <a:rPr lang="ru-RU" sz="3200" dirty="0" err="1" smtClean="0"/>
              <a:t>Лидога</a:t>
            </a:r>
            <a:r>
              <a:rPr lang="ru-RU" sz="3200" dirty="0" smtClean="0"/>
              <a:t>, в 500 метрах от трассы Хабаровск-Комсомольск-на-Амуре.</a:t>
            </a:r>
          </a:p>
          <a:p>
            <a:pPr algn="ctr"/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Общая площадь территории: 6072. кв.м.</a:t>
            </a:r>
          </a:p>
          <a:p>
            <a:pPr algn="ctr"/>
            <a:r>
              <a:rPr lang="ru-RU" sz="3200" dirty="0" smtClean="0"/>
              <a:t>Общая площадь помещений - 917.9 кв.м.</a:t>
            </a:r>
          </a:p>
          <a:p>
            <a:pPr algn="ctr"/>
            <a:r>
              <a:rPr lang="ru-RU" sz="3200" dirty="0" smtClean="0"/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:\РАМКИ\Вставочки\solnyshk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068960"/>
            <a:ext cx="3744416" cy="347274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692696"/>
            <a:ext cx="828091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Здравствуй, «СОЛНЫШКО!»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Ок\Desktop\ДЕТСАД-ФОТО — для презентации\2 млад\SS851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8963594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к\Desktop\ДЕТСАД-ФОТО — для презентации\2 млад\SS851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54006"/>
            <a:ext cx="5004048" cy="35910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Ок\Desktop\ДЕТСАД-ФОТО — для презентации\2 млад\SS851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7877" y="3068960"/>
            <a:ext cx="5930627" cy="3726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C:\Users\Ок\Desktop\ДЕТСАД-ФОТО — для презентации\2 млад\20160819_162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8838" y="44624"/>
            <a:ext cx="2885650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Ок\Desktop\АНИМАЦИЯ\11075282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48880"/>
            <a:ext cx="2411760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I:\DCIM\100CASIO\CIMG3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483145"/>
      </p:ext>
    </p:extLst>
  </p:cSld>
  <p:clrMapOvr>
    <a:masterClrMapping/>
  </p:clrMapOvr>
  <p:transition advTm="3000">
    <p:zoom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к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3280" y="3645024"/>
            <a:ext cx="4790719" cy="32129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4293097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природы и экспериментальной деятельности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Уголок уединения</a:t>
            </a:r>
            <a:endParaRPr lang="ru-RU" dirty="0"/>
          </a:p>
        </p:txBody>
      </p:sp>
      <p:pic>
        <p:nvPicPr>
          <p:cNvPr id="6" name="Picture 4" descr="I:\DCIM\100CASIO\CIMG3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91" y="122977"/>
            <a:ext cx="2993529" cy="45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Ок\Desktop\27486390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04664"/>
            <a:ext cx="3131840" cy="2736304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3979168" cy="838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«Огород на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подоконнике»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5602" name="Picture 2" descr="I:\DCIM\100CASIO\CIMG3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032448" cy="241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DCIM\100CASIO\CIMG30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23068"/>
            <a:ext cx="4716016" cy="411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99992" y="1268760"/>
            <a:ext cx="43924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sz="3200" dirty="0" smtClean="0">
                <a:solidFill>
                  <a:srgbClr val="FF0000"/>
                </a:solidFill>
                <a:latin typeface="+mj-lt"/>
              </a:rPr>
              <a:t>ЦЕНТР РОЛЕВОЙ ИГРЫ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5366500"/>
      </p:ext>
    </p:extLst>
  </p:cSld>
  <p:clrMapOvr>
    <a:masterClrMapping/>
  </p:clrMapOvr>
  <p:transition advTm="3000">
    <p:randomBa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Учебный центр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Detskaya-horovodnaya-iz-detstva33-(muzofon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4578" name="Picture 2" descr="I:\DCIM\100CASIO\CIMG3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96944" cy="5328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14200317"/>
      </p:ext>
    </p:extLst>
  </p:cSld>
  <p:clrMapOvr>
    <a:masterClrMapping/>
  </p:clrMapOvr>
  <p:transition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Физкультурно-оздоровительный центр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H:\DCIM\100CASIO\CIMG3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3690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24139"/>
      </p:ext>
    </p:extLst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к\Desktop\ДЕТСАД-ФОТО — для презентации\2 млад\20160819_162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488832" cy="5616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251356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ТУАЛЕТНАЯ КОМНАТА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5123" name="Picture 3" descr="C:\Users\Ок\Desktop\27486390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1380" y="0"/>
            <a:ext cx="2032620" cy="203262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57200"/>
            <a:ext cx="8380040" cy="838200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СпальнАЯ</a:t>
            </a:r>
            <a:r>
              <a:rPr lang="ru-RU" dirty="0" smtClean="0">
                <a:solidFill>
                  <a:srgbClr val="FF0000"/>
                </a:solidFill>
              </a:rPr>
              <a:t> КОМНАТА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44366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H:\DCIM\100CASIO\CIMG3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24936" cy="5143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9" name="Picture 5" descr="C:\Users\Ок\Desktop\60931688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-603448"/>
            <a:ext cx="2402710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0128244"/>
      </p:ext>
    </p:extLst>
  </p:cSld>
  <p:clrMapOvr>
    <a:masterClrMapping/>
  </p:clrMapOvr>
  <p:transition advTm="3000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4" y="116632"/>
            <a:ext cx="8907833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9811" name="Picture 3" descr="C:\Users\Ок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3250"/>
          </a:xfrm>
          <a:prstGeom prst="rect">
            <a:avLst/>
          </a:prstGeom>
          <a:noFill/>
        </p:spPr>
      </p:pic>
      <p:pic>
        <p:nvPicPr>
          <p:cNvPr id="119812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642938"/>
            <a:ext cx="2808313" cy="914400"/>
          </a:xfrm>
          <a:prstGeom prst="rect">
            <a:avLst/>
          </a:prstGeom>
          <a:noFill/>
        </p:spPr>
      </p:pic>
      <p:pic>
        <p:nvPicPr>
          <p:cNvPr id="8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132856"/>
            <a:ext cx="2808313" cy="914400"/>
          </a:xfrm>
          <a:prstGeom prst="rect">
            <a:avLst/>
          </a:prstGeom>
          <a:noFill/>
        </p:spPr>
      </p:pic>
      <p:pic>
        <p:nvPicPr>
          <p:cNvPr id="9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843" y="4725144"/>
            <a:ext cx="2808313" cy="914400"/>
          </a:xfrm>
          <a:prstGeom prst="rect">
            <a:avLst/>
          </a:prstGeom>
          <a:noFill/>
        </p:spPr>
      </p:pic>
      <p:pic>
        <p:nvPicPr>
          <p:cNvPr id="10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2808313" cy="914400"/>
          </a:xfrm>
          <a:prstGeom prst="rect">
            <a:avLst/>
          </a:prstGeom>
          <a:noFill/>
        </p:spPr>
      </p:pic>
      <p:pic>
        <p:nvPicPr>
          <p:cNvPr id="11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04664"/>
            <a:ext cx="2808313" cy="9144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349389" y="692696"/>
            <a:ext cx="53990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>
                <a:solidFill>
                  <a:schemeClr val="accent6">
                    <a:lumMod val="50000"/>
                  </a:schemeClr>
                </a:solidFill>
              </a:rPr>
              <a:t>В гости к «Пчелкам!»</a:t>
            </a:r>
            <a:endParaRPr lang="ru-RU" sz="7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73016"/>
            <a:ext cx="2808313" cy="914400"/>
          </a:xfrm>
          <a:prstGeom prst="rect">
            <a:avLst/>
          </a:prstGeom>
          <a:noFill/>
        </p:spPr>
      </p:pic>
      <p:pic>
        <p:nvPicPr>
          <p:cNvPr id="15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861048"/>
            <a:ext cx="2808313" cy="914400"/>
          </a:xfrm>
          <a:prstGeom prst="rect">
            <a:avLst/>
          </a:prstGeom>
          <a:noFill/>
        </p:spPr>
      </p:pic>
      <p:pic>
        <p:nvPicPr>
          <p:cNvPr id="16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25144"/>
            <a:ext cx="2808313" cy="914400"/>
          </a:xfrm>
          <a:prstGeom prst="rect">
            <a:avLst/>
          </a:prstGeom>
          <a:noFill/>
        </p:spPr>
      </p:pic>
      <p:pic>
        <p:nvPicPr>
          <p:cNvPr id="17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869160"/>
            <a:ext cx="2808313" cy="914400"/>
          </a:xfrm>
          <a:prstGeom prst="rect">
            <a:avLst/>
          </a:prstGeom>
          <a:noFill/>
        </p:spPr>
      </p:pic>
      <p:pic>
        <p:nvPicPr>
          <p:cNvPr id="18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0"/>
            <a:ext cx="2808313" cy="914400"/>
          </a:xfrm>
          <a:prstGeom prst="rect">
            <a:avLst/>
          </a:prstGeom>
          <a:noFill/>
        </p:spPr>
      </p:pic>
      <p:pic>
        <p:nvPicPr>
          <p:cNvPr id="19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068960"/>
            <a:ext cx="2808313" cy="914400"/>
          </a:xfrm>
          <a:prstGeom prst="rect">
            <a:avLst/>
          </a:prstGeom>
          <a:noFill/>
        </p:spPr>
      </p:pic>
      <p:pic>
        <p:nvPicPr>
          <p:cNvPr id="20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843" y="1052736"/>
            <a:ext cx="2808313" cy="914400"/>
          </a:xfrm>
          <a:prstGeom prst="rect">
            <a:avLst/>
          </a:prstGeom>
          <a:noFill/>
        </p:spPr>
      </p:pic>
      <p:pic>
        <p:nvPicPr>
          <p:cNvPr id="22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843" y="3212976"/>
            <a:ext cx="2808313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979712" y="3284984"/>
            <a:ext cx="6707088" cy="28110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764704"/>
            <a:ext cx="6347048" cy="6068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1" name="Picture 3" descr="C:\Users\Ок\Desktop\ДЕТСАД-ФОТО — для презентации\пчелки\SS851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59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444208" y="4365104"/>
            <a:ext cx="2242592" cy="17308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99792" y="836712"/>
            <a:ext cx="5987008" cy="5348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194" name="Picture 2" descr="C:\Users\Ок\Desktop\ДЕТСАД-ФОТО — для презентации\пчелки\SS8517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Ок\Desktop\13581489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085184"/>
            <a:ext cx="1019175" cy="1219200"/>
          </a:xfrm>
          <a:prstGeom prst="rect">
            <a:avLst/>
          </a:prstGeom>
          <a:noFill/>
        </p:spPr>
      </p:pic>
      <p:pic>
        <p:nvPicPr>
          <p:cNvPr id="10" name="Picture 4" descr="C:\Users\Ок\Desktop\37928534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3429000"/>
            <a:ext cx="3001516" cy="1008112"/>
          </a:xfrm>
          <a:prstGeom prst="rect">
            <a:avLst/>
          </a:prstGeom>
          <a:noFill/>
        </p:spPr>
      </p:pic>
      <p:pic>
        <p:nvPicPr>
          <p:cNvPr id="8198" name="Picture 6" descr="C:\Users\Ок\Desktop\37928534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5576" y="908720"/>
            <a:ext cx="3528392" cy="1008112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764704"/>
            <a:ext cx="6635080" cy="6068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218" name="Picture 2" descr="C:\Users\Ок\Desktop\ДЕТСАД-ФОТО — для презентации\пчелки\SS851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12968" cy="6597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190990"/>
            <a:ext cx="2425452" cy="776145"/>
          </a:xfrm>
          <a:prstGeom prst="rect">
            <a:avLst/>
          </a:prstGeom>
          <a:noFill/>
        </p:spPr>
      </p:pic>
      <p:pic>
        <p:nvPicPr>
          <p:cNvPr id="6" name="Picture 6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188640"/>
            <a:ext cx="3528392" cy="1008112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Ок\Desktop\ДЕТСАД-ФОТО — для презентации\пчелки\SS851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5698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5" name="Picture 5" descr="C:\Users\Ок\Desktop\99703086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796136" y="4869160"/>
            <a:ext cx="2592288" cy="2274398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Ок\Desktop\ДЕТСАД-ФОТО — для презентации\пчелки\SS851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59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63888" y="980728"/>
            <a:ext cx="1512168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348880"/>
            <a:ext cx="6347048" cy="377728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4338" name="Picture 2" descr="C:\Users\Ок\Desktop\ДЕТСАД-ФОТО — для презентации\пчелки\SS851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552727" cy="6453335"/>
          </a:xfrm>
          <a:prstGeom prst="rect">
            <a:avLst/>
          </a:prstGeom>
          <a:noFill/>
        </p:spPr>
      </p:pic>
      <p:pic>
        <p:nvPicPr>
          <p:cNvPr id="5" name="Picture 4" descr="C:\Users\Ок\Desktop\АНИМАЦИЯ\9060121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7504" y="260648"/>
            <a:ext cx="1561558" cy="936104"/>
          </a:xfrm>
          <a:prstGeom prst="rect">
            <a:avLst/>
          </a:prstGeom>
          <a:noFill/>
        </p:spPr>
      </p:pic>
      <p:pic>
        <p:nvPicPr>
          <p:cNvPr id="6" name="Picture 4" descr="C:\Users\Ок\Desktop\АНИМАЦИЯ\9060121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32656"/>
            <a:ext cx="1416942" cy="936104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4088" y="692696"/>
            <a:ext cx="2520280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5362" name="Picture 2" descr="C:\Users\Ок\Desktop\ДЕТСАД-ФОТО — для презентации\пчелки\20160819_170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8929936" cy="6697452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flipH="1">
            <a:off x="6110456" y="5229200"/>
            <a:ext cx="45719" cy="7200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3993" y="3284984"/>
            <a:ext cx="45719" cy="144016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17412" name="Picture 4" descr="C:\Users\Ок\Desktop\ДЕТСАД-ФОТО — для презентации\пчелки\SS851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661459" cy="44644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6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5576" y="0"/>
            <a:ext cx="2699792" cy="1008112"/>
          </a:xfrm>
          <a:prstGeom prst="rect">
            <a:avLst/>
          </a:prstGeom>
          <a:noFill/>
        </p:spPr>
      </p:pic>
      <p:pic>
        <p:nvPicPr>
          <p:cNvPr id="10" name="Picture 6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972616" y="836712"/>
            <a:ext cx="3528392" cy="1008112"/>
          </a:xfrm>
          <a:prstGeom prst="rect">
            <a:avLst/>
          </a:prstGeom>
          <a:noFill/>
        </p:spPr>
      </p:pic>
      <p:pic>
        <p:nvPicPr>
          <p:cNvPr id="11" name="Picture 3" descr="C:\Users\Ок\Desktop\37928534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517232"/>
            <a:ext cx="3096344" cy="997060"/>
          </a:xfrm>
          <a:prstGeom prst="rect">
            <a:avLst/>
          </a:prstGeom>
          <a:noFill/>
        </p:spPr>
      </p:pic>
      <p:pic>
        <p:nvPicPr>
          <p:cNvPr id="17415" name="Picture 7" descr="C:\Users\Ок\Desktop\ДЕТСАД-ФОТО — для презентации\пчелки\Новая папка\PC150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818534">
            <a:off x="4237348" y="1472714"/>
            <a:ext cx="5509554" cy="32466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МИНИ-МУЗЕЙ «КУКЛЫ В НАРОДНЫХ КОСТЮМАХ»</a:t>
            </a:r>
            <a:endParaRPr lang="ru-RU" dirty="0"/>
          </a:p>
        </p:txBody>
      </p:sp>
      <p:pic>
        <p:nvPicPr>
          <p:cNvPr id="18434" name="Picture 2" descr="C:\Users\Ок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40" y="1412776"/>
            <a:ext cx="9002560" cy="5184575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97" y="116632"/>
            <a:ext cx="8987499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660232" y="4221088"/>
            <a:ext cx="2026568" cy="18749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6" y="980728"/>
            <a:ext cx="3970784" cy="3908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7410" name="Picture 2" descr="C:\Users\Ок\Desktop\ДЕТСАД-ФОТО — для презентации\пчелки\SS851807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9218" y="188640"/>
            <a:ext cx="5725270" cy="6464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1" name="Picture 3" descr="C:\Users\Ок\Desktop\ДЕТСАД-ФОТО — для презентации\пчелки\SS851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2808312" cy="3024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Центр ролевой игры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00200"/>
            <a:ext cx="7704856" cy="49251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8" name="Picture 4" descr="C:\Users\User\Desktop\фотоальбом дети 2013\старшая группа\P9160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12968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377773"/>
      </p:ext>
    </p:extLst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Ок\Desktop\ДЕТСАД-ФОТО — для презентации\пчелки\SS851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99" y="452764"/>
            <a:ext cx="8537401" cy="64052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Ок\Desktop\ДЕТСАД-ФОТО — для презентации\пчелки\SS851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33670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79912" y="2276872"/>
            <a:ext cx="1656184" cy="36004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8" name="Picture 4" descr="C:\Users\Ок\Desktop\ДЕТСАД-ФОТО — для презентации\пчелки\SS851911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1"/>
            <a:ext cx="2808312" cy="6656065"/>
          </a:xfrm>
          <a:prstGeom prst="rect">
            <a:avLst/>
          </a:prstGeom>
          <a:noFill/>
        </p:spPr>
      </p:pic>
      <p:pic>
        <p:nvPicPr>
          <p:cNvPr id="22533" name="Picture 5" descr="C:\Users\Ок\Desktop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908720"/>
            <a:ext cx="7376142" cy="4149080"/>
          </a:xfrm>
          <a:prstGeom prst="rect">
            <a:avLst/>
          </a:prstGeom>
          <a:noFill/>
        </p:spPr>
      </p:pic>
      <p:pic>
        <p:nvPicPr>
          <p:cNvPr id="22535" name="Picture 7" descr="C:\Users\Ок\Desktop\АНИМАЦИЯ\95497893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712" y="5201816"/>
            <a:ext cx="2592288" cy="165618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8" name="Picture 4" descr="C:\Users\Ок\Desktop\ДЕТСАД-ФОТО — для презентации\пчелки\SS851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96469" cy="659735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9080" y="0"/>
            <a:ext cx="5194920" cy="4221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00B050"/>
                </a:solidFill>
              </a:rPr>
              <a:t>        </a:t>
            </a:r>
            <a:br>
              <a:rPr lang="ru-RU" sz="5400" dirty="0" smtClean="0">
                <a:solidFill>
                  <a:srgbClr val="00B050"/>
                </a:solidFill>
              </a:rPr>
            </a:br>
            <a:r>
              <a:rPr lang="ru-RU" sz="5400" dirty="0" smtClean="0">
                <a:solidFill>
                  <a:srgbClr val="00B050"/>
                </a:solidFill>
              </a:rPr>
              <a:t/>
            </a:r>
            <a:br>
              <a:rPr lang="ru-RU" sz="5400" dirty="0" smtClean="0">
                <a:solidFill>
                  <a:srgbClr val="00B050"/>
                </a:solidFill>
              </a:rPr>
            </a:br>
            <a:r>
              <a:rPr lang="ru-RU" sz="5400" dirty="0" smtClean="0">
                <a:solidFill>
                  <a:srgbClr val="00B050"/>
                </a:solidFill>
              </a:rPr>
              <a:t> Вас приветствуют</a:t>
            </a:r>
            <a:br>
              <a:rPr lang="ru-RU" sz="5400" dirty="0" smtClean="0">
                <a:solidFill>
                  <a:srgbClr val="00B050"/>
                </a:solidFill>
              </a:rPr>
            </a:br>
            <a:r>
              <a:rPr lang="ru-RU" sz="5400" dirty="0" smtClean="0">
                <a:solidFill>
                  <a:srgbClr val="00B050"/>
                </a:solidFill>
              </a:rPr>
              <a:t> «Карапузики»!</a:t>
            </a:r>
            <a:endParaRPr lang="ru-RU" sz="5400" dirty="0"/>
          </a:p>
        </p:txBody>
      </p:sp>
      <p:pic>
        <p:nvPicPr>
          <p:cNvPr id="122882" name="Picture 2" descr="C:\Users\Ок\Desktop\6236798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3707903" cy="4248472"/>
          </a:xfrm>
          <a:prstGeom prst="rect">
            <a:avLst/>
          </a:prstGeom>
          <a:noFill/>
        </p:spPr>
      </p:pic>
      <p:pic>
        <p:nvPicPr>
          <p:cNvPr id="122884" name="Picture 4" descr="C:\Users\Ок\Desktop\21115045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1946" y="4836368"/>
            <a:ext cx="2114550" cy="1905000"/>
          </a:xfrm>
          <a:prstGeom prst="rect">
            <a:avLst/>
          </a:prstGeom>
          <a:noFill/>
        </p:spPr>
      </p:pic>
      <p:pic>
        <p:nvPicPr>
          <p:cNvPr id="122886" name="Picture 6" descr="C:\Users\Ок\Desktop\3542529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72008"/>
            <a:ext cx="1728192" cy="191683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3068960"/>
            <a:ext cx="2160240" cy="288032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3068960"/>
            <a:ext cx="4402832" cy="1028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3555" name="Picture 3" descr="C:\Users\Ок\Desktop\ДЕТСАД-ФОТО — для презентации\1 млад\SS851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7380118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Ок\Desktop\ДЕТСАД-ФОТО — для презентации\1 млад\SS851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573016"/>
            <a:ext cx="6480720" cy="2693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3557" name="Picture 5" descr="C:\Users\Ок\Desktop\72001587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543425"/>
            <a:ext cx="2143125" cy="23145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2492896"/>
            <a:ext cx="3600400" cy="694184"/>
          </a:xfrm>
        </p:spPr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339752" y="2204865"/>
            <a:ext cx="4176464" cy="30963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Ок\Desktop\ДЕТСАД-ФОТО — для презентации\1 млад\SS851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1308"/>
            <a:ext cx="8568952" cy="57609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580" name="Picture 4" descr="C:\Users\Ок\Desktop\ДЕТСАД-ФОТО — для презентации\1 млад\SS851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941168"/>
            <a:ext cx="2664296" cy="16651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4581" name="Picture 5" descr="C:\Users\Ок\Desktop\ДЕТСАД-ФОТО — для презентации\1 млад\SS8518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957039"/>
            <a:ext cx="3301685" cy="16403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DCIM\100CASIO\CIMG3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92480" cy="5995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Ок\Desktop\АНИМАЦИЯ\21115045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501008"/>
            <a:ext cx="2114550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2" name="Picture 2" descr="C:\Users\Ок\Desktop\Рисунок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88641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ИСТОРИЧЕСКАЯ СПРАВКА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692696"/>
            <a:ext cx="820891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 smtClean="0">
                <a:latin typeface="+mn-lt"/>
              </a:rPr>
              <a:t>Детский сад Славянского ЛЗП по улице А.П.Пассара,15 открылся в августе месяце 1975 года в соответствии с решением Нанайского райисполкома от августа месяца 1975 года.</a:t>
            </a:r>
          </a:p>
          <a:p>
            <a:pPr indent="457200" algn="just"/>
            <a:r>
              <a:rPr lang="ru-RU" sz="1400" b="1" dirty="0" smtClean="0">
                <a:latin typeface="+mn-lt"/>
              </a:rPr>
              <a:t>С 18 мая 1995 года</a:t>
            </a:r>
            <a:r>
              <a:rPr lang="ru-RU" sz="1400" dirty="0" smtClean="0">
                <a:latin typeface="+mn-lt"/>
              </a:rPr>
              <a:t> Детский сад Славянского ЛЗП переименован на дошкольное образовательное учреждение </a:t>
            </a:r>
            <a:r>
              <a:rPr lang="ru-RU" sz="1400" dirty="0" err="1" smtClean="0">
                <a:latin typeface="+mn-lt"/>
              </a:rPr>
              <a:t>с.Лидога</a:t>
            </a:r>
            <a:r>
              <a:rPr lang="ru-RU" sz="1400" dirty="0" smtClean="0">
                <a:latin typeface="+mn-lt"/>
              </a:rPr>
              <a:t> на основании свидетельства о регистрации от 18.05.1995 года за № 56.</a:t>
            </a:r>
          </a:p>
          <a:p>
            <a:pPr indent="457200" algn="just"/>
            <a:r>
              <a:rPr lang="ru-RU" sz="1400" b="1" dirty="0" smtClean="0">
                <a:latin typeface="+mn-lt"/>
              </a:rPr>
              <a:t>С 31 мая 1995 года</a:t>
            </a:r>
            <a:r>
              <a:rPr lang="ru-RU" sz="1400" dirty="0" smtClean="0">
                <a:latin typeface="+mn-lt"/>
              </a:rPr>
              <a:t> дошкольное образовательное учреждение </a:t>
            </a:r>
            <a:r>
              <a:rPr lang="ru-RU" sz="1400" dirty="0" err="1" smtClean="0">
                <a:latin typeface="+mn-lt"/>
              </a:rPr>
              <a:t>с.Лидога</a:t>
            </a:r>
            <a:r>
              <a:rPr lang="ru-RU" sz="1400" dirty="0" smtClean="0">
                <a:latin typeface="+mn-lt"/>
              </a:rPr>
              <a:t> переименовано на муниципальное дошкольное образовательное учреждение  Детский сад № 19 </a:t>
            </a:r>
            <a:r>
              <a:rPr lang="ru-RU" sz="1400" dirty="0" err="1" smtClean="0">
                <a:latin typeface="+mn-lt"/>
              </a:rPr>
              <a:t>с.Лидога</a:t>
            </a:r>
            <a:r>
              <a:rPr lang="ru-RU" sz="1400" dirty="0" smtClean="0">
                <a:latin typeface="+mn-lt"/>
              </a:rPr>
              <a:t> (сокращенное наименование – МДОУ детский сад № 19 </a:t>
            </a:r>
            <a:r>
              <a:rPr lang="ru-RU" sz="1400" dirty="0" err="1" smtClean="0">
                <a:latin typeface="+mn-lt"/>
              </a:rPr>
              <a:t>с.Лидога</a:t>
            </a:r>
            <a:r>
              <a:rPr lang="ru-RU" sz="1400" dirty="0" smtClean="0">
                <a:latin typeface="+mn-lt"/>
              </a:rPr>
              <a:t>) в соответствии с Уставом детского сада зарегистрированный Постановлением Главы администрации Нанайского района № 189 от 31.05.1995 года.</a:t>
            </a:r>
          </a:p>
          <a:p>
            <a:pPr indent="457200" algn="just"/>
            <a:r>
              <a:rPr lang="ru-RU" sz="1400" b="1" dirty="0" smtClean="0">
                <a:latin typeface="+mn-lt"/>
              </a:rPr>
              <a:t>С 19апреля 2005 года</a:t>
            </a:r>
            <a:r>
              <a:rPr lang="ru-RU" sz="1400" dirty="0" smtClean="0">
                <a:latin typeface="+mn-lt"/>
              </a:rPr>
              <a:t> муниципальное дошкольное образовательное учреждение  Детский сад № 19 </a:t>
            </a:r>
            <a:r>
              <a:rPr lang="ru-RU" sz="1400" dirty="0" err="1" smtClean="0">
                <a:latin typeface="+mn-lt"/>
              </a:rPr>
              <a:t>с.Лидога</a:t>
            </a:r>
            <a:r>
              <a:rPr lang="ru-RU" sz="1400" dirty="0" smtClean="0">
                <a:latin typeface="+mn-lt"/>
              </a:rPr>
              <a:t> (сокращенное наименование – МДОУ детский сад № 19 </a:t>
            </a:r>
            <a:r>
              <a:rPr lang="ru-RU" sz="1400" dirty="0" err="1" smtClean="0">
                <a:latin typeface="+mn-lt"/>
              </a:rPr>
              <a:t>с.Лидога</a:t>
            </a:r>
            <a:r>
              <a:rPr lang="ru-RU" sz="1400" dirty="0" smtClean="0">
                <a:latin typeface="+mn-lt"/>
              </a:rPr>
              <a:t>) переименовано на муниципальное дошкольное образовательное учреждение  детский сад </a:t>
            </a:r>
            <a:r>
              <a:rPr lang="ru-RU" sz="1400" dirty="0" err="1" smtClean="0">
                <a:latin typeface="+mn-lt"/>
              </a:rPr>
              <a:t>Лидогинского</a:t>
            </a:r>
            <a:r>
              <a:rPr lang="ru-RU" sz="1400" dirty="0" smtClean="0">
                <a:latin typeface="+mn-lt"/>
              </a:rPr>
              <a:t> сельского поселения Нанайского муниципального района Хабаровского края (сокращенное наименование – МДОУ детский сад  </a:t>
            </a:r>
            <a:r>
              <a:rPr lang="ru-RU" sz="1400" dirty="0" err="1" smtClean="0">
                <a:latin typeface="+mn-lt"/>
              </a:rPr>
              <a:t>Лидогинского</a:t>
            </a:r>
            <a:r>
              <a:rPr lang="ru-RU" sz="1400" dirty="0" smtClean="0">
                <a:latin typeface="+mn-lt"/>
              </a:rPr>
              <a:t> сельского поселения) в соответствии с Уставом детского сада на основании Постановления Главы Нанайского муниципального района от 19.04.2005 года.</a:t>
            </a:r>
          </a:p>
          <a:p>
            <a:pPr indent="457200" algn="just"/>
            <a:r>
              <a:rPr lang="ru-RU" sz="1400" b="1" dirty="0" smtClean="0">
                <a:latin typeface="+mn-lt"/>
              </a:rPr>
              <a:t>С 07 ноября 2011 года </a:t>
            </a:r>
            <a:r>
              <a:rPr lang="ru-RU" sz="1400" dirty="0" smtClean="0">
                <a:latin typeface="+mn-lt"/>
              </a:rPr>
              <a:t>муниципальное дошкольное образовательное учреждение детский сад </a:t>
            </a:r>
            <a:r>
              <a:rPr lang="ru-RU" sz="1400" dirty="0" err="1" smtClean="0">
                <a:latin typeface="+mn-lt"/>
              </a:rPr>
              <a:t>Лидогинского</a:t>
            </a:r>
            <a:r>
              <a:rPr lang="ru-RU" sz="1400" dirty="0" smtClean="0">
                <a:latin typeface="+mn-lt"/>
              </a:rPr>
              <a:t> сельского поселения  Нанайского муниципального района Хабаровского края изменено на муниципальное казённое дошкольное образовательное учреждение детский сад </a:t>
            </a:r>
            <a:r>
              <a:rPr lang="ru-RU" sz="1400" dirty="0" err="1" smtClean="0">
                <a:latin typeface="+mn-lt"/>
              </a:rPr>
              <a:t>Лидогинского</a:t>
            </a:r>
            <a:r>
              <a:rPr lang="ru-RU" sz="1400" dirty="0" smtClean="0">
                <a:latin typeface="+mn-lt"/>
              </a:rPr>
              <a:t> сельского поселения  Нанайского муниципального района Хабаровского края (Постановление главы Нанайского муниципального района Хабаровского края от 07.11.2011 года № 107).</a:t>
            </a:r>
          </a:p>
          <a:p>
            <a:pPr indent="457200" algn="just"/>
            <a:r>
              <a:rPr lang="ru-RU" sz="1400" b="1" dirty="0" smtClean="0">
                <a:latin typeface="+mn-lt"/>
              </a:rPr>
              <a:t>С 07 октября 2014 года</a:t>
            </a:r>
            <a:r>
              <a:rPr lang="ru-RU" sz="1400" dirty="0" smtClean="0">
                <a:latin typeface="+mn-lt"/>
              </a:rPr>
              <a:t> муниципальное казённое дошкольное образовательное учреждение детский сад </a:t>
            </a:r>
            <a:r>
              <a:rPr lang="ru-RU" sz="1400" dirty="0" err="1" smtClean="0">
                <a:latin typeface="+mn-lt"/>
              </a:rPr>
              <a:t>Лидогинского</a:t>
            </a:r>
            <a:r>
              <a:rPr lang="ru-RU" sz="1400" dirty="0" smtClean="0">
                <a:latin typeface="+mn-lt"/>
              </a:rPr>
              <a:t> сельского поселения  Нанайского муниципального района Хабаровского края (Постановление главы Нанайского муниципального района Хабаровского края изменено на муниципальное автономное дошкольное образовательное учреждение «Детский сад с. </a:t>
            </a:r>
            <a:r>
              <a:rPr lang="ru-RU" sz="1400" dirty="0" err="1" smtClean="0">
                <a:latin typeface="+mn-lt"/>
              </a:rPr>
              <a:t>Лидога</a:t>
            </a:r>
            <a:r>
              <a:rPr lang="ru-RU" sz="1400" dirty="0" smtClean="0">
                <a:latin typeface="+mn-lt"/>
              </a:rPr>
              <a:t>» от 07.10.2014 года №1376.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Ок\Desktop\ДЕТСАД-ФОТО — для презентации\1 млад\PC15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484" y="1628800"/>
            <a:ext cx="8855516" cy="498122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052736"/>
            <a:ext cx="3168352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6629" name="Picture 5" descr="C:\Users\Ок\Desktop\ДЕТСАД-ФОТО — для презентации\1 млад\PC15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978950"/>
            <a:ext cx="6623298" cy="37256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30" name="Picture 6" descr="C:\Users\Ок\Desktop\ДЕТСАД-ФОТО — для презентации\1 млад\PC1500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6633325" cy="37312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32" name="Picture 8" descr="C:\Users\Ок\Desktop\62367982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720" y="5157192"/>
            <a:ext cx="1905000" cy="157162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836712"/>
            <a:ext cx="4896544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060849"/>
            <a:ext cx="6048672" cy="30963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H:\DCIM\100CASIO\CIMG3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Ок\Desktop\АНИМАЦИЯ\97548142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589240"/>
            <a:ext cx="1266825" cy="1066800"/>
          </a:xfrm>
          <a:prstGeom prst="rect">
            <a:avLst/>
          </a:prstGeom>
          <a:noFill/>
        </p:spPr>
      </p:pic>
      <p:pic>
        <p:nvPicPr>
          <p:cNvPr id="6" name="Picture 2" descr="C:\Users\Ок\Desktop\АНИМАЦИЯ\97548142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40352" y="5733255"/>
            <a:ext cx="1152128" cy="970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8081265"/>
      </p:ext>
    </p:extLst>
  </p:cSld>
  <p:clrMapOvr>
    <a:masterClrMapping/>
  </p:clrMapOvr>
  <p:transition advTm="3000">
    <p:pull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Ок\Desktop\ДЕТСАД-ФОТО — для презентации\1 млад\Новая папка\SS851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2008"/>
            <a:ext cx="8880398" cy="6669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4" descr="C:\Users\Ок\Desktop\ДЕТСАД-ФОТО — для презентации\1 млад\20160819_163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60648"/>
            <a:ext cx="1656184" cy="2564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Спальня младшей группы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:\DCIM\100CASIO\CIMG3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9036496" cy="66671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862215"/>
      </p:ext>
    </p:extLst>
  </p:cSld>
  <p:clrMapOvr>
    <a:masterClrMapping/>
  </p:clrMapOvr>
  <p:transition advTm="3000">
    <p:randomBar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4994" name="Picture 2" descr="C:\Users\Ок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4" y="0"/>
            <a:ext cx="908734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132203">
            <a:off x="2286000" y="980729"/>
            <a:ext cx="4572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20215381">
            <a:off x="2213092" y="3073211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13666" name="Picture 2" descr="C:\Users\Ок\Desktop\83800768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2852936"/>
            <a:ext cx="1098798" cy="810766"/>
          </a:xfrm>
          <a:prstGeom prst="rect">
            <a:avLst/>
          </a:prstGeom>
          <a:noFill/>
        </p:spPr>
      </p:pic>
      <p:pic>
        <p:nvPicPr>
          <p:cNvPr id="113668" name="Picture 4" descr="C:\Users\Ок\Desktop\16116960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3743">
            <a:off x="356289" y="2667745"/>
            <a:ext cx="1466850" cy="952500"/>
          </a:xfrm>
          <a:prstGeom prst="rect">
            <a:avLst/>
          </a:prstGeom>
          <a:noFill/>
        </p:spPr>
      </p:pic>
      <p:pic>
        <p:nvPicPr>
          <p:cNvPr id="113669" name="Picture 5" descr="C:\Users\Ок\Desktop\11075282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5591175"/>
            <a:ext cx="1266825" cy="1266825"/>
          </a:xfrm>
          <a:prstGeom prst="rect">
            <a:avLst/>
          </a:prstGeom>
          <a:noFill/>
        </p:spPr>
      </p:pic>
      <p:pic>
        <p:nvPicPr>
          <p:cNvPr id="113670" name="Picture 6" descr="C:\Users\Ок\Desktop\83800768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88478">
            <a:off x="4537075" y="106363"/>
            <a:ext cx="666750" cy="666750"/>
          </a:xfrm>
          <a:prstGeom prst="rect">
            <a:avLst/>
          </a:prstGeom>
          <a:noFill/>
        </p:spPr>
      </p:pic>
      <p:pic>
        <p:nvPicPr>
          <p:cNvPr id="113671" name="Picture 7" descr="C:\Users\Ок\Desktop\8794847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50" y="5467350"/>
            <a:ext cx="1428750" cy="139065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691680" y="836713"/>
            <a:ext cx="62646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B050"/>
              </a:solidFill>
            </a:endParaRPr>
          </a:p>
          <a:p>
            <a:pPr algn="ctr"/>
            <a:endParaRPr lang="ru-RU" dirty="0" smtClean="0">
              <a:solidFill>
                <a:srgbClr val="00B050"/>
              </a:solidFill>
            </a:endParaRPr>
          </a:p>
          <a:p>
            <a:pPr algn="ctr"/>
            <a:endParaRPr lang="ru-RU" dirty="0" smtClean="0">
              <a:solidFill>
                <a:srgbClr val="00B050"/>
              </a:solidFill>
            </a:endParaRP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sz="6000" b="1" dirty="0" smtClean="0">
                <a:solidFill>
                  <a:srgbClr val="00B050"/>
                </a:solidFill>
              </a:rPr>
              <a:t>СПАСИБО </a:t>
            </a:r>
          </a:p>
          <a:p>
            <a:pPr algn="ctr"/>
            <a:r>
              <a:rPr lang="ru-RU" sz="6000" b="1" dirty="0" smtClean="0">
                <a:solidFill>
                  <a:srgbClr val="00B050"/>
                </a:solidFill>
              </a:rPr>
              <a:t>ЗА </a:t>
            </a:r>
          </a:p>
          <a:p>
            <a:pPr algn="ctr"/>
            <a:r>
              <a:rPr lang="ru-RU" sz="6000" b="1" dirty="0" smtClean="0">
                <a:solidFill>
                  <a:srgbClr val="00B050"/>
                </a:solidFill>
              </a:rPr>
              <a:t>ВНИМАНИЕ !</a:t>
            </a:r>
            <a:endParaRPr lang="ru-RU" sz="6000" b="1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2" name="Picture 2" descr="C:\Users\Ок\Desktop\Рисунок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88641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692696"/>
            <a:ext cx="7776864" cy="503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2000" b="1" dirty="0" smtClean="0">
                <a:latin typeface="+mj-lt"/>
              </a:rPr>
              <a:t>ИСТОРИЧЕСКАЯ СПРАВКА</a:t>
            </a:r>
          </a:p>
          <a:p>
            <a:pPr indent="457200" algn="just">
              <a:lnSpc>
                <a:spcPct val="150000"/>
              </a:lnSpc>
            </a:pPr>
            <a:r>
              <a:rPr lang="ru-RU" sz="1600" dirty="0" smtClean="0">
                <a:latin typeface="+mj-lt"/>
              </a:rPr>
              <a:t>Здание детского сада было построено по типовому проекту (1975 г.) под ведомством «Леспромхоза». Долгие годы дошкольное учреждение работало исправно и успело принять и воспитать в своих стенах множество мальчишек и девчонок. </a:t>
            </a:r>
          </a:p>
          <a:p>
            <a:pPr indent="457200" algn="just">
              <a:lnSpc>
                <a:spcPct val="150000"/>
              </a:lnSpc>
            </a:pPr>
            <a:r>
              <a:rPr lang="ru-RU" sz="1600" dirty="0" smtClean="0">
                <a:latin typeface="+mj-lt"/>
              </a:rPr>
              <a:t>В тяжёлые 90-ые годы «перестройки», а именно в 1993 году, закрылся «Леспромхоз». Детский сад был брошен, а впоследствии закрыт и заморожен на целых шесть лет. В 1999 году был открыт из-за потребности в помещении для  размещения пришкольного интерната. Также была выделена одна группа для дошколят разного возраста. Потребность в местах для детей дошкольного возраста оставалась высокой. Со временем, из-за малой численности детей, посещавших пришкольный интернат, в 2004 году открылась вторая разновозрастная группа, в 2007 году  — третья. </a:t>
            </a:r>
          </a:p>
          <a:p>
            <a:pPr indent="457200" algn="just">
              <a:lnSpc>
                <a:spcPct val="150000"/>
              </a:lnSpc>
            </a:pPr>
            <a:r>
              <a:rPr lang="ru-RU" sz="1600" dirty="0" smtClean="0">
                <a:latin typeface="+mj-lt"/>
              </a:rPr>
              <a:t>В 2012 году интернат  был переведён в школу </a:t>
            </a:r>
            <a:r>
              <a:rPr lang="ru-RU" sz="1600" dirty="0" err="1" smtClean="0">
                <a:latin typeface="+mj-lt"/>
              </a:rPr>
              <a:t>Лидогинского</a:t>
            </a:r>
            <a:r>
              <a:rPr lang="ru-RU" sz="1600" dirty="0" smtClean="0">
                <a:latin typeface="+mj-lt"/>
              </a:rPr>
              <a:t> сельского поселения.</a:t>
            </a:r>
            <a:endParaRPr lang="ru-RU" sz="1600" dirty="0">
              <a:latin typeface="+mj-lt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2">
  <a:themeElements>
    <a:clrScheme name="Оформление по умолчанию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3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Лето анимирован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Лето анимирован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ре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Тре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Открыт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2481</TotalTime>
  <Words>459</Words>
  <Application>Microsoft Office PowerPoint</Application>
  <PresentationFormat>Экран (4:3)</PresentationFormat>
  <Paragraphs>144</Paragraphs>
  <Slides>85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85</vt:i4>
      </vt:variant>
    </vt:vector>
  </HeadingPairs>
  <TitlesOfParts>
    <vt:vector size="104" baseType="lpstr">
      <vt:lpstr>Тема2</vt:lpstr>
      <vt:lpstr>Трек</vt:lpstr>
      <vt:lpstr>Литейная</vt:lpstr>
      <vt:lpstr>1_Трек</vt:lpstr>
      <vt:lpstr>2_Трек</vt:lpstr>
      <vt:lpstr>Яркая</vt:lpstr>
      <vt:lpstr>3_Трек</vt:lpstr>
      <vt:lpstr>Открытая</vt:lpstr>
      <vt:lpstr>Апекс</vt:lpstr>
      <vt:lpstr>Бумажная</vt:lpstr>
      <vt:lpstr>Поток</vt:lpstr>
      <vt:lpstr>1_Апекс</vt:lpstr>
      <vt:lpstr>Тема3</vt:lpstr>
      <vt:lpstr>Тема Office</vt:lpstr>
      <vt:lpstr>Лето анимированный</vt:lpstr>
      <vt:lpstr>1_Тема Office</vt:lpstr>
      <vt:lpstr>1_Лето анимированный</vt:lpstr>
      <vt:lpstr>4_Трек</vt:lpstr>
      <vt:lpstr>Изящная</vt:lpstr>
      <vt:lpstr>Презентация PowerPoint</vt:lpstr>
      <vt:lpstr>    ЭТО НАШ…ЛЮБИМЫЙ ДЕТСКИЙ САД!</vt:lpstr>
      <vt:lpstr> Посмотрите налево…</vt:lpstr>
      <vt:lpstr> а  теперь направо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Детский сад -  это радость, тепло и уют, детский сад – это дом, где тебя всегда ждут!   </vt:lpstr>
      <vt:lpstr>ДОБРО ПОЖАЛОВАТЬ!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МУЗЫКАЛЬНЫЙ ЗАЛ</vt:lpstr>
      <vt:lpstr>МУЗЫКАЛЬНЫЙ ЗАЛ</vt:lpstr>
      <vt:lpstr>Этнографический музей                                          «Евражкин сундучок»</vt:lpstr>
      <vt:lpstr>Комната русского быта «горница»</vt:lpstr>
      <vt:lpstr>   ПИЩЕБЛОК                  ПИЩЕБЛОК</vt:lpstr>
      <vt:lpstr>1 ЭТАЖ</vt:lpstr>
      <vt:lpstr>Презентация PowerPoint</vt:lpstr>
      <vt:lpstr>Презентация PowerPoint</vt:lpstr>
      <vt:lpstr>Презентация PowerPoint</vt:lpstr>
      <vt:lpstr> МЕТОДИЧЕСКИЙ КАБИНЕТ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Информационные  уголки</vt:lpstr>
      <vt:lpstr>Презентация PowerPoint</vt:lpstr>
      <vt:lpstr>Презентация PowerPoint</vt:lpstr>
      <vt:lpstr>ИКТ</vt:lpstr>
      <vt:lpstr>Учебный центр</vt:lpstr>
      <vt:lpstr>Уголок уединения</vt:lpstr>
      <vt:lpstr>   центр физкультуры и здоровья в подготовительной группе  «Атлантида» </vt:lpstr>
      <vt:lpstr>«ДОМ»</vt:lpstr>
      <vt:lpstr>Парикмахерская.             Фитобар.</vt:lpstr>
      <vt:lpstr>Гигиеническая комната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«Огород на  подоконнике»</vt:lpstr>
      <vt:lpstr>Учебный центр</vt:lpstr>
      <vt:lpstr>Физкультурно-оздоровительный центр</vt:lpstr>
      <vt:lpstr>Презентация PowerPoint</vt:lpstr>
      <vt:lpstr>СпальнАЯ КОМНАТА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МИНИ-МУЗЕЙ «КУКЛЫ В НАРОДНЫХ КОСТЮМАХ»</vt:lpstr>
      <vt:lpstr>Презентация PowerPoint</vt:lpstr>
      <vt:lpstr>Центр ролевой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Вас приветствуют  «Карапузики»!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Спальня младшей группы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конкурс на лучшую организацию предметно-развивающей среды в ДОУ.   Номинация «Лучшая дизайнерская находка в оформлении группы детского сада»</dc:title>
  <dc:creator>дс9</dc:creator>
  <cp:lastModifiedBy>admin</cp:lastModifiedBy>
  <cp:revision>412</cp:revision>
  <dcterms:created xsi:type="dcterms:W3CDTF">2013-12-11T05:51:18Z</dcterms:created>
  <dcterms:modified xsi:type="dcterms:W3CDTF">2021-12-21T11:22:24Z</dcterms:modified>
</cp:coreProperties>
</file>