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07" r:id="rId2"/>
    <p:sldId id="408" r:id="rId3"/>
    <p:sldId id="379" r:id="rId4"/>
    <p:sldId id="409" r:id="rId5"/>
    <p:sldId id="431" r:id="rId6"/>
    <p:sldId id="410" r:id="rId7"/>
    <p:sldId id="411" r:id="rId8"/>
    <p:sldId id="412" r:id="rId9"/>
    <p:sldId id="413" r:id="rId10"/>
    <p:sldId id="415" r:id="rId11"/>
    <p:sldId id="416" r:id="rId12"/>
    <p:sldId id="417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14" r:id="rId26"/>
    <p:sldId id="444" r:id="rId27"/>
    <p:sldId id="445" r:id="rId28"/>
    <p:sldId id="426" r:id="rId29"/>
    <p:sldId id="428" r:id="rId30"/>
    <p:sldId id="430" r:id="rId31"/>
    <p:sldId id="398" r:id="rId32"/>
    <p:sldId id="446" r:id="rId33"/>
    <p:sldId id="447" r:id="rId34"/>
    <p:sldId id="36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5D99"/>
    <a:srgbClr val="E7476D"/>
    <a:srgbClr val="49D749"/>
    <a:srgbClr val="72E072"/>
    <a:srgbClr val="008EC0"/>
    <a:srgbClr val="FF66CC"/>
    <a:srgbClr val="EE7C97"/>
    <a:srgbClr val="00CC00"/>
    <a:srgbClr val="00FF00"/>
    <a:srgbClr val="F3A3B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59" autoAdjust="0"/>
    <p:restoredTop sz="86380" autoAdjust="0"/>
  </p:normalViewPr>
  <p:slideViewPr>
    <p:cSldViewPr>
      <p:cViewPr>
        <p:scale>
          <a:sx n="40" d="100"/>
          <a:sy n="40" d="100"/>
        </p:scale>
        <p:origin x="-2022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80909-66C3-4FDF-B5BA-A0F410BCE2BD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DFE7D-DE41-4D98-9B45-FB86790D2A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2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8.png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338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84325" y="2276872"/>
            <a:ext cx="8536147" cy="4320480"/>
          </a:xfrm>
          <a:prstGeom prst="roundRect">
            <a:avLst/>
          </a:prstGeom>
          <a:solidFill>
            <a:srgbClr val="E74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7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7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ВЗАИМИДЕЙСТВИЕ С СОЦИАЛЬНЫМИ ПАРТНЕРАМИ</a:t>
            </a:r>
            <a:r>
              <a:rPr lang="ru-RU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ФОРМИРОВАНИИ </a:t>
            </a:r>
          </a:p>
          <a:p>
            <a:pPr algn="ctr"/>
            <a:r>
              <a:rPr lang="ru-RU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 – КОММУНИКАТИВНЫХ НАВЫКОВ ДОШКОЛЬНИКОВ В ДОУ</a:t>
            </a:r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 образовательное учреждение                                                      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развития ребенка – детский сад № 140» «УСПЕХ»</a:t>
            </a:r>
          </a:p>
          <a:p>
            <a:pPr algn="ctr"/>
            <a:r>
              <a:rPr lang="ru-RU" sz="2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городского округа </a:t>
            </a:r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Самара</a:t>
            </a:r>
            <a:endParaRPr lang="en-US" sz="2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Старший воспитатель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4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Манушина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Ольга Васильевна</a:t>
            </a:r>
            <a:endParaRPr lang="ru-RU" sz="24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6192688" cy="2088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10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57224" y="214290"/>
            <a:ext cx="7429552" cy="7858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Занятия с педагогом - психологом</a:t>
            </a:r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6" name="Picture 1" descr="C:\Users\1\Desktop\соц.парт. (материалы)\фото для Социальн.партнер\IMG-5776b405a1adb3858a28aee32328f7a4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4381" y="1214422"/>
            <a:ext cx="7215239" cy="5411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28596" y="214290"/>
            <a:ext cx="8460463" cy="972108"/>
          </a:xfrm>
          <a:prstGeom prst="roundRect">
            <a:avLst/>
          </a:prstGeom>
          <a:solidFill>
            <a:srgbClr val="785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algn="ctr" fontAlgn="base"/>
            <a:endParaRPr lang="ru-RU" sz="2400" b="1" dirty="0" smtClean="0"/>
          </a:p>
          <a:p>
            <a:pPr algn="ctr" fontAlgn="base"/>
            <a:r>
              <a:rPr lang="ru-RU" sz="2400" b="1" dirty="0" smtClean="0"/>
              <a:t>ГБУЗ </a:t>
            </a:r>
            <a:r>
              <a:rPr lang="ru-RU" sz="2400" b="1" dirty="0" smtClean="0"/>
              <a:t>СО Самарская городская поликлиника № 10       </a:t>
            </a:r>
            <a:endParaRPr lang="ru-RU" sz="2400" b="1" dirty="0" smtClean="0"/>
          </a:p>
          <a:p>
            <a:pPr algn="ctr" fontAlgn="base"/>
            <a:r>
              <a:rPr lang="ru-RU" sz="2400" b="1" dirty="0" smtClean="0"/>
              <a:t>Детское </a:t>
            </a:r>
            <a:r>
              <a:rPr lang="ru-RU" sz="2400" b="1" dirty="0" smtClean="0"/>
              <a:t>поликлиническое отделение №1</a:t>
            </a:r>
          </a:p>
          <a:p>
            <a:pPr lvl="0" algn="ctr" fontAlgn="base"/>
            <a:endParaRPr lang="ru-RU" sz="2800" b="1" dirty="0" smtClean="0"/>
          </a:p>
          <a:p>
            <a:pPr lvl="0" algn="ctr" fontAlgn="base"/>
            <a:r>
              <a:rPr lang="ru-RU" sz="3600" b="1" dirty="0" smtClean="0"/>
              <a:t> </a:t>
            </a:r>
            <a:endParaRPr lang="ru-RU" sz="3200" b="1" dirty="0" smtClean="0"/>
          </a:p>
        </p:txBody>
      </p:sp>
      <p:pic>
        <p:nvPicPr>
          <p:cNvPr id="25601" name="Picture 1" descr="C:\Users\1\AppData\Local\Temp\Rar$DIa5672.8157\IMG-ed9a22ecd5ba44869bca6ea4f2cba0e6-V.jpg"/>
          <p:cNvPicPr>
            <a:picLocks noChangeAspect="1" noChangeArrowheads="1"/>
          </p:cNvPicPr>
          <p:nvPr/>
        </p:nvPicPr>
        <p:blipFill>
          <a:blip r:embed="rId3"/>
          <a:srcRect r="6250"/>
          <a:stretch>
            <a:fillRect/>
          </a:stretch>
        </p:blipFill>
        <p:spPr bwMode="auto">
          <a:xfrm>
            <a:off x="3071802" y="2000240"/>
            <a:ext cx="5786478" cy="4629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2" name="Picture 2" descr="C:\Users\1\AppData\Local\Temp\Rar$DIa5672.14299\IMG-07bffefc8a36840ea879b0b44a323bc9-V.jpg"/>
          <p:cNvPicPr>
            <a:picLocks noChangeAspect="1" noChangeArrowheads="1"/>
          </p:cNvPicPr>
          <p:nvPr/>
        </p:nvPicPr>
        <p:blipFill>
          <a:blip r:embed="rId4"/>
          <a:srcRect l="15000" r="6249"/>
          <a:stretch>
            <a:fillRect/>
          </a:stretch>
        </p:blipFill>
        <p:spPr bwMode="auto">
          <a:xfrm>
            <a:off x="214281" y="1357298"/>
            <a:ext cx="3721921" cy="3544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7732">
            <a:off x="6462165" y="1192568"/>
            <a:ext cx="1064735" cy="949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5195">
            <a:off x="5705566" y="2299718"/>
            <a:ext cx="511021" cy="455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5195">
            <a:off x="4138144" y="1648500"/>
            <a:ext cx="676459" cy="603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1754">
            <a:off x="5129755" y="1410370"/>
            <a:ext cx="729270" cy="6501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0" y="1551338"/>
            <a:ext cx="928694" cy="8279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435" y="4714884"/>
            <a:ext cx="1599301" cy="21431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285728"/>
            <a:ext cx="4643469" cy="10001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ИГРОВАЯ </a:t>
            </a:r>
            <a:r>
              <a:rPr lang="ru-RU" sz="2800" b="1" dirty="0" smtClean="0"/>
              <a:t> ДЕЯТЕЛЬНОСТЬ</a:t>
            </a:r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29190" y="642918"/>
            <a:ext cx="4000528" cy="1186422"/>
          </a:xfrm>
          <a:prstGeom prst="roundRect">
            <a:avLst/>
          </a:pr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ПРОЕКТ </a:t>
            </a:r>
          </a:p>
          <a:p>
            <a:pPr lvl="0" algn="ctr" fontAlgn="base"/>
            <a:r>
              <a:rPr lang="ru-RU" sz="2800" b="1" dirty="0" smtClean="0"/>
              <a:t>«Я  и  МОЁ ЗДОРОВЬЕ»</a:t>
            </a:r>
            <a:endParaRPr lang="ru-RU" sz="2800" b="1" dirty="0" smtClean="0"/>
          </a:p>
          <a:p>
            <a:pPr lvl="0" algn="ctr" fontAlgn="base"/>
            <a:r>
              <a:rPr lang="ru-RU" sz="3600" b="1" dirty="0" smtClean="0"/>
              <a:t> </a:t>
            </a:r>
            <a:endParaRPr lang="ru-RU" sz="3200" b="1" dirty="0" smtClean="0"/>
          </a:p>
        </p:txBody>
      </p:sp>
      <p:pic>
        <p:nvPicPr>
          <p:cNvPr id="24577" name="Picture 1" descr="C:\Users\1\Desktop\соц.парт. (материалы)\фото для Социальн.партнер\IMG-d8f3429268603f38b923bc510a1cb9d9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85926"/>
            <a:ext cx="6500858" cy="4875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3000348"/>
            <a:ext cx="3857652" cy="38576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929190" y="357166"/>
            <a:ext cx="3714776" cy="19288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 </a:t>
            </a:r>
            <a:r>
              <a:rPr lang="ru-RU" sz="2800" b="1" dirty="0" smtClean="0"/>
              <a:t>МБУ ДО </a:t>
            </a:r>
          </a:p>
          <a:p>
            <a:pPr lvl="0" algn="ctr" fontAlgn="base"/>
            <a:r>
              <a:rPr lang="ru-RU" sz="2800" b="1" dirty="0" smtClean="0"/>
              <a:t>«Центр </a:t>
            </a:r>
            <a:r>
              <a:rPr lang="ru-RU" sz="2800" b="1" dirty="0" smtClean="0"/>
              <a:t>детского </a:t>
            </a:r>
            <a:endParaRPr lang="ru-RU" sz="2800" b="1" dirty="0" smtClean="0"/>
          </a:p>
          <a:p>
            <a:pPr lvl="0" algn="ctr" fontAlgn="base"/>
            <a:r>
              <a:rPr lang="ru-RU" sz="2800" b="1" dirty="0" smtClean="0"/>
              <a:t>Творчества«Восход</a:t>
            </a:r>
            <a:r>
              <a:rPr lang="ru-RU" sz="2800" b="1" dirty="0" smtClean="0"/>
              <a:t>» </a:t>
            </a:r>
            <a:endParaRPr lang="ru-RU" sz="2800" b="1" dirty="0" smtClean="0"/>
          </a:p>
          <a:p>
            <a:pPr lvl="0" algn="ctr" fontAlgn="base"/>
            <a:r>
              <a:rPr lang="ru-RU" sz="2800" b="1" dirty="0" smtClean="0"/>
              <a:t>г.о. </a:t>
            </a:r>
            <a:r>
              <a:rPr lang="ru-RU" sz="2800" b="1" dirty="0" smtClean="0"/>
              <a:t>Самара</a:t>
            </a:r>
            <a:endParaRPr lang="ru-RU" sz="2800" b="1" dirty="0" smtClean="0"/>
          </a:p>
        </p:txBody>
      </p:sp>
      <p:pic>
        <p:nvPicPr>
          <p:cNvPr id="45059" name="Picture 3" descr="C:\Users\1\AppData\Local\Temp\Rar$DIa8184.28978\20200226_1713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14752"/>
            <a:ext cx="4190997" cy="314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60" name="Picture 4" descr="C:\Users\1\Desktop\соц.парт. (материалы)\sgDzvDUJne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666944"/>
            <a:ext cx="4191056" cy="4191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61" name="Picture 5" descr="E:\ДОУ 2019-2020 г\сент-октяб.2019г с телеф\20191003_135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9" y="196454"/>
            <a:ext cx="4405311" cy="3303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744" y="3071810"/>
            <a:ext cx="915333" cy="9153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304033">
            <a:off x="8048657" y="1893007"/>
            <a:ext cx="1126975" cy="1126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27879">
            <a:off x="4130928" y="5615667"/>
            <a:ext cx="1489311" cy="14893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7686" y="1785926"/>
            <a:ext cx="1571636" cy="15716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77470">
            <a:off x="4357686" y="214282"/>
            <a:ext cx="1071570" cy="10715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782668">
            <a:off x="4857752" y="5143512"/>
            <a:ext cx="807096" cy="807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8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32234" y="184928"/>
            <a:ext cx="8352928" cy="1029494"/>
          </a:xfrm>
          <a:prstGeom prst="roundRect">
            <a:avLst/>
          </a:prstGeom>
          <a:solidFill>
            <a:srgbClr val="EE7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2800" b="1" dirty="0" smtClean="0"/>
              <a:t>ФГБОУ ВО «Самарский государственный </a:t>
            </a:r>
            <a:endParaRPr lang="ru-RU" sz="2800" b="1" dirty="0" smtClean="0"/>
          </a:p>
          <a:p>
            <a:pPr lvl="0" algn="ctr" fontAlgn="base"/>
            <a:r>
              <a:rPr lang="ru-RU" sz="2800" b="1" dirty="0" smtClean="0"/>
              <a:t>социально </a:t>
            </a:r>
            <a:r>
              <a:rPr lang="ru-RU" sz="2800" b="1" dirty="0" smtClean="0"/>
              <a:t>– педагогический университет»</a:t>
            </a:r>
            <a:endParaRPr lang="ru-RU" sz="2800" b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5037434"/>
            <a:ext cx="1820565" cy="18205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24548">
            <a:off x="1616435" y="5670183"/>
            <a:ext cx="1128236" cy="1128236"/>
          </a:xfrm>
          <a:prstGeom prst="rect">
            <a:avLst/>
          </a:prstGeom>
        </p:spPr>
      </p:pic>
      <p:pic>
        <p:nvPicPr>
          <p:cNvPr id="46082" name="Picture 2" descr="C:\Users\1\Desktop\соц.парт. (материалы)\фото для Социальн.партнер\IMG-6dc0fdc63ec2d3a1c52df54ccce6d162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285860"/>
            <a:ext cx="7048548" cy="528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24548">
            <a:off x="1683320" y="6112484"/>
            <a:ext cx="895328" cy="895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5669">
            <a:off x="153309" y="4307519"/>
            <a:ext cx="1053974" cy="1053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770838">
            <a:off x="566001" y="3423530"/>
            <a:ext cx="870669" cy="8706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2857496"/>
            <a:ext cx="807096" cy="807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32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5500694" y="285728"/>
            <a:ext cx="3429024" cy="157163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2800" b="1" dirty="0" smtClean="0"/>
              <a:t>УЧАСТИЕ В КОНФЕРЕНЦИЯХ, КОНКУРСАХ</a:t>
            </a:r>
            <a:endParaRPr lang="ru-RU" sz="2800" b="1" dirty="0" smtClean="0"/>
          </a:p>
        </p:txBody>
      </p:sp>
      <p:pic>
        <p:nvPicPr>
          <p:cNvPr id="47106" name="Picture 2" descr="C:\Users\1\Desktop\соц.парт. (материалы)\фото для Социальн.партнер\IMG-0c9a148b3fd71eb189296dd3334ecaa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41" y="3500438"/>
            <a:ext cx="4476749" cy="335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107" name="Picture 3" descr="C:\Users\1\Desktop\соц.парт. (материалы)\фото для Социальн.партнер\tZmcYFl14cw.jpg"/>
          <p:cNvPicPr>
            <a:picLocks noChangeAspect="1" noChangeArrowheads="1"/>
          </p:cNvPicPr>
          <p:nvPr/>
        </p:nvPicPr>
        <p:blipFill>
          <a:blip r:embed="rId4"/>
          <a:srcRect l="34375" r="6250"/>
          <a:stretch>
            <a:fillRect/>
          </a:stretch>
        </p:blipFill>
        <p:spPr bwMode="auto">
          <a:xfrm>
            <a:off x="5140562" y="2071678"/>
            <a:ext cx="3789198" cy="4786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108" name="Picture 4" descr="E:\ДОУ 2018 -2019уч.год\viber сентябрь 2018 (всё с телеф)\IMG-58cda867b39e4207619c44d47fb7ea42-V.jpg"/>
          <p:cNvPicPr>
            <a:picLocks noChangeAspect="1" noChangeArrowheads="1"/>
          </p:cNvPicPr>
          <p:nvPr/>
        </p:nvPicPr>
        <p:blipFill>
          <a:blip r:embed="rId5" cstate="print"/>
          <a:srcRect t="10203"/>
          <a:stretch>
            <a:fillRect/>
          </a:stretch>
        </p:blipFill>
        <p:spPr bwMode="auto">
          <a:xfrm>
            <a:off x="857224" y="214290"/>
            <a:ext cx="3500438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596838">
            <a:off x="-21388" y="2621881"/>
            <a:ext cx="1133557" cy="1067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75669">
            <a:off x="4736857" y="3450979"/>
            <a:ext cx="861001" cy="861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75669">
            <a:off x="4749019" y="395951"/>
            <a:ext cx="651173" cy="651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356839">
            <a:off x="4581484" y="1152468"/>
            <a:ext cx="1053974" cy="1053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84239">
            <a:off x="4488051" y="2130604"/>
            <a:ext cx="1053974" cy="10539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75669">
            <a:off x="4080420" y="3003472"/>
            <a:ext cx="801039" cy="8010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919378">
            <a:off x="162798" y="1167177"/>
            <a:ext cx="783337" cy="7833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75669">
            <a:off x="116886" y="331176"/>
            <a:ext cx="610469" cy="6104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14290"/>
            <a:ext cx="4145114" cy="12389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ПЕДАГОГИЧЕСКАЯ ПРАКТИКА</a:t>
            </a:r>
            <a:endParaRPr lang="ru-RU" sz="28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48130" name="Picture 2" descr="C:\Users\1\Desktop\соц.парт. (материалы)\фото для Социальн.партнер\IMG-a6c396191b5c120a4f9235b16d98ce7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143380"/>
            <a:ext cx="4825991" cy="271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28596" y="142852"/>
            <a:ext cx="4500594" cy="22860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2400" b="1" dirty="0" smtClean="0"/>
              <a:t>Студенческий </a:t>
            </a:r>
            <a:endParaRPr lang="ru-RU" sz="2400" b="1" dirty="0" smtClean="0"/>
          </a:p>
          <a:p>
            <a:pPr lvl="0" algn="ctr" fontAlgn="base"/>
            <a:r>
              <a:rPr lang="ru-RU" sz="2400" b="1" dirty="0" smtClean="0"/>
              <a:t>педагогический </a:t>
            </a:r>
            <a:r>
              <a:rPr lang="ru-RU" sz="2400" b="1" dirty="0" smtClean="0"/>
              <a:t>отряд </a:t>
            </a:r>
            <a:endParaRPr lang="ru-RU" sz="2400" b="1" dirty="0" smtClean="0"/>
          </a:p>
          <a:p>
            <a:pPr lvl="0" algn="ctr" fontAlgn="base"/>
            <a:r>
              <a:rPr lang="ru-RU" sz="2400" b="1" dirty="0" smtClean="0"/>
              <a:t>«</a:t>
            </a:r>
            <a:r>
              <a:rPr lang="ru-RU" sz="2400" b="1" dirty="0" smtClean="0"/>
              <a:t>Наш мир» ФГБОУ ВО «Самарский государственный экономический университет»</a:t>
            </a:r>
            <a:endParaRPr lang="ru-RU" sz="2400" b="1" dirty="0" smtClean="0"/>
          </a:p>
        </p:txBody>
      </p:sp>
      <p:pic>
        <p:nvPicPr>
          <p:cNvPr id="13315" name="Picture 3" descr="C:\Users\1\Desktop\соц.парт. (материалы)\фото для Социальн.партнер\IMG-ae48f3d3719faa5a31ddb0921b1a40fb-V.jpg"/>
          <p:cNvPicPr>
            <a:picLocks noChangeAspect="1" noChangeArrowheads="1"/>
          </p:cNvPicPr>
          <p:nvPr/>
        </p:nvPicPr>
        <p:blipFill>
          <a:blip r:embed="rId3"/>
          <a:srcRect t="17415" b="3608"/>
          <a:stretch>
            <a:fillRect/>
          </a:stretch>
        </p:blipFill>
        <p:spPr bwMode="auto">
          <a:xfrm>
            <a:off x="3393858" y="3143248"/>
            <a:ext cx="5541782" cy="3714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4" name="Picture 2" descr="C:\Users\1\Desktop\соц.парт. (материалы)\фото для Социальн.партнер\IMG-c3410a49fcc29f163c8f2ae60144fb2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96429"/>
            <a:ext cx="3714776" cy="2786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01" name="Picture 1" descr="E:\ДОУ 2019-2020 г\из viber (лето - 13.12.19г)\IMG-7c1c5de97f9ca131033f0cd2bcc7834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714620"/>
            <a:ext cx="2946800" cy="4143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928662" y="285728"/>
            <a:ext cx="7286676" cy="11503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ИСТОРИЧЕСКИЙ ПАРК </a:t>
            </a:r>
          </a:p>
          <a:p>
            <a:pPr lvl="0" algn="ctr" fontAlgn="base"/>
            <a:r>
              <a:rPr lang="ru-RU" sz="2800" b="1" dirty="0" smtClean="0"/>
              <a:t>«РОССИЯ – МОЯ ИСТОРИЯ»</a:t>
            </a:r>
            <a:endParaRPr lang="ru-RU" sz="28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49154" name="Picture 2" descr="C:\Users\1\Desktop\соц.парт. (материалы)\ksg3GjOX9Ds.jpg"/>
          <p:cNvPicPr>
            <a:picLocks noChangeAspect="1" noChangeArrowheads="1"/>
          </p:cNvPicPr>
          <p:nvPr/>
        </p:nvPicPr>
        <p:blipFill>
          <a:blip r:embed="rId3"/>
          <a:srcRect t="3772" b="10356"/>
          <a:stretch>
            <a:fillRect/>
          </a:stretch>
        </p:blipFill>
        <p:spPr bwMode="auto">
          <a:xfrm>
            <a:off x="500034" y="1571612"/>
            <a:ext cx="8208109" cy="528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pic>
        <p:nvPicPr>
          <p:cNvPr id="50178" name="Picture 2" descr="C:\Users\1\Desktop\соц.парт. (материалы)\RH-fhREfueA.jpg"/>
          <p:cNvPicPr>
            <a:picLocks noChangeAspect="1" noChangeArrowheads="1"/>
          </p:cNvPicPr>
          <p:nvPr/>
        </p:nvPicPr>
        <p:blipFill>
          <a:blip r:embed="rId3"/>
          <a:srcRect t="14864"/>
          <a:stretch>
            <a:fillRect/>
          </a:stretch>
        </p:blipFill>
        <p:spPr bwMode="auto">
          <a:xfrm>
            <a:off x="204834" y="285728"/>
            <a:ext cx="7607917" cy="485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79" name="Picture 3" descr="C:\Users\1\Desktop\соц.парт. (материалы)\nrgF6mlC7y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750471"/>
            <a:ext cx="4143372" cy="3107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86447" y="1071546"/>
            <a:ext cx="3357553" cy="6118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59061" y="332656"/>
            <a:ext cx="8098758" cy="145327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 </a:t>
            </a:r>
            <a:r>
              <a:rPr lang="ru-RU" sz="2800" b="1" dirty="0" smtClean="0">
                <a:solidFill>
                  <a:prstClr val="white"/>
                </a:solidFill>
              </a:rPr>
              <a:t>Основная задача дошкольного образования : воспитать ребенка здорового, уверенного в себе, счастливого, умного, доброго и успешного</a:t>
            </a:r>
            <a:endParaRPr lang="ru-RU" sz="2000" b="1" dirty="0" smtClean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94">
            <a:off x="7654782" y="1407503"/>
            <a:ext cx="1352461" cy="1250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061">
            <a:off x="7832650" y="4222474"/>
            <a:ext cx="936119" cy="809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315">
            <a:off x="166690" y="1307570"/>
            <a:ext cx="879172" cy="8798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505">
            <a:off x="8155997" y="3194874"/>
            <a:ext cx="664194" cy="6340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9273">
            <a:off x="7016267" y="5676669"/>
            <a:ext cx="882295" cy="7887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5195">
            <a:off x="6940658" y="2589849"/>
            <a:ext cx="1064735" cy="9492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061">
            <a:off x="7867317" y="4240203"/>
            <a:ext cx="936119" cy="809873"/>
          </a:xfrm>
          <a:prstGeom prst="rect">
            <a:avLst/>
          </a:prstGeom>
        </p:spPr>
      </p:pic>
      <p:pic>
        <p:nvPicPr>
          <p:cNvPr id="1027" name="Picture 3" descr="C:\Users\1\Desktop\соц.парт. (материалы)\фото для Социальн.партнер\IMG-84b7c04dbb7094c3857fbfb19b3c2cc8-V.jp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14347" y="1893043"/>
            <a:ext cx="6334221" cy="4750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4174">
            <a:off x="7996494" y="5497377"/>
            <a:ext cx="641558" cy="5227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214290"/>
            <a:ext cx="8572560" cy="714380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57158" y="285728"/>
            <a:ext cx="85011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МБУ ДО г.о. Самара «Детская школа искусств № 11»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22532" name="Picture 4" descr="C:\Users\1\AppData\Local\Temp\Rar$DIa1580.44119\IMG-77a8c6711a8d8d64f73c6d39dcdf2505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428736"/>
            <a:ext cx="3893352" cy="5191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3" name="Picture 5" descr="C:\Users\1\Desktop\соц.парт. (материалы)\фото для Социальн.партнер\image_image_7311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68" y="1000108"/>
            <a:ext cx="3478952" cy="2221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0" name="Picture 2" descr="E:\ДОУ 2019-2020 г\с тел. январь - февраль\20200217_131618.jpg"/>
          <p:cNvPicPr>
            <a:picLocks noChangeAspect="1" noChangeArrowheads="1"/>
          </p:cNvPicPr>
          <p:nvPr/>
        </p:nvPicPr>
        <p:blipFill>
          <a:blip r:embed="rId5" cstate="print"/>
          <a:srcRect t="11458" r="9375"/>
          <a:stretch>
            <a:fillRect/>
          </a:stretch>
        </p:blipFill>
        <p:spPr bwMode="auto">
          <a:xfrm>
            <a:off x="327708" y="3357562"/>
            <a:ext cx="4484627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4" name="Picture 6" descr="C:\Users\1\AppData\Local\Temp\Rar$DIa1580.10086\IMG-aad43fb07a6e283e347ee7fb2d1abb76-V.jpg"/>
          <p:cNvPicPr>
            <a:picLocks noChangeAspect="1" noChangeArrowheads="1"/>
          </p:cNvPicPr>
          <p:nvPr/>
        </p:nvPicPr>
        <p:blipFill>
          <a:blip r:embed="rId6"/>
          <a:srcRect l="59375" b="27499"/>
          <a:stretch>
            <a:fillRect/>
          </a:stretch>
        </p:blipFill>
        <p:spPr bwMode="auto">
          <a:xfrm>
            <a:off x="4197568" y="1000108"/>
            <a:ext cx="1868046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14290"/>
            <a:ext cx="4357718" cy="128588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СОТРУДНИЧЕСТВО </a:t>
            </a:r>
          </a:p>
          <a:p>
            <a:pPr lvl="0" algn="ctr" fontAlgn="base"/>
            <a:r>
              <a:rPr lang="ru-RU" sz="3200" b="1" dirty="0" smtClean="0"/>
              <a:t>С СЕМЬЕЙ</a:t>
            </a:r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52226" name="Picture 2" descr="E:\ДОУ 140, фото 2017г\фото 2017Г\КРИТЕРИИ (фото)\Критерии сентябрь 2017\подготов.гр.3\IMG_72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945" y="1571613"/>
            <a:ext cx="7048517" cy="528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857752" y="571480"/>
            <a:ext cx="3857652" cy="13573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ПРОЕКТНАЯ ДЕЯТЕЛЬНОСТЬ</a:t>
            </a:r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14290"/>
            <a:ext cx="4357718" cy="128588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СОТРУДНИЧЕСТВО </a:t>
            </a:r>
          </a:p>
          <a:p>
            <a:pPr lvl="0" algn="ctr" fontAlgn="base"/>
            <a:r>
              <a:rPr lang="ru-RU" sz="3200" b="1" dirty="0" smtClean="0"/>
              <a:t>С СЕМЬЕЙ</a:t>
            </a:r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54275" name="Picture 3" descr="E:\ДОУ 2019-2020 г\с тел. (275 - до осени, 13.12.19 -140)\20191206_183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11202" y="2232412"/>
            <a:ext cx="5286386" cy="3964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E:\ДОУ 2019-2020 г\сент-октяб.2019г с телеф\20191024_173529.jpg"/>
          <p:cNvPicPr>
            <a:picLocks noChangeAspect="1" noChangeArrowheads="1"/>
          </p:cNvPicPr>
          <p:nvPr/>
        </p:nvPicPr>
        <p:blipFill>
          <a:blip r:embed="rId4" cstate="print"/>
          <a:srcRect t="6945"/>
          <a:stretch>
            <a:fillRect/>
          </a:stretch>
        </p:blipFill>
        <p:spPr bwMode="auto">
          <a:xfrm>
            <a:off x="241984" y="1714488"/>
            <a:ext cx="3972826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857752" y="500042"/>
            <a:ext cx="3857652" cy="13573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ПРОЕКТНАЯ ДЕЯТЕЛЬНОСТЬ</a:t>
            </a:r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571604" y="285729"/>
            <a:ext cx="6429420" cy="7143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2800" b="1" dirty="0" smtClean="0"/>
              <a:t>СОВМЕСТНЫЕ ЭКСКУРСИИ</a:t>
            </a:r>
            <a:endParaRPr lang="ru-RU" sz="2800" b="1" dirty="0" smtClean="0"/>
          </a:p>
        </p:txBody>
      </p:sp>
      <p:pic>
        <p:nvPicPr>
          <p:cNvPr id="55298" name="Picture 2" descr="C:\Users\1\Desktop\соц.парт. (материалы)\Y4t81hO3qt4.jpg"/>
          <p:cNvPicPr>
            <a:picLocks noChangeAspect="1" noChangeArrowheads="1"/>
          </p:cNvPicPr>
          <p:nvPr/>
        </p:nvPicPr>
        <p:blipFill>
          <a:blip r:embed="rId3"/>
          <a:srcRect b="16406"/>
          <a:stretch>
            <a:fillRect/>
          </a:stretch>
        </p:blipFill>
        <p:spPr bwMode="auto">
          <a:xfrm>
            <a:off x="214281" y="1357298"/>
            <a:ext cx="8773681" cy="5500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571604" y="285729"/>
            <a:ext cx="6429420" cy="7143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2800" b="1" dirty="0" smtClean="0"/>
              <a:t>СОВМЕСТНЫЕ ЭКСКУРСИИ</a:t>
            </a:r>
            <a:endParaRPr lang="ru-RU" sz="28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00034" y="285728"/>
            <a:ext cx="8143932" cy="97210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ФЛЕШМОБ  СОВМЕСТНО С РОДИТЕЛЯМИ </a:t>
            </a:r>
          </a:p>
        </p:txBody>
      </p:sp>
      <p:pic>
        <p:nvPicPr>
          <p:cNvPr id="7170" name="Picture 2" descr="F:\ДОУ 140 - 2018г\ЛЕТО 2018\IMG-d1b9fd596d2ed08e26198d9c01716bd6-V.jpg"/>
          <p:cNvPicPr>
            <a:picLocks noChangeAspect="1" noChangeArrowheads="1"/>
          </p:cNvPicPr>
          <p:nvPr/>
        </p:nvPicPr>
        <p:blipFill>
          <a:blip r:embed="rId3" cstate="print"/>
          <a:srcRect t="4000"/>
          <a:stretch>
            <a:fillRect/>
          </a:stretch>
        </p:blipFill>
        <p:spPr bwMode="auto">
          <a:xfrm>
            <a:off x="928662" y="1357298"/>
            <a:ext cx="7143767" cy="5143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285728"/>
            <a:ext cx="7572428" cy="92869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АКЦИЯ «БЕЗОПАСНАЯ ДОРОГА»</a:t>
            </a:r>
            <a:endParaRPr lang="ru-RU" sz="32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357950" y="1500174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ДЕНЬ ПТИЦ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E:\ДОУ 2018 -2019уч.год\фото ПДД акция\DSC07312.JPG"/>
          <p:cNvPicPr>
            <a:picLocks noChangeAspect="1" noChangeArrowheads="1"/>
          </p:cNvPicPr>
          <p:nvPr/>
        </p:nvPicPr>
        <p:blipFill>
          <a:blip r:embed="rId3" cstate="print"/>
          <a:srcRect r="3125"/>
          <a:stretch>
            <a:fillRect/>
          </a:stretch>
        </p:blipFill>
        <p:spPr bwMode="auto">
          <a:xfrm>
            <a:off x="285720" y="1500174"/>
            <a:ext cx="8456670" cy="4902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7950" y="1500174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ДЕНЬ ПТИЦ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F:\ДОУ 2018 -2019уч.год\фото ПДД акция\DSC07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827" y="1500174"/>
            <a:ext cx="8905379" cy="5000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928662" y="285728"/>
            <a:ext cx="7572428" cy="92869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АКЦИЯ «БЕЗОПАСНАЯ ДОРОГА»</a:t>
            </a:r>
            <a:endParaRPr lang="ru-RU" sz="32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357818" y="714356"/>
            <a:ext cx="3214710" cy="1857388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АКЦИЯ «КОРЗИНА ДОБРА»</a:t>
            </a:r>
            <a:endParaRPr lang="ru-RU" sz="32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7" y="214290"/>
            <a:ext cx="4095778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429000"/>
            <a:ext cx="4214842" cy="316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89" y="3357562"/>
            <a:ext cx="4177124" cy="313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1754">
            <a:off x="4537992" y="614153"/>
            <a:ext cx="916197" cy="816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8749">
            <a:off x="4547501" y="2318336"/>
            <a:ext cx="960736" cy="8565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274">
            <a:off x="7909422" y="2129330"/>
            <a:ext cx="1198218" cy="10682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6387">
            <a:off x="3400250" y="2779715"/>
            <a:ext cx="972682" cy="9275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1754">
            <a:off x="5856773" y="2529925"/>
            <a:ext cx="576004" cy="5135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1754">
            <a:off x="6626107" y="2802027"/>
            <a:ext cx="431595" cy="3847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E:\2018-2019 Регион.опорная площадка\Жур.КУЧА МАЛА\фото для журналов\IMG-277fb504911f4294a450e2608bac1a23-V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500033" y="285728"/>
            <a:ext cx="8477309" cy="6357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246">
            <a:off x="257611" y="217310"/>
            <a:ext cx="1459603" cy="13012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7" y="332656"/>
            <a:ext cx="8319867" cy="13818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Современный детский сад  - это социально – педагогическая система, взаимодействующая с немалым числом организаций, учреждений</a:t>
            </a:r>
            <a:endParaRPr lang="ru-RU" sz="28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2050" name="Picture 2" descr="C:\Users\1\Desktop\соц.парт. (материалы)\фото для Социальн.партнер\IMG-a3aad5bacbdba45205ab83a9af84db94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857364"/>
            <a:ext cx="6286545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23">
            <a:off x="173677" y="4205093"/>
            <a:ext cx="1142097" cy="1177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061">
            <a:off x="780152" y="2793661"/>
            <a:ext cx="764202" cy="661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061">
            <a:off x="7527580" y="1860749"/>
            <a:ext cx="1414130" cy="12234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089">
            <a:off x="695030" y="5663418"/>
            <a:ext cx="1207346" cy="1044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56102">
            <a:off x="154074" y="1608251"/>
            <a:ext cx="936119" cy="9929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12" y="3525823"/>
            <a:ext cx="548676" cy="4746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59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214290"/>
            <a:ext cx="7572428" cy="928694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ПОМОЩЬ СЕМЬЯМ</a:t>
            </a:r>
            <a:endParaRPr lang="ru-RU" sz="3200" b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8" y="2143116"/>
            <a:ext cx="2507060" cy="4454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297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56" y="2637352"/>
            <a:ext cx="297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1754">
            <a:off x="7949124" y="1219239"/>
            <a:ext cx="729270" cy="6501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1754">
            <a:off x="4240282" y="5281134"/>
            <a:ext cx="1360729" cy="15373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1754">
            <a:off x="3234215" y="5505519"/>
            <a:ext cx="729270" cy="6501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5563">
            <a:off x="6427282" y="1384520"/>
            <a:ext cx="944343" cy="8418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7008">
            <a:off x="276688" y="799912"/>
            <a:ext cx="1170924" cy="12681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07191" y="214290"/>
            <a:ext cx="7929618" cy="104243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3200" b="1" dirty="0" smtClean="0"/>
              <a:t>ВЫСТАВКА ПОЖАРНОЙ ТЕХНИКИ</a:t>
            </a:r>
            <a:endParaRPr lang="ru-RU" sz="3200" b="1" dirty="0">
              <a:effectLst/>
            </a:endParaRPr>
          </a:p>
        </p:txBody>
      </p:sp>
      <p:pic>
        <p:nvPicPr>
          <p:cNvPr id="7169" name="Picture 1" descr="C:\Users\1\Desktop\соц.парт. (материалы)\фото для Социальн.партнер\Выставка пожарн.техники\IMG-9a38b92391821efd6ebfb244e92b8d45-V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38" y="1714488"/>
            <a:ext cx="8405904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702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07191" y="214291"/>
            <a:ext cx="7929618" cy="10001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3200" b="1" dirty="0" smtClean="0"/>
              <a:t>ВЫСТАВКА ПОЖАРНОЙ ТЕХНИКИ</a:t>
            </a:r>
            <a:endParaRPr lang="ru-RU" sz="3200" b="1" dirty="0">
              <a:effectLst/>
            </a:endParaRPr>
          </a:p>
        </p:txBody>
      </p:sp>
      <p:pic>
        <p:nvPicPr>
          <p:cNvPr id="56322" name="Picture 2" descr="C:\Users\1\Desktop\соц.парт. (материалы)\фото для Социальн.партнер\Выставка пожарн.техники\IMG-10d1526ab60201c7abb9a88db1106366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76380"/>
            <a:ext cx="3027161" cy="5381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3" name="Picture 3" descr="C:\Users\1\Desktop\соц.парт. (материалы)\фото для Социальн.партнер\Выставка пожарн.техники\IMG-8d1a6fa2e9587dc8485ba20aa2c033bc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216395"/>
            <a:ext cx="2643206" cy="5748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4" name="Picture 4" descr="C:\Users\1\Desktop\соц.парт. (материалы)\фото для Социальн.партнер\Выставка пожарн.техники\IMG-ba5f2beb2989c910a74d140535e5f5a1-V.jpg"/>
          <p:cNvPicPr>
            <a:picLocks noChangeAspect="1" noChangeArrowheads="1"/>
          </p:cNvPicPr>
          <p:nvPr/>
        </p:nvPicPr>
        <p:blipFill>
          <a:blip r:embed="rId5"/>
          <a:srcRect l="39841" r="19188"/>
          <a:stretch>
            <a:fillRect/>
          </a:stretch>
        </p:blipFill>
        <p:spPr bwMode="auto">
          <a:xfrm>
            <a:off x="3428992" y="2683342"/>
            <a:ext cx="2571768" cy="4174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78284">
            <a:off x="5620863" y="1263153"/>
            <a:ext cx="1000132" cy="1000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6314" y="1714488"/>
            <a:ext cx="785818" cy="785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7589106">
            <a:off x="3150037" y="1649847"/>
            <a:ext cx="1214446" cy="12144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719539">
            <a:off x="142225" y="499392"/>
            <a:ext cx="1288826" cy="12888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7733946">
            <a:off x="4214810" y="1214422"/>
            <a:ext cx="571504" cy="5715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321453">
            <a:off x="7810090" y="212790"/>
            <a:ext cx="1416183" cy="14161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02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884146" y="214291"/>
            <a:ext cx="5375709" cy="10001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3200" b="1" dirty="0" smtClean="0"/>
              <a:t>СОВМЕСТНЫЙ УСПЕХ</a:t>
            </a:r>
            <a:endParaRPr lang="ru-RU" sz="3200" b="1" dirty="0"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2" y="2643182"/>
            <a:ext cx="785818" cy="785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7687501" y="5401501"/>
            <a:ext cx="1214446" cy="12144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566347">
            <a:off x="142225" y="142227"/>
            <a:ext cx="1288826" cy="12888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733946">
            <a:off x="8456423" y="4973835"/>
            <a:ext cx="571504" cy="5715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321453">
            <a:off x="7440581" y="930155"/>
            <a:ext cx="1416183" cy="1416183"/>
          </a:xfrm>
          <a:prstGeom prst="rect">
            <a:avLst/>
          </a:prstGeom>
        </p:spPr>
      </p:pic>
      <p:pic>
        <p:nvPicPr>
          <p:cNvPr id="57346" name="Picture 2" descr="C:\Users\1\Desktop\соц.парт. (материалы)\фото для Социальн.партнер\IMG-7656d8953232a8fe7ca8b8edf2650921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398" y="1428736"/>
            <a:ext cx="7239019" cy="5429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78284">
            <a:off x="6601974" y="4744595"/>
            <a:ext cx="1273735" cy="12737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9900374">
            <a:off x="7611052" y="3467655"/>
            <a:ext cx="980054" cy="980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02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шапка-сайта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74351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544616" cy="278092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 rot="10800000" flipV="1">
            <a:off x="503377" y="5520474"/>
            <a:ext cx="8197946" cy="923330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8261" y="5517232"/>
            <a:ext cx="7879016" cy="923330"/>
          </a:xfrm>
          <a:prstGeom prst="rect">
            <a:avLst/>
          </a:prstGeom>
          <a:solidFill>
            <a:srgbClr val="49D74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2780927"/>
            <a:ext cx="7092959" cy="19378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                                                      дошкольное образовательное учреждение                                                                                       «Центр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развития ребенка – детский сад № 140» </a:t>
            </a:r>
            <a:endParaRPr lang="ru-RU" sz="24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УСПЕХ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городского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округа Самара</a:t>
            </a:r>
            <a:endParaRPr lang="en-US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0800000" flipV="1">
            <a:off x="2552851" y="4509120"/>
            <a:ext cx="6148472" cy="7073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ЗДЕСЬ КАЖДЫЙ РЕБЕНОК УСПЕШЕН!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16778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3143248"/>
            <a:ext cx="8531901" cy="34290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000" b="1" dirty="0" smtClean="0"/>
              <a:t>Социальное</a:t>
            </a:r>
            <a:r>
              <a:rPr lang="ru-RU" sz="3000" b="1" dirty="0" smtClean="0"/>
              <a:t> партнерство в  </a:t>
            </a:r>
            <a:r>
              <a:rPr lang="ru-RU" sz="3000" b="1" dirty="0" smtClean="0"/>
              <a:t>дошкольном образовании</a:t>
            </a:r>
            <a:r>
              <a:rPr lang="ru-RU" sz="3000" b="1" dirty="0" smtClean="0"/>
              <a:t> - это реальное взаимодействие двух или более сторон на основе подписанного договора или соглашения на определенный период времени, направленное на решение конкретных целей и задач до достижения желаемого </a:t>
            </a:r>
            <a:r>
              <a:rPr lang="ru-RU" sz="3000" b="1" dirty="0" smtClean="0"/>
              <a:t>результата</a:t>
            </a:r>
            <a:endParaRPr lang="ru-RU" sz="3000" b="1" dirty="0" smtClean="0"/>
          </a:p>
        </p:txBody>
      </p:sp>
      <p:pic>
        <p:nvPicPr>
          <p:cNvPr id="3076" name="Picture 4" descr="C:\Users\1\Desktop\соц.парт. (материалы)\slider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-857280"/>
            <a:ext cx="8358214" cy="3987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178959" y="214290"/>
            <a:ext cx="2786082" cy="500090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600" b="1" dirty="0" smtClean="0"/>
          </a:p>
          <a:p>
            <a:pPr lvl="0" algn="ctr" fontAlgn="base"/>
            <a:endParaRPr lang="ru-RU" sz="600" b="1" dirty="0" smtClean="0"/>
          </a:p>
          <a:p>
            <a:pPr lvl="0" algn="ctr" fontAlgn="base"/>
            <a:endParaRPr lang="ru-RU" sz="600" b="1" dirty="0" smtClean="0"/>
          </a:p>
          <a:p>
            <a:pPr lvl="0" algn="ctr" fontAlgn="base"/>
            <a:endParaRPr lang="ru-RU" sz="600" b="1" dirty="0" smtClean="0"/>
          </a:p>
          <a:p>
            <a:pPr lvl="0" algn="ctr" fontAlgn="base"/>
            <a:endParaRPr lang="ru-RU" sz="600" b="1" dirty="0" smtClean="0"/>
          </a:p>
          <a:p>
            <a:pPr lvl="0" algn="ctr" fontAlgn="base"/>
            <a:r>
              <a:rPr lang="ru-RU" sz="2800" b="1" dirty="0" smtClean="0"/>
              <a:t>МОДЕЛЬ  </a:t>
            </a:r>
            <a:endParaRPr lang="ru-RU" sz="28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6" name="Овал 5"/>
          <p:cNvSpPr/>
          <p:nvPr/>
        </p:nvSpPr>
        <p:spPr>
          <a:xfrm>
            <a:off x="2428860" y="2643182"/>
            <a:ext cx="3857652" cy="200026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МБДОУ «Центр развития ребенка – детский сад № 140» г.о.Самара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1472" y="785794"/>
            <a:ext cx="1928826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Родители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86050" y="928670"/>
            <a:ext cx="3000396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МБУДО «Центр детского творчества «Восход»</a:t>
            </a:r>
            <a:endParaRPr lang="ru-RU" sz="2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29322" y="1142984"/>
            <a:ext cx="3000396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МБУ ДО г.о. Самара «Детская школа искусств № 11»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43702" y="2714620"/>
            <a:ext cx="2286016" cy="1928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Исторический  парк </a:t>
            </a:r>
          </a:p>
          <a:p>
            <a:pPr algn="ctr"/>
            <a:r>
              <a:rPr lang="ru-RU" sz="2400" b="1" dirty="0" smtClean="0"/>
              <a:t>«Россия – </a:t>
            </a:r>
            <a:r>
              <a:rPr lang="ru-RU" sz="2400" b="1" dirty="0" smtClean="0"/>
              <a:t>М</a:t>
            </a:r>
            <a:r>
              <a:rPr lang="ru-RU" sz="2400" b="1" dirty="0" smtClean="0"/>
              <a:t>оя история»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224" y="4786322"/>
            <a:ext cx="3643338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ГБУЗ СО Самарская городская поликлиника № 10 </a:t>
            </a:r>
            <a:r>
              <a:rPr lang="ru-RU" sz="2400" b="1" dirty="0" smtClean="0"/>
              <a:t>      Детское </a:t>
            </a:r>
            <a:r>
              <a:rPr lang="ru-RU" sz="2400" b="1" dirty="0" smtClean="0"/>
              <a:t>поликлиническое отделение №1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596" y="3571876"/>
            <a:ext cx="1643106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4876" y="4929198"/>
            <a:ext cx="4214842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ФГБОУ ВО «Самарский государственный социально-педагогический университет»</a:t>
            </a:r>
            <a:endParaRPr lang="ru-RU" sz="2400" b="1" dirty="0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85720" y="3679033"/>
            <a:ext cx="18573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МБОУ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СОШ № 176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6200000" flipV="1">
            <a:off x="2178827" y="1964521"/>
            <a:ext cx="1214446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6" idx="3"/>
          </p:cNvCxnSpPr>
          <p:nvPr/>
        </p:nvCxnSpPr>
        <p:spPr>
          <a:xfrm rot="5400000">
            <a:off x="2707740" y="4428824"/>
            <a:ext cx="364370" cy="207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5"/>
          </p:cNvCxnSpPr>
          <p:nvPr/>
        </p:nvCxnSpPr>
        <p:spPr>
          <a:xfrm rot="16200000" flipH="1">
            <a:off x="5678981" y="4393105"/>
            <a:ext cx="507246" cy="422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 flipH="1" flipV="1">
            <a:off x="4356892" y="2500306"/>
            <a:ext cx="28654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6" idx="7"/>
          </p:cNvCxnSpPr>
          <p:nvPr/>
        </p:nvCxnSpPr>
        <p:spPr>
          <a:xfrm rot="5400000" flipH="1" flipV="1">
            <a:off x="5857577" y="2435741"/>
            <a:ext cx="364368" cy="6363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6" idx="6"/>
          </p:cNvCxnSpPr>
          <p:nvPr/>
        </p:nvCxnSpPr>
        <p:spPr>
          <a:xfrm>
            <a:off x="6286512" y="3643314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56"/>
          <p:cNvSpPr/>
          <p:nvPr/>
        </p:nvSpPr>
        <p:spPr>
          <a:xfrm>
            <a:off x="214282" y="2000240"/>
            <a:ext cx="2214578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МБУ ДО«Центр </a:t>
            </a:r>
            <a:r>
              <a:rPr lang="ru-RU" sz="2000" b="1" dirty="0" smtClean="0"/>
              <a:t>«Поддержка детства»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г.о</a:t>
            </a:r>
            <a:r>
              <a:rPr lang="ru-RU" sz="2000" b="1" dirty="0" smtClean="0"/>
              <a:t>. </a:t>
            </a:r>
            <a:r>
              <a:rPr lang="ru-RU" sz="2000" b="1" dirty="0" smtClean="0"/>
              <a:t>Самара</a:t>
            </a:r>
            <a:endParaRPr lang="ru-RU" sz="2000" b="1" dirty="0"/>
          </a:p>
        </p:txBody>
      </p:sp>
      <p:cxnSp>
        <p:nvCxnSpPr>
          <p:cNvPr id="59" name="Прямая со стрелкой 58"/>
          <p:cNvCxnSpPr>
            <a:endCxn id="5122" idx="3"/>
          </p:cNvCxnSpPr>
          <p:nvPr/>
        </p:nvCxnSpPr>
        <p:spPr>
          <a:xfrm rot="10800000" flipV="1">
            <a:off x="2143108" y="4000504"/>
            <a:ext cx="357190" cy="94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10800000">
            <a:off x="2428860" y="2928934"/>
            <a:ext cx="35719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06050" y="214290"/>
            <a:ext cx="8531901" cy="972108"/>
          </a:xfrm>
          <a:prstGeom prst="roundRect">
            <a:avLst/>
          </a:prstGeom>
          <a:solidFill>
            <a:srgbClr val="E74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400" b="1" dirty="0" smtClean="0"/>
              <a:t>УСЛОВИЯ ЭФФЕКТИВНОГО ВЗАИМОДЕЙСТВИЯ ДОУ </a:t>
            </a:r>
          </a:p>
          <a:p>
            <a:pPr lvl="0" algn="ctr" fontAlgn="base"/>
            <a:r>
              <a:rPr lang="ru-RU" sz="2400" b="1" dirty="0" smtClean="0"/>
              <a:t>С СОЦИАЛЬНЫМИ ПАРТНЕРАМИ</a:t>
            </a:r>
            <a:endParaRPr lang="ru-RU" sz="2400" b="1" dirty="0" smtClean="0"/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596" y="1357298"/>
            <a:ext cx="8280000" cy="1080000"/>
          </a:xfrm>
          <a:prstGeom prst="roundRect">
            <a:avLst/>
          </a:prstGeom>
          <a:solidFill>
            <a:srgbClr val="785D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Открытость ДОУ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2000" y="2714620"/>
            <a:ext cx="8280000" cy="1080000"/>
          </a:xfrm>
          <a:prstGeom prst="roundRect">
            <a:avLst/>
          </a:prstGeom>
          <a:solidFill>
            <a:srgbClr val="785D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Установление доверительных </a:t>
            </a:r>
          </a:p>
          <a:p>
            <a:pPr algn="ctr"/>
            <a:r>
              <a:rPr lang="ru-RU" sz="2800" b="1" dirty="0" smtClean="0"/>
              <a:t> и деловых контактов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2000" y="4071942"/>
            <a:ext cx="8280000" cy="1080000"/>
          </a:xfrm>
          <a:prstGeom prst="roundRect">
            <a:avLst/>
          </a:prstGeom>
          <a:solidFill>
            <a:srgbClr val="785D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Использование образовательного и творческого потенциала социума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2000" y="5429264"/>
            <a:ext cx="8280000" cy="1080000"/>
          </a:xfrm>
          <a:prstGeom prst="roundRect">
            <a:avLst/>
          </a:prstGeom>
          <a:solidFill>
            <a:srgbClr val="785D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Использование активных форм </a:t>
            </a:r>
          </a:p>
          <a:p>
            <a:pPr algn="ctr"/>
            <a:r>
              <a:rPr lang="ru-RU" sz="2800" b="1" dirty="0" smtClean="0"/>
              <a:t>и методов общения</a:t>
            </a:r>
            <a:endParaRPr lang="ru-RU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516">
            <a:off x="166690" y="1307570"/>
            <a:ext cx="879172" cy="8798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315" flipV="1">
            <a:off x="406875" y="3416789"/>
            <a:ext cx="400560" cy="4008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1204">
            <a:off x="7494786" y="1771213"/>
            <a:ext cx="577939" cy="5783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315">
            <a:off x="8127706" y="2137211"/>
            <a:ext cx="879172" cy="8798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315">
            <a:off x="137121" y="5066169"/>
            <a:ext cx="879172" cy="8798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5948">
            <a:off x="7376257" y="3319403"/>
            <a:ext cx="474673" cy="4750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315">
            <a:off x="967717" y="2467801"/>
            <a:ext cx="708437" cy="7089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05849">
            <a:off x="8190791" y="5161306"/>
            <a:ext cx="611601" cy="6120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172">
            <a:off x="790847" y="6244704"/>
            <a:ext cx="530295" cy="530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8596" y="214290"/>
            <a:ext cx="8358246" cy="1214446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2400" b="1" dirty="0" smtClean="0"/>
              <a:t>муниципальное бюджетное общеобразовательное учреждение «Школа № </a:t>
            </a:r>
            <a:r>
              <a:rPr lang="ru-RU" sz="2400" b="1" dirty="0" smtClean="0"/>
              <a:t>176 </a:t>
            </a:r>
            <a:r>
              <a:rPr lang="ru-RU" sz="2400" b="1" dirty="0" smtClean="0"/>
              <a:t>с углубленным </a:t>
            </a:r>
            <a:endParaRPr lang="ru-RU" sz="2400" b="1" dirty="0" smtClean="0"/>
          </a:p>
          <a:p>
            <a:pPr lvl="0" algn="ctr" fontAlgn="base"/>
            <a:r>
              <a:rPr lang="ru-RU" sz="2400" b="1" dirty="0" smtClean="0"/>
              <a:t>изучением </a:t>
            </a:r>
            <a:r>
              <a:rPr lang="ru-RU" sz="2400" b="1" dirty="0" smtClean="0"/>
              <a:t>отдельных предметов»</a:t>
            </a:r>
            <a:endParaRPr lang="ru-RU" sz="3200" b="1" dirty="0" smtClean="0"/>
          </a:p>
        </p:txBody>
      </p:sp>
      <p:pic>
        <p:nvPicPr>
          <p:cNvPr id="4103" name="Picture 7" descr="C:\Users\1\Desktop\соц.парт. (материалы)\dsc_11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5032379" cy="2830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 descr="E:\ДОУ 2018 -2019уч.год\ДИЛЯ Трубник\20190215_092431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t="8333"/>
          <a:stretch>
            <a:fillRect/>
          </a:stretch>
        </p:blipFill>
        <p:spPr bwMode="auto">
          <a:xfrm>
            <a:off x="4000496" y="1571612"/>
            <a:ext cx="4857752" cy="3339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4" name="Picture 8" descr="C:\Users\1\Desktop\соц.парт. (материалы)\6_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613" y="1500175"/>
            <a:ext cx="3429570" cy="2283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7" name="Picture 11" descr="C:\Users\1\Desktop\соц.парт. (материалы)\f25378258a2c4d713825ff6b1a7c8bd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469984"/>
            <a:ext cx="2581276" cy="2388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214290"/>
            <a:ext cx="7572428" cy="928694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200" b="1" dirty="0" smtClean="0"/>
              <a:t>Участие в родительских собраниях, педагогических советах</a:t>
            </a:r>
            <a:endParaRPr lang="ru-RU" sz="3200" b="1" dirty="0" smtClean="0"/>
          </a:p>
        </p:txBody>
      </p:sp>
      <p:pic>
        <p:nvPicPr>
          <p:cNvPr id="28673" name="Picture 1" descr="C:\Users\1\Desktop\соц.парт. (материалы)\K9TJW8bunvo.jpg"/>
          <p:cNvPicPr>
            <a:picLocks noChangeAspect="1" noChangeArrowheads="1"/>
          </p:cNvPicPr>
          <p:nvPr/>
        </p:nvPicPr>
        <p:blipFill>
          <a:blip r:embed="rId3"/>
          <a:srcRect r="3226"/>
          <a:stretch>
            <a:fillRect/>
          </a:stretch>
        </p:blipFill>
        <p:spPr bwMode="auto">
          <a:xfrm>
            <a:off x="285720" y="1285860"/>
            <a:ext cx="4782264" cy="528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4" name="Picture 2" descr="E:\ДОУ 2018 -2019уч.год\апрель 2019 фото с телеф\20190418_093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929066"/>
            <a:ext cx="3571900" cy="2678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5" name="Picture 3" descr="E:\ДОУ 2018 -2019уч.год\2018 - 2019 уч.год  + (лето)\фото к конкурсу ДС\image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214422"/>
            <a:ext cx="3524275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28596" y="214290"/>
            <a:ext cx="8460463" cy="972108"/>
          </a:xfrm>
          <a:prstGeom prst="roundRect">
            <a:avLst/>
          </a:pr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2800" b="1" dirty="0" smtClean="0"/>
              <a:t>Сотрудничество с МБУ ДО </a:t>
            </a:r>
          </a:p>
          <a:p>
            <a:pPr lvl="0" algn="ctr" fontAlgn="base"/>
            <a:r>
              <a:rPr lang="ru-RU" sz="2800" b="1" dirty="0" smtClean="0"/>
              <a:t>«Центр </a:t>
            </a:r>
            <a:r>
              <a:rPr lang="ru-RU" sz="2800" b="1" dirty="0" smtClean="0"/>
              <a:t>«Поддержка детства» г.о. Самара</a:t>
            </a:r>
            <a:endParaRPr lang="ru-RU" sz="2800" b="1" dirty="0" smtClean="0"/>
          </a:p>
          <a:p>
            <a:pPr lvl="0" algn="ctr" fontAlgn="base"/>
            <a:r>
              <a:rPr lang="ru-RU" sz="3600" b="1" dirty="0" smtClean="0"/>
              <a:t> </a:t>
            </a:r>
            <a:endParaRPr lang="ru-RU" sz="3200" b="1" dirty="0" smtClean="0"/>
          </a:p>
        </p:txBody>
      </p:sp>
      <p:pic>
        <p:nvPicPr>
          <p:cNvPr id="7" name="Picture 1" descr="E:\ДОУ 2018 -2019уч.год\фото с тел.окт. 18г -янв.2019г\20181114_102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00372"/>
            <a:ext cx="4786345" cy="3589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9358">
            <a:off x="132126" y="846481"/>
            <a:ext cx="1372061" cy="1372061"/>
          </a:xfrm>
          <a:prstGeom prst="rect">
            <a:avLst/>
          </a:prstGeom>
          <a:noFill/>
        </p:spPr>
      </p:pic>
      <p:pic>
        <p:nvPicPr>
          <p:cNvPr id="27650" name="Picture 2" descr="C:\Users\1\Downloads\IMG_20191207_153420.jp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 l="14113" b="13342"/>
          <a:stretch>
            <a:fillRect/>
          </a:stretch>
        </p:blipFill>
        <p:spPr bwMode="auto">
          <a:xfrm>
            <a:off x="5182083" y="1500173"/>
            <a:ext cx="3604759" cy="4849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9358">
            <a:off x="132124" y="846481"/>
            <a:ext cx="1372061" cy="1372061"/>
          </a:xfrm>
          <a:prstGeom prst="rect">
            <a:avLst/>
          </a:prstGeom>
          <a:noFill/>
        </p:spPr>
      </p:pic>
      <p:pic>
        <p:nvPicPr>
          <p:cNvPr id="11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00034" y="2643182"/>
            <a:ext cx="928694" cy="928694"/>
          </a:xfrm>
          <a:prstGeom prst="rect">
            <a:avLst/>
          </a:prstGeom>
          <a:noFill/>
        </p:spPr>
      </p:pic>
      <p:pic>
        <p:nvPicPr>
          <p:cNvPr id="12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49358">
            <a:off x="3403625" y="2275861"/>
            <a:ext cx="478421" cy="478421"/>
          </a:xfrm>
          <a:prstGeom prst="rect">
            <a:avLst/>
          </a:prstGeom>
          <a:noFill/>
        </p:spPr>
      </p:pic>
      <p:pic>
        <p:nvPicPr>
          <p:cNvPr id="13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669181">
            <a:off x="2324611" y="1867427"/>
            <a:ext cx="923901" cy="923901"/>
          </a:xfrm>
          <a:prstGeom prst="rect">
            <a:avLst/>
          </a:prstGeom>
          <a:noFill/>
        </p:spPr>
      </p:pic>
      <p:pic>
        <p:nvPicPr>
          <p:cNvPr id="14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0642" flipV="1">
            <a:off x="3901177" y="1389755"/>
            <a:ext cx="917151" cy="1255311"/>
          </a:xfrm>
          <a:prstGeom prst="rect">
            <a:avLst/>
          </a:prstGeom>
          <a:noFill/>
        </p:spPr>
      </p:pic>
      <p:pic>
        <p:nvPicPr>
          <p:cNvPr id="15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9358">
            <a:off x="3048547" y="1476920"/>
            <a:ext cx="500358" cy="500358"/>
          </a:xfrm>
          <a:prstGeom prst="rect">
            <a:avLst/>
          </a:prstGeom>
          <a:noFill/>
        </p:spPr>
      </p:pic>
      <p:pic>
        <p:nvPicPr>
          <p:cNvPr id="16" name="Picture 6" descr="C:\Users\1\Desktop\мама\Работа\Устный рассказ ЕФИМЕНКО\Картинки УСТНЫЙ РАССКАЗ\star33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754587">
            <a:off x="1897249" y="1515511"/>
            <a:ext cx="660366" cy="660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53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395</Words>
  <Application>Microsoft Office PowerPoint</Application>
  <PresentationFormat>Экран (4:3)</PresentationFormat>
  <Paragraphs>114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343</cp:revision>
  <dcterms:created xsi:type="dcterms:W3CDTF">2016-11-23T14:49:13Z</dcterms:created>
  <dcterms:modified xsi:type="dcterms:W3CDTF">2020-03-01T20:14:59Z</dcterms:modified>
</cp:coreProperties>
</file>