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7" r:id="rId2"/>
    <p:sldId id="408" r:id="rId3"/>
    <p:sldId id="325" r:id="rId4"/>
    <p:sldId id="379" r:id="rId5"/>
    <p:sldId id="409" r:id="rId6"/>
    <p:sldId id="410" r:id="rId7"/>
    <p:sldId id="411" r:id="rId8"/>
    <p:sldId id="412" r:id="rId9"/>
    <p:sldId id="413" r:id="rId10"/>
    <p:sldId id="415" r:id="rId11"/>
    <p:sldId id="416" r:id="rId12"/>
    <p:sldId id="417" r:id="rId13"/>
    <p:sldId id="414" r:id="rId14"/>
    <p:sldId id="418" r:id="rId15"/>
    <p:sldId id="396" r:id="rId16"/>
    <p:sldId id="419" r:id="rId17"/>
    <p:sldId id="420" r:id="rId18"/>
    <p:sldId id="427" r:id="rId19"/>
    <p:sldId id="377" r:id="rId20"/>
    <p:sldId id="421" r:id="rId21"/>
    <p:sldId id="422" r:id="rId22"/>
    <p:sldId id="423" r:id="rId23"/>
    <p:sldId id="424" r:id="rId24"/>
    <p:sldId id="425" r:id="rId25"/>
    <p:sldId id="426" r:id="rId26"/>
    <p:sldId id="398" r:id="rId27"/>
    <p:sldId id="3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749"/>
    <a:srgbClr val="72E072"/>
    <a:srgbClr val="008EC0"/>
    <a:srgbClr val="FF66CC"/>
    <a:srgbClr val="EE7C97"/>
    <a:srgbClr val="00CC00"/>
    <a:srgbClr val="00FF00"/>
    <a:srgbClr val="785D99"/>
    <a:srgbClr val="F3A3B6"/>
    <a:srgbClr val="E747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80" autoAdjust="0"/>
  </p:normalViewPr>
  <p:slideViewPr>
    <p:cSldViewPr>
      <p:cViewPr varScale="1">
        <p:scale>
          <a:sx n="60" d="100"/>
          <a:sy n="60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8074A-6CCC-4880-915E-D6C9F0D2477A}" type="doc">
      <dgm:prSet loTypeId="urn:microsoft.com/office/officeart/2005/8/layout/matrix1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B99DA37-646F-408A-B905-F6ED991A126C}">
      <dgm:prSet phldrT="[Текст]" custT="1"/>
      <dgm:spPr>
        <a:solidFill>
          <a:srgbClr val="6853B5"/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При отборе тематики и содержания «Ситуации месяца» учитываются</a:t>
          </a:r>
          <a:endParaRPr lang="ru-RU" sz="2400" b="1" dirty="0">
            <a:solidFill>
              <a:schemeClr val="bg1"/>
            </a:solidFill>
          </a:endParaRPr>
        </a:p>
      </dgm:t>
    </dgm:pt>
    <dgm:pt modelId="{CBC0A9D1-599A-4AF1-84AF-AC291EF61535}" type="parTrans" cxnId="{38AA3375-3EE4-4860-B6F1-11EF60C392F4}">
      <dgm:prSet/>
      <dgm:spPr/>
      <dgm:t>
        <a:bodyPr/>
        <a:lstStyle/>
        <a:p>
          <a:endParaRPr lang="ru-RU"/>
        </a:p>
      </dgm:t>
    </dgm:pt>
    <dgm:pt modelId="{2DD743A7-6606-4C85-95CF-F36452E0A2C0}" type="sibTrans" cxnId="{38AA3375-3EE4-4860-B6F1-11EF60C392F4}">
      <dgm:prSet/>
      <dgm:spPr/>
      <dgm:t>
        <a:bodyPr/>
        <a:lstStyle/>
        <a:p>
          <a:endParaRPr lang="ru-RU"/>
        </a:p>
      </dgm:t>
    </dgm:pt>
    <dgm:pt modelId="{9DF33120-A771-4DDF-A74B-C519F954DA0E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800" b="1" dirty="0" smtClean="0"/>
            <a:t> </a:t>
          </a:r>
          <a:r>
            <a:rPr lang="ru-RU" sz="2000" b="1" dirty="0" smtClean="0"/>
            <a:t>возрастные особенности детей, </a:t>
          </a:r>
        </a:p>
        <a:p>
          <a:r>
            <a:rPr lang="ru-RU" sz="2000" b="1" dirty="0" smtClean="0"/>
            <a:t>философские основания жизнедеятельности человека           </a:t>
          </a:r>
          <a:r>
            <a:rPr lang="ru-RU" sz="1800" b="1" dirty="0" smtClean="0"/>
            <a:t>                                 </a:t>
          </a:r>
          <a:endParaRPr lang="ru-RU" sz="2000" dirty="0"/>
        </a:p>
      </dgm:t>
    </dgm:pt>
    <dgm:pt modelId="{191C8EFD-578B-450B-80C1-EB34C94D0233}" type="parTrans" cxnId="{9DCF468B-D639-40BF-9108-304EFB442B25}">
      <dgm:prSet/>
      <dgm:spPr/>
      <dgm:t>
        <a:bodyPr/>
        <a:lstStyle/>
        <a:p>
          <a:endParaRPr lang="ru-RU"/>
        </a:p>
      </dgm:t>
    </dgm:pt>
    <dgm:pt modelId="{80911E57-3322-4810-87B3-AE9A655FC403}" type="sibTrans" cxnId="{9DCF468B-D639-40BF-9108-304EFB442B25}">
      <dgm:prSet/>
      <dgm:spPr/>
      <dgm:t>
        <a:bodyPr/>
        <a:lstStyle/>
        <a:p>
          <a:endParaRPr lang="ru-RU"/>
        </a:p>
      </dgm:t>
    </dgm:pt>
    <dgm:pt modelId="{9B6A7EDE-D647-4CF6-9A36-74012AF75378}">
      <dgm:prSet phldrT="[Текст]" custT="1"/>
      <dgm:spPr>
        <a:solidFill>
          <a:srgbClr val="A591BD"/>
        </a:solidFill>
      </dgm:spPr>
      <dgm:t>
        <a:bodyPr/>
        <a:lstStyle/>
        <a:p>
          <a:r>
            <a:rPr lang="ru-RU" sz="2000" b="1" dirty="0" smtClean="0"/>
            <a:t>содержание основной образовательной программы, </a:t>
          </a:r>
        </a:p>
        <a:p>
          <a:r>
            <a:rPr lang="ru-RU" sz="2000" b="1" dirty="0" smtClean="0"/>
            <a:t>проблемы конкретного дошкольного учреждения </a:t>
          </a:r>
          <a:endParaRPr lang="ru-RU" sz="2000" b="1" dirty="0"/>
        </a:p>
      </dgm:t>
    </dgm:pt>
    <dgm:pt modelId="{A2F844D8-B2FD-44D5-9A1E-D709F8B0295A}" type="parTrans" cxnId="{BF556B29-B2AA-4F38-9B1E-CA3361913FF8}">
      <dgm:prSet/>
      <dgm:spPr/>
      <dgm:t>
        <a:bodyPr/>
        <a:lstStyle/>
        <a:p>
          <a:endParaRPr lang="ru-RU"/>
        </a:p>
      </dgm:t>
    </dgm:pt>
    <dgm:pt modelId="{A4E2998C-1F72-4573-96FB-7E349E539466}" type="sibTrans" cxnId="{BF556B29-B2AA-4F38-9B1E-CA3361913FF8}">
      <dgm:prSet/>
      <dgm:spPr/>
      <dgm:t>
        <a:bodyPr/>
        <a:lstStyle/>
        <a:p>
          <a:endParaRPr lang="ru-RU"/>
        </a:p>
      </dgm:t>
    </dgm:pt>
    <dgm:pt modelId="{42D6C4DA-D065-4E19-ADD8-CDEBD21A4812}">
      <dgm:prSet phldrT="[Текст]" custT="1"/>
      <dgm:spPr>
        <a:solidFill>
          <a:srgbClr val="003399"/>
        </a:solidFill>
      </dgm:spPr>
      <dgm:t>
        <a:bodyPr/>
        <a:lstStyle/>
        <a:p>
          <a:r>
            <a:rPr lang="ru-RU" sz="2400" b="1" dirty="0" smtClean="0"/>
            <a:t>приобщение ребёнка к мировой культуре</a:t>
          </a:r>
          <a:br>
            <a:rPr lang="ru-RU" sz="2400" b="1" dirty="0" smtClean="0"/>
          </a:br>
          <a:endParaRPr lang="ru-RU" sz="2400" b="1" dirty="0"/>
        </a:p>
      </dgm:t>
    </dgm:pt>
    <dgm:pt modelId="{1BB37ABE-6443-4CC5-82BC-9E99C87873DF}" type="parTrans" cxnId="{08356629-71A8-459F-A8A4-5779FA6D7BDF}">
      <dgm:prSet/>
      <dgm:spPr/>
      <dgm:t>
        <a:bodyPr/>
        <a:lstStyle/>
        <a:p>
          <a:endParaRPr lang="ru-RU"/>
        </a:p>
      </dgm:t>
    </dgm:pt>
    <dgm:pt modelId="{83C8FC0D-82B9-4E07-870A-14CE8166D5B4}" type="sibTrans" cxnId="{08356629-71A8-459F-A8A4-5779FA6D7BDF}">
      <dgm:prSet/>
      <dgm:spPr/>
      <dgm:t>
        <a:bodyPr/>
        <a:lstStyle/>
        <a:p>
          <a:endParaRPr lang="ru-RU"/>
        </a:p>
      </dgm:t>
    </dgm:pt>
    <dgm:pt modelId="{C0686512-62ED-4763-B4B0-472943164DF7}">
      <dgm:prSet phldrT="[Текст]" phldr="1"/>
      <dgm:spPr/>
      <dgm:t>
        <a:bodyPr/>
        <a:lstStyle/>
        <a:p>
          <a:endParaRPr lang="ru-RU" dirty="0"/>
        </a:p>
      </dgm:t>
    </dgm:pt>
    <dgm:pt modelId="{B604CF37-650B-4923-A7B7-11853636CF8D}" type="parTrans" cxnId="{4807C76C-9839-426D-9F33-81FDF04A19F0}">
      <dgm:prSet/>
      <dgm:spPr/>
      <dgm:t>
        <a:bodyPr/>
        <a:lstStyle/>
        <a:p>
          <a:endParaRPr lang="ru-RU"/>
        </a:p>
      </dgm:t>
    </dgm:pt>
    <dgm:pt modelId="{47AFFDA5-790C-4975-887D-D2A344097501}" type="sibTrans" cxnId="{4807C76C-9839-426D-9F33-81FDF04A19F0}">
      <dgm:prSet/>
      <dgm:spPr/>
      <dgm:t>
        <a:bodyPr/>
        <a:lstStyle/>
        <a:p>
          <a:endParaRPr lang="ru-RU"/>
        </a:p>
      </dgm:t>
    </dgm:pt>
    <dgm:pt modelId="{5225B000-E79C-4699-A4B0-9E347109FF5A}">
      <dgm:prSet custT="1"/>
      <dgm:spPr>
        <a:solidFill>
          <a:srgbClr val="EEB500"/>
        </a:solidFill>
      </dgm:spPr>
      <dgm:t>
        <a:bodyPr/>
        <a:lstStyle/>
        <a:p>
          <a:r>
            <a:rPr lang="ru-RU" sz="2400" b="1" dirty="0" smtClean="0"/>
            <a:t>освоение социальных ролей: я – как личность,       я – как член семьи, я – как часть природы</a:t>
          </a:r>
          <a:endParaRPr lang="ru-RU" sz="2400" b="1" dirty="0"/>
        </a:p>
      </dgm:t>
    </dgm:pt>
    <dgm:pt modelId="{DF220EDA-D3E1-4EE0-BB1A-3848890CE6C1}" type="parTrans" cxnId="{427A1438-A280-42F6-88CA-C8A0F70246D2}">
      <dgm:prSet/>
      <dgm:spPr/>
      <dgm:t>
        <a:bodyPr/>
        <a:lstStyle/>
        <a:p>
          <a:endParaRPr lang="ru-RU"/>
        </a:p>
      </dgm:t>
    </dgm:pt>
    <dgm:pt modelId="{6B793487-4C56-4A29-A003-7527743FCDE6}" type="sibTrans" cxnId="{427A1438-A280-42F6-88CA-C8A0F70246D2}">
      <dgm:prSet/>
      <dgm:spPr/>
      <dgm:t>
        <a:bodyPr/>
        <a:lstStyle/>
        <a:p>
          <a:endParaRPr lang="ru-RU"/>
        </a:p>
      </dgm:t>
    </dgm:pt>
    <dgm:pt modelId="{BD7DF5B3-F69B-43A7-897E-BF728C689AA8}" type="pres">
      <dgm:prSet presAssocID="{0E58074A-6CCC-4880-915E-D6C9F0D247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A653D1-8D96-4602-B8EE-3DEA873AFD9A}" type="pres">
      <dgm:prSet presAssocID="{0E58074A-6CCC-4880-915E-D6C9F0D2477A}" presName="matrix" presStyleCnt="0"/>
      <dgm:spPr/>
    </dgm:pt>
    <dgm:pt modelId="{7FC0F710-4099-4B46-B47A-6951CAAFC367}" type="pres">
      <dgm:prSet presAssocID="{0E58074A-6CCC-4880-915E-D6C9F0D2477A}" presName="tile1" presStyleLbl="node1" presStyleIdx="0" presStyleCnt="4"/>
      <dgm:spPr/>
      <dgm:t>
        <a:bodyPr/>
        <a:lstStyle/>
        <a:p>
          <a:endParaRPr lang="ru-RU"/>
        </a:p>
      </dgm:t>
    </dgm:pt>
    <dgm:pt modelId="{248D5239-C3F5-48A9-8F23-E37F5473E7B4}" type="pres">
      <dgm:prSet presAssocID="{0E58074A-6CCC-4880-915E-D6C9F0D247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63AF9-35F5-40DA-A001-86B125FFF368}" type="pres">
      <dgm:prSet presAssocID="{0E58074A-6CCC-4880-915E-D6C9F0D2477A}" presName="tile2" presStyleLbl="node1" presStyleIdx="1" presStyleCnt="4"/>
      <dgm:spPr/>
      <dgm:t>
        <a:bodyPr/>
        <a:lstStyle/>
        <a:p>
          <a:endParaRPr lang="ru-RU"/>
        </a:p>
      </dgm:t>
    </dgm:pt>
    <dgm:pt modelId="{567BE8DF-2AFD-4171-8478-DD80E114B6F5}" type="pres">
      <dgm:prSet presAssocID="{0E58074A-6CCC-4880-915E-D6C9F0D247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11FE-C0AB-44E0-8D6F-672DBD73629B}" type="pres">
      <dgm:prSet presAssocID="{0E58074A-6CCC-4880-915E-D6C9F0D2477A}" presName="tile3" presStyleLbl="node1" presStyleIdx="2" presStyleCnt="4"/>
      <dgm:spPr/>
      <dgm:t>
        <a:bodyPr/>
        <a:lstStyle/>
        <a:p>
          <a:endParaRPr lang="ru-RU"/>
        </a:p>
      </dgm:t>
    </dgm:pt>
    <dgm:pt modelId="{84D9C5A0-F3FA-4515-BB21-6819152E120D}" type="pres">
      <dgm:prSet presAssocID="{0E58074A-6CCC-4880-915E-D6C9F0D247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C6176-8095-4ECE-ACE1-4765F751197F}" type="pres">
      <dgm:prSet presAssocID="{0E58074A-6CCC-4880-915E-D6C9F0D2477A}" presName="tile4" presStyleLbl="node1" presStyleIdx="3" presStyleCnt="4"/>
      <dgm:spPr/>
      <dgm:t>
        <a:bodyPr/>
        <a:lstStyle/>
        <a:p>
          <a:endParaRPr lang="ru-RU"/>
        </a:p>
      </dgm:t>
    </dgm:pt>
    <dgm:pt modelId="{CB6C361F-1515-43DD-8764-DCA6AD4F8D9B}" type="pres">
      <dgm:prSet presAssocID="{0E58074A-6CCC-4880-915E-D6C9F0D247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08F5D-E8B8-4B63-8247-A4DF63C5BBD3}" type="pres">
      <dgm:prSet presAssocID="{0E58074A-6CCC-4880-915E-D6C9F0D2477A}" presName="centerTile" presStyleLbl="fgShp" presStyleIdx="0" presStyleCnt="1" custScaleX="224138" custScaleY="75840" custLinFactNeighborX="-442" custLinFactNeighborY="23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F2A24C6-2830-4C5C-9C0C-1DC9DE1B62A8}" type="presOf" srcId="{9B6A7EDE-D647-4CF6-9A36-74012AF75378}" destId="{34E63AF9-35F5-40DA-A001-86B125FFF368}" srcOrd="0" destOrd="0" presId="urn:microsoft.com/office/officeart/2005/8/layout/matrix1"/>
    <dgm:cxn modelId="{08356629-71A8-459F-A8A4-5779FA6D7BDF}" srcId="{1B99DA37-646F-408A-B905-F6ED991A126C}" destId="{42D6C4DA-D065-4E19-ADD8-CDEBD21A4812}" srcOrd="3" destOrd="0" parTransId="{1BB37ABE-6443-4CC5-82BC-9E99C87873DF}" sibTransId="{83C8FC0D-82B9-4E07-870A-14CE8166D5B4}"/>
    <dgm:cxn modelId="{655939F3-950F-421E-A7B6-9C9611643DDD}" type="presOf" srcId="{1B99DA37-646F-408A-B905-F6ED991A126C}" destId="{5C708F5D-E8B8-4B63-8247-A4DF63C5BBD3}" srcOrd="0" destOrd="0" presId="urn:microsoft.com/office/officeart/2005/8/layout/matrix1"/>
    <dgm:cxn modelId="{4807C76C-9839-426D-9F33-81FDF04A19F0}" srcId="{1B99DA37-646F-408A-B905-F6ED991A126C}" destId="{C0686512-62ED-4763-B4B0-472943164DF7}" srcOrd="4" destOrd="0" parTransId="{B604CF37-650B-4923-A7B7-11853636CF8D}" sibTransId="{47AFFDA5-790C-4975-887D-D2A344097501}"/>
    <dgm:cxn modelId="{44923054-36B2-4C72-9FBC-4A172AF93B7F}" type="presOf" srcId="{0E58074A-6CCC-4880-915E-D6C9F0D2477A}" destId="{BD7DF5B3-F69B-43A7-897E-BF728C689AA8}" srcOrd="0" destOrd="0" presId="urn:microsoft.com/office/officeart/2005/8/layout/matrix1"/>
    <dgm:cxn modelId="{B0EABF65-0149-4AB2-AD59-7F96AA1C452B}" type="presOf" srcId="{9DF33120-A771-4DDF-A74B-C519F954DA0E}" destId="{7FC0F710-4099-4B46-B47A-6951CAAFC367}" srcOrd="0" destOrd="0" presId="urn:microsoft.com/office/officeart/2005/8/layout/matrix1"/>
    <dgm:cxn modelId="{C044E1EF-58EE-44D3-B586-8DDFB5E56BD1}" type="presOf" srcId="{5225B000-E79C-4699-A4B0-9E347109FF5A}" destId="{84D9C5A0-F3FA-4515-BB21-6819152E120D}" srcOrd="1" destOrd="0" presId="urn:microsoft.com/office/officeart/2005/8/layout/matrix1"/>
    <dgm:cxn modelId="{0060D3F3-DE8E-4EE9-85FF-EFB32664750D}" type="presOf" srcId="{9DF33120-A771-4DDF-A74B-C519F954DA0E}" destId="{248D5239-C3F5-48A9-8F23-E37F5473E7B4}" srcOrd="1" destOrd="0" presId="urn:microsoft.com/office/officeart/2005/8/layout/matrix1"/>
    <dgm:cxn modelId="{427A1438-A280-42F6-88CA-C8A0F70246D2}" srcId="{1B99DA37-646F-408A-B905-F6ED991A126C}" destId="{5225B000-E79C-4699-A4B0-9E347109FF5A}" srcOrd="2" destOrd="0" parTransId="{DF220EDA-D3E1-4EE0-BB1A-3848890CE6C1}" sibTransId="{6B793487-4C56-4A29-A003-7527743FCDE6}"/>
    <dgm:cxn modelId="{9DCF468B-D639-40BF-9108-304EFB442B25}" srcId="{1B99DA37-646F-408A-B905-F6ED991A126C}" destId="{9DF33120-A771-4DDF-A74B-C519F954DA0E}" srcOrd="0" destOrd="0" parTransId="{191C8EFD-578B-450B-80C1-EB34C94D0233}" sibTransId="{80911E57-3322-4810-87B3-AE9A655FC403}"/>
    <dgm:cxn modelId="{C3A0E53B-D9AF-49C9-8197-4A4F5A4DF76B}" type="presOf" srcId="{42D6C4DA-D065-4E19-ADD8-CDEBD21A4812}" destId="{CB6C361F-1515-43DD-8764-DCA6AD4F8D9B}" srcOrd="1" destOrd="0" presId="urn:microsoft.com/office/officeart/2005/8/layout/matrix1"/>
    <dgm:cxn modelId="{38AA3375-3EE4-4860-B6F1-11EF60C392F4}" srcId="{0E58074A-6CCC-4880-915E-D6C9F0D2477A}" destId="{1B99DA37-646F-408A-B905-F6ED991A126C}" srcOrd="0" destOrd="0" parTransId="{CBC0A9D1-599A-4AF1-84AF-AC291EF61535}" sibTransId="{2DD743A7-6606-4C85-95CF-F36452E0A2C0}"/>
    <dgm:cxn modelId="{1C1774E4-22DF-45D5-9A79-3A9A69E99AE3}" type="presOf" srcId="{5225B000-E79C-4699-A4B0-9E347109FF5A}" destId="{FA0711FE-C0AB-44E0-8D6F-672DBD73629B}" srcOrd="0" destOrd="0" presId="urn:microsoft.com/office/officeart/2005/8/layout/matrix1"/>
    <dgm:cxn modelId="{B99F7205-1EFC-4D7B-B9A4-1A1522973ED2}" type="presOf" srcId="{9B6A7EDE-D647-4CF6-9A36-74012AF75378}" destId="{567BE8DF-2AFD-4171-8478-DD80E114B6F5}" srcOrd="1" destOrd="0" presId="urn:microsoft.com/office/officeart/2005/8/layout/matrix1"/>
    <dgm:cxn modelId="{F6A53B2E-9A34-48CD-8C03-CD0219BED2F2}" type="presOf" srcId="{42D6C4DA-D065-4E19-ADD8-CDEBD21A4812}" destId="{B07C6176-8095-4ECE-ACE1-4765F751197F}" srcOrd="0" destOrd="0" presId="urn:microsoft.com/office/officeart/2005/8/layout/matrix1"/>
    <dgm:cxn modelId="{BF556B29-B2AA-4F38-9B1E-CA3361913FF8}" srcId="{1B99DA37-646F-408A-B905-F6ED991A126C}" destId="{9B6A7EDE-D647-4CF6-9A36-74012AF75378}" srcOrd="1" destOrd="0" parTransId="{A2F844D8-B2FD-44D5-9A1E-D709F8B0295A}" sibTransId="{A4E2998C-1F72-4573-96FB-7E349E539466}"/>
    <dgm:cxn modelId="{D080B84B-7661-46B0-AD33-930276B4F413}" type="presParOf" srcId="{BD7DF5B3-F69B-43A7-897E-BF728C689AA8}" destId="{63A653D1-8D96-4602-B8EE-3DEA873AFD9A}" srcOrd="0" destOrd="0" presId="urn:microsoft.com/office/officeart/2005/8/layout/matrix1"/>
    <dgm:cxn modelId="{7DCD21BA-7BD3-485A-9093-967FD4108C98}" type="presParOf" srcId="{63A653D1-8D96-4602-B8EE-3DEA873AFD9A}" destId="{7FC0F710-4099-4B46-B47A-6951CAAFC367}" srcOrd="0" destOrd="0" presId="urn:microsoft.com/office/officeart/2005/8/layout/matrix1"/>
    <dgm:cxn modelId="{B42D489B-C992-46B0-BB9B-135AB766B879}" type="presParOf" srcId="{63A653D1-8D96-4602-B8EE-3DEA873AFD9A}" destId="{248D5239-C3F5-48A9-8F23-E37F5473E7B4}" srcOrd="1" destOrd="0" presId="urn:microsoft.com/office/officeart/2005/8/layout/matrix1"/>
    <dgm:cxn modelId="{C2184D30-279A-4DFD-9312-2E1D680B02CD}" type="presParOf" srcId="{63A653D1-8D96-4602-B8EE-3DEA873AFD9A}" destId="{34E63AF9-35F5-40DA-A001-86B125FFF368}" srcOrd="2" destOrd="0" presId="urn:microsoft.com/office/officeart/2005/8/layout/matrix1"/>
    <dgm:cxn modelId="{5DAB03A7-9871-4135-B1B1-70EFD3F839A6}" type="presParOf" srcId="{63A653D1-8D96-4602-B8EE-3DEA873AFD9A}" destId="{567BE8DF-2AFD-4171-8478-DD80E114B6F5}" srcOrd="3" destOrd="0" presId="urn:microsoft.com/office/officeart/2005/8/layout/matrix1"/>
    <dgm:cxn modelId="{8E5A17F9-58C9-4E4F-B820-D6CA5B462B69}" type="presParOf" srcId="{63A653D1-8D96-4602-B8EE-3DEA873AFD9A}" destId="{FA0711FE-C0AB-44E0-8D6F-672DBD73629B}" srcOrd="4" destOrd="0" presId="urn:microsoft.com/office/officeart/2005/8/layout/matrix1"/>
    <dgm:cxn modelId="{F2FA92FB-F870-4DD2-B00F-A6224961A8EC}" type="presParOf" srcId="{63A653D1-8D96-4602-B8EE-3DEA873AFD9A}" destId="{84D9C5A0-F3FA-4515-BB21-6819152E120D}" srcOrd="5" destOrd="0" presId="urn:microsoft.com/office/officeart/2005/8/layout/matrix1"/>
    <dgm:cxn modelId="{EDF4DA37-5534-4D9B-892D-B516B896CDAB}" type="presParOf" srcId="{63A653D1-8D96-4602-B8EE-3DEA873AFD9A}" destId="{B07C6176-8095-4ECE-ACE1-4765F751197F}" srcOrd="6" destOrd="0" presId="urn:microsoft.com/office/officeart/2005/8/layout/matrix1"/>
    <dgm:cxn modelId="{7AEBCD8F-C135-412B-94E7-1AFA7A643FC9}" type="presParOf" srcId="{63A653D1-8D96-4602-B8EE-3DEA873AFD9A}" destId="{CB6C361F-1515-43DD-8764-DCA6AD4F8D9B}" srcOrd="7" destOrd="0" presId="urn:microsoft.com/office/officeart/2005/8/layout/matrix1"/>
    <dgm:cxn modelId="{23FDEB06-CBC8-4FBC-B3EB-D858BBF6FBF5}" type="presParOf" srcId="{BD7DF5B3-F69B-43A7-897E-BF728C689AA8}" destId="{5C708F5D-E8B8-4B63-8247-A4DF63C5BBD3}" srcOrd="1" destOrd="0" presId="urn:microsoft.com/office/officeart/2005/8/layout/matrix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C0F710-4099-4B46-B47A-6951CAAFC367}">
      <dsp:nvSpPr>
        <dsp:cNvPr id="0" name=""/>
        <dsp:cNvSpPr/>
      </dsp:nvSpPr>
      <dsp:spPr>
        <a:xfrm rot="16200000">
          <a:off x="846094" y="-846094"/>
          <a:ext cx="2484276" cy="4176464"/>
        </a:xfrm>
        <a:prstGeom prst="round1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 </a:t>
          </a:r>
          <a:r>
            <a:rPr lang="ru-RU" sz="2000" b="1" kern="1200" dirty="0" smtClean="0"/>
            <a:t>возрастные особенности детей,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философские основания жизнедеятельности человека           </a:t>
          </a:r>
          <a:r>
            <a:rPr lang="ru-RU" sz="1800" b="1" kern="1200" dirty="0" smtClean="0"/>
            <a:t>                                 </a:t>
          </a:r>
          <a:endParaRPr lang="ru-RU" sz="2000" kern="1200" dirty="0"/>
        </a:p>
      </dsp:txBody>
      <dsp:txXfrm rot="16200000">
        <a:off x="1156628" y="-1156628"/>
        <a:ext cx="1863207" cy="4176464"/>
      </dsp:txXfrm>
    </dsp:sp>
    <dsp:sp modelId="{34E63AF9-35F5-40DA-A001-86B125FFF368}">
      <dsp:nvSpPr>
        <dsp:cNvPr id="0" name=""/>
        <dsp:cNvSpPr/>
      </dsp:nvSpPr>
      <dsp:spPr>
        <a:xfrm>
          <a:off x="4176464" y="0"/>
          <a:ext cx="4176464" cy="2484276"/>
        </a:xfrm>
        <a:prstGeom prst="round1Rect">
          <a:avLst/>
        </a:prstGeom>
        <a:solidFill>
          <a:srgbClr val="A591B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содержание основной образовательной программы,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проблемы конкретного дошкольного учреждения </a:t>
          </a:r>
          <a:endParaRPr lang="ru-RU" sz="2000" b="1" kern="1200" dirty="0"/>
        </a:p>
      </dsp:txBody>
      <dsp:txXfrm>
        <a:off x="4176464" y="0"/>
        <a:ext cx="4176464" cy="1863207"/>
      </dsp:txXfrm>
    </dsp:sp>
    <dsp:sp modelId="{FA0711FE-C0AB-44E0-8D6F-672DBD73629B}">
      <dsp:nvSpPr>
        <dsp:cNvPr id="0" name=""/>
        <dsp:cNvSpPr/>
      </dsp:nvSpPr>
      <dsp:spPr>
        <a:xfrm rot="10800000">
          <a:off x="0" y="2484276"/>
          <a:ext cx="4176464" cy="2484276"/>
        </a:xfrm>
        <a:prstGeom prst="round1Rect">
          <a:avLst/>
        </a:prstGeom>
        <a:solidFill>
          <a:srgbClr val="EEB5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освоение социальных ролей: я – как личность,       я – как член семьи, я – как часть природы</a:t>
          </a:r>
          <a:endParaRPr lang="ru-RU" sz="2400" b="1" kern="1200" dirty="0"/>
        </a:p>
      </dsp:txBody>
      <dsp:txXfrm rot="10800000">
        <a:off x="0" y="3105344"/>
        <a:ext cx="4176464" cy="1863207"/>
      </dsp:txXfrm>
    </dsp:sp>
    <dsp:sp modelId="{B07C6176-8095-4ECE-ACE1-4765F751197F}">
      <dsp:nvSpPr>
        <dsp:cNvPr id="0" name=""/>
        <dsp:cNvSpPr/>
      </dsp:nvSpPr>
      <dsp:spPr>
        <a:xfrm rot="5400000">
          <a:off x="5022558" y="1638181"/>
          <a:ext cx="2484276" cy="4176464"/>
        </a:xfrm>
        <a:prstGeom prst="round1Rect">
          <a:avLst/>
        </a:prstGeom>
        <a:solidFill>
          <a:srgbClr val="00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приобщение ребёнка к мировой культуре</a:t>
          </a:r>
          <a:br>
            <a:rPr lang="ru-RU" sz="2400" b="1" kern="1200" dirty="0" smtClean="0"/>
          </a:br>
          <a:endParaRPr lang="ru-RU" sz="2400" b="1" kern="1200" dirty="0"/>
        </a:p>
      </dsp:txBody>
      <dsp:txXfrm rot="5400000">
        <a:off x="5333092" y="1948716"/>
        <a:ext cx="1863207" cy="4176464"/>
      </dsp:txXfrm>
    </dsp:sp>
    <dsp:sp modelId="{5C708F5D-E8B8-4B63-8247-A4DF63C5BBD3}">
      <dsp:nvSpPr>
        <dsp:cNvPr id="0" name=""/>
        <dsp:cNvSpPr/>
      </dsp:nvSpPr>
      <dsp:spPr>
        <a:xfrm>
          <a:off x="1357075" y="2016225"/>
          <a:ext cx="5616625" cy="942037"/>
        </a:xfrm>
        <a:prstGeom prst="roundRect">
          <a:avLst/>
        </a:prstGeom>
        <a:solidFill>
          <a:srgbClr val="6853B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При отборе тематики и содержания «Ситуации месяца» учитываются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1357075" y="2016225"/>
        <a:ext cx="5616625" cy="942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FE7D-DE41-4D98-9B45-FB86790D2A6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10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84325" y="2276872"/>
            <a:ext cx="8536147" cy="4320480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РЕАЛИЗАЦИЯ ТЕХНОЛОГИИ </a:t>
            </a: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«СИТУАЦИЯ МЕСЯЦА» В ДОШКОЛЬНОМ ОБРАЗОВАТЕЛЬНОМ УЧРЕЖДЕНИИ</a:t>
            </a:r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Самара</a:t>
            </a:r>
            <a:endParaRPr lang="en-US" sz="2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Музыкальный руководитель 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Мухамеджанова Ольга Юрьевна</a:t>
            </a: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76672"/>
            <a:ext cx="619268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0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929190" y="285728"/>
            <a:ext cx="3888431" cy="972108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Я  и  МОЁ ЗДОРОВЬЕ</a:t>
            </a:r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pic>
        <p:nvPicPr>
          <p:cNvPr id="4098" name="Picture 2" descr="C:\Users\1\Desktop\фото к Дню откр.дверей 2019г\Мои друзья\18.jpg"/>
          <p:cNvPicPr>
            <a:picLocks noChangeAspect="1" noChangeArrowheads="1"/>
          </p:cNvPicPr>
          <p:nvPr/>
        </p:nvPicPr>
        <p:blipFill>
          <a:blip r:embed="rId3" cstate="print"/>
          <a:srcRect t="2749"/>
          <a:stretch>
            <a:fillRect/>
          </a:stretch>
        </p:blipFill>
        <p:spPr bwMode="auto">
          <a:xfrm>
            <a:off x="928661" y="1500174"/>
            <a:ext cx="6953973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357166"/>
            <a:ext cx="4218832" cy="13103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ИЗОБРАЗИТЕЛЬНАЯ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F:\2018-2019 Регион.опорная площадка\Нужное к Дню откр.дверей 2019\фото для Дня откр.дв\20190130_100440.jpg"/>
          <p:cNvPicPr>
            <a:picLocks noChangeAspect="1" noChangeArrowheads="1"/>
          </p:cNvPicPr>
          <p:nvPr/>
        </p:nvPicPr>
        <p:blipFill>
          <a:blip r:embed="rId3" cstate="print"/>
          <a:srcRect t="2778"/>
          <a:stretch>
            <a:fillRect/>
          </a:stretch>
        </p:blipFill>
        <p:spPr bwMode="auto">
          <a:xfrm>
            <a:off x="567306" y="1643050"/>
            <a:ext cx="7362248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786314" y="785794"/>
            <a:ext cx="3888431" cy="972108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Я  и  МОЁ ЗДОРОВЬЕ</a:t>
            </a:r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7159" y="285728"/>
            <a:ext cx="4357718" cy="12144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ИГРОВАЯ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4643469" cy="12858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ДВИГАТЕЛЬНАЯ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146" name="Picture 2" descr="F:\ДОУ 140 - 2018г\ЛЕТО 2018\IMG-5e414b659b0c7e122794415951b4b768-V.jpg"/>
          <p:cNvPicPr>
            <a:picLocks noChangeAspect="1" noChangeArrowheads="1"/>
          </p:cNvPicPr>
          <p:nvPr/>
        </p:nvPicPr>
        <p:blipFill>
          <a:blip r:embed="rId3" cstate="print"/>
          <a:srcRect t="12500" b="15625"/>
          <a:stretch>
            <a:fillRect/>
          </a:stretch>
        </p:blipFill>
        <p:spPr bwMode="auto">
          <a:xfrm>
            <a:off x="285720" y="1571611"/>
            <a:ext cx="4000501" cy="5111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9" name="Picture 5" descr="F:\ДОУ 140, фото 2017г\ЛЕТО 2017г. (разные группы)\Лето 2017 млад.гр.2 Маслова\39.jpg"/>
          <p:cNvPicPr>
            <a:picLocks noChangeAspect="1" noChangeArrowheads="1"/>
          </p:cNvPicPr>
          <p:nvPr/>
        </p:nvPicPr>
        <p:blipFill>
          <a:blip r:embed="rId4" cstate="print"/>
          <a:srcRect l="17969" t="7696" r="26562" b="11458"/>
          <a:stretch>
            <a:fillRect/>
          </a:stretch>
        </p:blipFill>
        <p:spPr bwMode="auto">
          <a:xfrm>
            <a:off x="4500562" y="1714488"/>
            <a:ext cx="4443917" cy="4857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3" name="Picture 9" descr="C:\Users\1\Desktop\unna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6062674"/>
            <a:ext cx="795326" cy="795326"/>
          </a:xfrm>
          <a:prstGeom prst="rect">
            <a:avLst/>
          </a:prstGeom>
          <a:noFill/>
        </p:spPr>
      </p:pic>
      <p:pic>
        <p:nvPicPr>
          <p:cNvPr id="6154" name="Picture 10" descr="C:\Users\1\Desktop\unnam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6000744"/>
            <a:ext cx="857256" cy="857256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857752" y="571480"/>
            <a:ext cx="3888431" cy="972108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Я  и  МОЁ ЗДОРОВЬЕ</a:t>
            </a:r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285728"/>
            <a:ext cx="8143932" cy="9721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ФЛЕШМОБ  СОВМЕСТНО С РОДИТЕЛЯМИ </a:t>
            </a:r>
          </a:p>
        </p:txBody>
      </p:sp>
      <p:pic>
        <p:nvPicPr>
          <p:cNvPr id="7170" name="Picture 2" descr="F:\ДОУ 140 - 2018г\ЛЕТО 2018\IMG-d1b9fd596d2ed08e26198d9c01716bd6-V.jpg"/>
          <p:cNvPicPr>
            <a:picLocks noChangeAspect="1" noChangeArrowheads="1"/>
          </p:cNvPicPr>
          <p:nvPr/>
        </p:nvPicPr>
        <p:blipFill>
          <a:blip r:embed="rId3" cstate="print"/>
          <a:srcRect t="4000"/>
          <a:stretch>
            <a:fillRect/>
          </a:stretch>
        </p:blipFill>
        <p:spPr bwMode="auto">
          <a:xfrm>
            <a:off x="928662" y="1357298"/>
            <a:ext cx="7143767" cy="514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85728"/>
            <a:ext cx="7572428" cy="928694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</p:txBody>
      </p:sp>
      <p:pic>
        <p:nvPicPr>
          <p:cNvPr id="9" name="Picture 3" descr="F:\ДОУ 140 - 2018г\2017 -2018 учеб.год\фото отчет лето\ДОШКОЛИАДА\_SAM3293.JPG"/>
          <p:cNvPicPr>
            <a:picLocks noChangeAspect="1" noChangeArrowheads="1"/>
          </p:cNvPicPr>
          <p:nvPr/>
        </p:nvPicPr>
        <p:blipFill>
          <a:blip r:embed="rId3" cstate="print"/>
          <a:srcRect l="7692" r="4807" b="10540"/>
          <a:stretch>
            <a:fillRect/>
          </a:stretch>
        </p:blipFill>
        <p:spPr bwMode="auto">
          <a:xfrm>
            <a:off x="714348" y="1285860"/>
            <a:ext cx="7860694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pic>
        <p:nvPicPr>
          <p:cNvPr id="8196" name="Picture 4" descr="C:\Users\1\Desktop\мама\Работа\ФОНЫ\яркие фоны\153953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0"/>
            <a:ext cx="9572692" cy="7727175"/>
          </a:xfrm>
          <a:prstGeom prst="rect">
            <a:avLst/>
          </a:prstGeom>
          <a:noFill/>
        </p:spPr>
      </p:pic>
      <p:pic>
        <p:nvPicPr>
          <p:cNvPr id="8195" name="Picture 3" descr="C:\Users\1\Desktop\фото к Дню откр.дверей 2019г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3116"/>
            <a:ext cx="4143372" cy="4143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714876" y="642918"/>
            <a:ext cx="3744416" cy="8619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Я и МОЯ СЕМЬЯ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8194" name="Picture 2" descr="C:\Users\1\Desktop\фото к Дню откр.дверей 2019г\IMG-3dcc863c1ff203c59b5c9b1eb4f19f45-V.jpg"/>
          <p:cNvPicPr>
            <a:picLocks noChangeAspect="1" noChangeArrowheads="1"/>
          </p:cNvPicPr>
          <p:nvPr/>
        </p:nvPicPr>
        <p:blipFill>
          <a:blip r:embed="rId5" cstate="print"/>
          <a:srcRect t="6555"/>
          <a:stretch>
            <a:fillRect/>
          </a:stretch>
        </p:blipFill>
        <p:spPr bwMode="auto">
          <a:xfrm>
            <a:off x="785785" y="1428736"/>
            <a:ext cx="3567819" cy="542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642910" y="332655"/>
            <a:ext cx="4145114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СИТУАЦИЯ МЕСЯЦА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42910" y="332655"/>
            <a:ext cx="4145114" cy="10246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ТЕМАТИЧЕСКАЯ ВЫСТАВКА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6" y="642918"/>
            <a:ext cx="3744416" cy="8619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Я и МОЯ СЕМЬЯ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9220" name="Picture 4" descr="C:\Users\1\Desktop\фото к Дню откр.дверей 2019г\IMG-6b8993f80e868b28944e1cab056c359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915408"/>
            <a:ext cx="3071834" cy="1727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 descr="C:\Users\1\Desktop\фото к Дню откр.дверей 2019г\1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8"/>
            <a:ext cx="5214942" cy="5214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2" name="Picture 6" descr="C:\Users\1\Desktop\фото к Дню откр.дверей 2019г\2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857628"/>
            <a:ext cx="3000372" cy="300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42910" y="285728"/>
            <a:ext cx="4145114" cy="10246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800" b="1" dirty="0" smtClean="0"/>
              <a:t>ИЗОБРАЗИТЕЛЬНАЯ ДЕЯТЕЛЬОСТЬ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6" y="642918"/>
            <a:ext cx="3744416" cy="8619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Я и МОЯ СЕМЬЯ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1266" name="Picture 2" descr="C:\Users\1\Desktop\фото к Дню откр.дверей 2019г\6.jpg"/>
          <p:cNvPicPr>
            <a:picLocks noChangeAspect="1" noChangeArrowheads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 bwMode="auto">
          <a:xfrm>
            <a:off x="689498" y="1500174"/>
            <a:ext cx="7811592" cy="5389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32234" y="184928"/>
            <a:ext cx="8352928" cy="720080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459" y="1095244"/>
            <a:ext cx="4123397" cy="5606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556" y="1095245"/>
            <a:ext cx="4204908" cy="560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37435"/>
            <a:ext cx="1664352" cy="1664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9960" y="4653136"/>
            <a:ext cx="1077169" cy="1077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24548">
            <a:off x="1616435" y="5670183"/>
            <a:ext cx="1128236" cy="11282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24548">
            <a:off x="1616433" y="5673591"/>
            <a:ext cx="1128236" cy="1128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42960">
            <a:off x="7378760" y="711569"/>
            <a:ext cx="1200695" cy="11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8352928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8352928" cy="720080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6243" y="614295"/>
            <a:ext cx="2587757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5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5829" y="1313904"/>
            <a:ext cx="8098759" cy="706151"/>
          </a:xfrm>
          <a:prstGeom prst="roundRect">
            <a:avLst/>
          </a:prstGeom>
          <a:solidFill>
            <a:srgbClr val="277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cs typeface="Times New Roman" pitchFamily="18" charset="0"/>
              </a:rPr>
              <a:t>По завершении каждой «Ситуации»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cs typeface="Times New Roman" pitchFamily="18" charset="0"/>
              </a:rPr>
              <a:t> проводится заключительный праздник</a:t>
            </a:r>
            <a:endParaRPr lang="ru-RU" sz="2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9061" y="332656"/>
            <a:ext cx="8098758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</a:rPr>
              <a:t>Каждую «Ситуацию» дети всех возрастных групп проживают в течение одного месяца, иногда и более…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1294">
            <a:off x="7450807" y="1148716"/>
            <a:ext cx="1484940" cy="1373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8061">
            <a:off x="7832650" y="4222474"/>
            <a:ext cx="936119" cy="80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17315">
            <a:off x="653119" y="745133"/>
            <a:ext cx="1136717" cy="1137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1505">
            <a:off x="7882544" y="3169983"/>
            <a:ext cx="836327" cy="602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4" t="24271" r="10377" b="11599"/>
          <a:stretch/>
        </p:blipFill>
        <p:spPr>
          <a:xfrm>
            <a:off x="362159" y="2231041"/>
            <a:ext cx="7095256" cy="4366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79273">
            <a:off x="7016267" y="5676669"/>
            <a:ext cx="882295" cy="7887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05195">
            <a:off x="7060755" y="2574131"/>
            <a:ext cx="926444" cy="825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8061">
            <a:off x="7867317" y="4240203"/>
            <a:ext cx="936119" cy="8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42910" y="332655"/>
            <a:ext cx="4145114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СИТУАЦИЯ МЕСЯЦА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438" y="642918"/>
            <a:ext cx="3744416" cy="10762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МОИ ПЕРНАТЫЕ ДРУЗЬЯ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0243" name="Picture 3" descr="C:\Users\1\Desktop\фото к Дню откр.дверей 2019г\wX4mSonQU5E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4386" t="9552" r="2632"/>
          <a:stretch>
            <a:fillRect/>
          </a:stretch>
        </p:blipFill>
        <p:spPr bwMode="auto">
          <a:xfrm>
            <a:off x="297992" y="1857364"/>
            <a:ext cx="8486391" cy="464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71538" y="214290"/>
            <a:ext cx="5500726" cy="10001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ПРЕСС – КОНФЕРЕНЦИЯ </a:t>
            </a:r>
          </a:p>
          <a:p>
            <a:pPr lvl="0" algn="ctr" fontAlgn="base"/>
            <a:r>
              <a:rPr lang="ru-RU" sz="2800" b="1" dirty="0" smtClean="0"/>
              <a:t>«МЫ ЗНАЕМ ПТИЦ»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0242" name="Picture 2" descr="F:\ДОУ 2018 -2019уч.год\фото Viber зима - весна 2019\viber\IMG-5c745f1482c1d43854d3e8c83b3f84e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75" y="1285861"/>
            <a:ext cx="8120129" cy="5572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6" name="Picture 2" descr="C:\Users\1\Desktop\фото к Дню откр.дверей 2019г\Птицы\20180425_095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1241">
            <a:off x="6879176" y="146453"/>
            <a:ext cx="1857388" cy="2750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00100" y="357166"/>
            <a:ext cx="7286676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ИЗОБРАЗИТЕЛЬНАЯ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2290" name="Picture 2" descr="C:\Users\1\Desktop\фото к Дню откр.дверей 2019г\Птицы\ySbDo4PJGRY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1285836"/>
            <a:ext cx="7429552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pic>
        <p:nvPicPr>
          <p:cNvPr id="13314" name="Picture 2" descr="F:\ДОУ 140 - 2018г\2017 -2018 учеб.год\Открыт.просм.НОД\20171110_10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61" y="1142960"/>
            <a:ext cx="7620053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643438" y="642918"/>
            <a:ext cx="3744416" cy="10762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МОИ ПЕРНАТЫЕ ДРУЗЬЯ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2910" y="332655"/>
            <a:ext cx="4145114" cy="10246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ОБРАЗОВАТЕЛЬНАЯ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85728"/>
            <a:ext cx="7572428" cy="92869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</p:txBody>
      </p:sp>
      <p:pic>
        <p:nvPicPr>
          <p:cNvPr id="14338" name="Picture 2" descr="C:\Users\1\Desktop\фото к Дню откр.дверей 2019г\Птицы\ECFYoFz1Jv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717" y="1285860"/>
            <a:ext cx="7096307" cy="5314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6215074" y="1357298"/>
            <a:ext cx="2714644" cy="1000132"/>
          </a:xfrm>
          <a:prstGeom prst="roundRect">
            <a:avLst/>
          </a:prstGeom>
          <a:solidFill>
            <a:srgbClr val="72E072"/>
          </a:solidFill>
          <a:ln>
            <a:solidFill>
              <a:srgbClr val="49D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357950" y="150017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ДЕНЬ ПТИЦ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14290"/>
            <a:ext cx="7572428" cy="928694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</p:txBody>
      </p:sp>
      <p:pic>
        <p:nvPicPr>
          <p:cNvPr id="15362" name="Picture 2" descr="C:\Users\1\Desktop\фото к Дню откр.дверей 2019г\Птицы\ATTRx_aZ8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164" y="1214422"/>
            <a:ext cx="7153736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840830"/>
            <a:ext cx="4248472" cy="997260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 Р</a:t>
            </a:r>
            <a:r>
              <a:rPr lang="ru-RU" sz="2000" b="1" dirty="0" smtClean="0"/>
              <a:t>азработано </a:t>
            </a:r>
            <a:r>
              <a:rPr lang="ru-RU" sz="2000" b="1" dirty="0"/>
              <a:t>перспективное планирование «Ситуации месяца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61634" y="1045279"/>
            <a:ext cx="2976191" cy="9972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/>
              <a:t> С</a:t>
            </a:r>
            <a:r>
              <a:rPr lang="ru-RU" sz="2000" b="1" dirty="0" smtClean="0"/>
              <a:t>оставлены </a:t>
            </a:r>
            <a:r>
              <a:rPr lang="ru-RU" sz="2000" b="1" dirty="0"/>
              <a:t>сценарии праздников по </a:t>
            </a:r>
            <a:r>
              <a:rPr lang="ru-RU" sz="2000" b="1" dirty="0" smtClean="0"/>
              <a:t>                         «</a:t>
            </a:r>
            <a:r>
              <a:rPr lang="ru-RU" sz="2000" b="1" dirty="0"/>
              <a:t>Ситуациям месяца</a:t>
            </a:r>
            <a:r>
              <a:rPr lang="ru-RU" sz="2000" b="1" dirty="0" smtClean="0"/>
              <a:t>»</a:t>
            </a:r>
            <a:endParaRPr lang="ru-RU" sz="2000" b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43" y="2177892"/>
            <a:ext cx="803431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31494">
            <a:off x="4536792" y="1274415"/>
            <a:ext cx="1216584" cy="1212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6146">
            <a:off x="7925330" y="2073404"/>
            <a:ext cx="1009916" cy="1001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69404">
            <a:off x="1019053" y="1637981"/>
            <a:ext cx="1200695" cy="1190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96135"/>
            <a:ext cx="669398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2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шапка-сайта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44001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342" y="64115"/>
            <a:ext cx="7416824" cy="178070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7144133"/>
              </p:ext>
            </p:extLst>
          </p:nvPr>
        </p:nvGraphicFramePr>
        <p:xfrm>
          <a:off x="406608" y="1628800"/>
          <a:ext cx="83529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35251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7" y="332656"/>
            <a:ext cx="4680519" cy="648072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СИТУАЦИЯ МЕСЯЦА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1"/>
          <a:stretch/>
        </p:blipFill>
        <p:spPr>
          <a:xfrm>
            <a:off x="395537" y="1412776"/>
            <a:ext cx="8316416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788024" y="656692"/>
            <a:ext cx="3888431" cy="9721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КОСМОС. </a:t>
            </a:r>
          </a:p>
          <a:p>
            <a:pPr lvl="0" algn="ctr" fontAlgn="base"/>
            <a:r>
              <a:rPr lang="ru-RU" sz="2400" b="1" dirty="0" smtClean="0"/>
              <a:t>Я – ЧАСТЬ ВСЕЛЕННОЙ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459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7" y="332656"/>
            <a:ext cx="4680519" cy="648072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ТЕМАТИЧЕСКОЕ ОФОРМЛЕНИЕ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9190" y="571480"/>
            <a:ext cx="3888431" cy="9721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КОСМОС. </a:t>
            </a:r>
          </a:p>
          <a:p>
            <a:pPr lvl="0" algn="ctr" fontAlgn="base"/>
            <a:r>
              <a:rPr lang="ru-RU" sz="2400" b="1" dirty="0" smtClean="0"/>
              <a:t>Я – ЧАСТЬ ВСЕЛЕННОЙ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416" y="3291922"/>
            <a:ext cx="4612796" cy="3459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214422"/>
            <a:ext cx="2214578" cy="3321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614305"/>
            <a:ext cx="3821392" cy="2149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7980">
            <a:off x="5936683" y="1803118"/>
            <a:ext cx="2987824" cy="2240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ДОУ 2018 -2019уч.год\фото Viber зима - весна 2019\IMG-38d4cf2dbe1fd304a4437421d616c371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1285860"/>
            <a:ext cx="2163216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28058">
            <a:off x="5091124" y="2234676"/>
            <a:ext cx="1083836" cy="1083836"/>
          </a:xfrm>
          <a:prstGeom prst="rect">
            <a:avLst/>
          </a:prstGeom>
          <a:noFill/>
        </p:spPr>
      </p:pic>
      <p:pic>
        <p:nvPicPr>
          <p:cNvPr id="1028" name="Picture 4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1571612"/>
            <a:ext cx="642937" cy="642937"/>
          </a:xfrm>
          <a:prstGeom prst="rect">
            <a:avLst/>
          </a:prstGeom>
          <a:noFill/>
        </p:spPr>
      </p:pic>
      <p:pic>
        <p:nvPicPr>
          <p:cNvPr id="1029" name="Picture 5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06537">
            <a:off x="6071952" y="1791117"/>
            <a:ext cx="623690" cy="590370"/>
          </a:xfrm>
          <a:prstGeom prst="rect">
            <a:avLst/>
          </a:prstGeom>
          <a:noFill/>
        </p:spPr>
      </p:pic>
      <p:pic>
        <p:nvPicPr>
          <p:cNvPr id="1030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49358">
            <a:off x="4041846" y="5327737"/>
            <a:ext cx="1171248" cy="117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285728"/>
            <a:ext cx="4680519" cy="98072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ИЗОБРАЗИТЕЛЬНАЯ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9190" y="571480"/>
            <a:ext cx="3888431" cy="9721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КОСМОС. </a:t>
            </a:r>
          </a:p>
          <a:p>
            <a:pPr lvl="0" algn="ctr" fontAlgn="base"/>
            <a:r>
              <a:rPr lang="ru-RU" sz="2400" b="1" dirty="0" smtClean="0"/>
              <a:t>Я – ЧАСТЬ ВСЕЛЕННОЙ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2050" name="Picture 2" descr="F:\2018-2019 Регион.опорная площадка\Нужное к Дню откр.дверей 2019\фото для Дня откр.дв\IMG-05a1c5ed6796d6f8608252e3b2827aa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8496059" cy="421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1\Desktop\мама\Работа\рамки, темы недели Изобрет., семечко в мл.гр\0_7601e_f9fc620d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5474" flipH="1">
            <a:off x="-161457" y="929554"/>
            <a:ext cx="3625153" cy="2238835"/>
          </a:xfrm>
          <a:prstGeom prst="rect">
            <a:avLst/>
          </a:prstGeom>
          <a:noFill/>
        </p:spPr>
      </p:pic>
      <p:pic>
        <p:nvPicPr>
          <p:cNvPr id="2054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000108"/>
            <a:ext cx="857246" cy="857246"/>
          </a:xfrm>
          <a:prstGeom prst="rect">
            <a:avLst/>
          </a:prstGeom>
          <a:noFill/>
        </p:spPr>
      </p:pic>
      <p:pic>
        <p:nvPicPr>
          <p:cNvPr id="2055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30647">
            <a:off x="3897521" y="1611512"/>
            <a:ext cx="642942" cy="642942"/>
          </a:xfrm>
          <a:prstGeom prst="rect">
            <a:avLst/>
          </a:prstGeom>
          <a:noFill/>
        </p:spPr>
      </p:pic>
      <p:pic>
        <p:nvPicPr>
          <p:cNvPr id="2056" name="Picture 8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714488"/>
            <a:ext cx="500061" cy="500061"/>
          </a:xfrm>
          <a:prstGeom prst="rect">
            <a:avLst/>
          </a:prstGeom>
          <a:noFill/>
        </p:spPr>
      </p:pic>
      <p:pic>
        <p:nvPicPr>
          <p:cNvPr id="2057" name="Picture 9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25074">
            <a:off x="7651589" y="1771751"/>
            <a:ext cx="1305180" cy="1305180"/>
          </a:xfrm>
          <a:prstGeom prst="rect">
            <a:avLst/>
          </a:prstGeom>
          <a:noFill/>
        </p:spPr>
      </p:pic>
      <p:pic>
        <p:nvPicPr>
          <p:cNvPr id="2058" name="Picture 10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06444">
            <a:off x="4286248" y="1071546"/>
            <a:ext cx="642937" cy="642937"/>
          </a:xfrm>
          <a:prstGeom prst="rect">
            <a:avLst/>
          </a:prstGeom>
          <a:noFill/>
        </p:spPr>
      </p:pic>
      <p:pic>
        <p:nvPicPr>
          <p:cNvPr id="2059" name="Picture 11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5457">
            <a:off x="5510591" y="1510070"/>
            <a:ext cx="651384" cy="651384"/>
          </a:xfrm>
          <a:prstGeom prst="rect">
            <a:avLst/>
          </a:prstGeom>
          <a:noFill/>
        </p:spPr>
      </p:pic>
      <p:pic>
        <p:nvPicPr>
          <p:cNvPr id="2060" name="Picture 12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71011">
            <a:off x="984250" y="822214"/>
            <a:ext cx="591131" cy="591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500042"/>
            <a:ext cx="3357554" cy="150019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ИГРОВАЯ ДЕЯТЕЛЬНОСТЬ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5008" y="4500570"/>
            <a:ext cx="3000396" cy="13573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КОСМОС. </a:t>
            </a:r>
          </a:p>
          <a:p>
            <a:pPr lvl="0" algn="ctr" fontAlgn="base"/>
            <a:r>
              <a:rPr lang="ru-RU" sz="2400" b="1" dirty="0" smtClean="0"/>
              <a:t>Я – ЧАСТЬ ВСЕЛЕННОЙ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027" name="Picture 3" descr="F:\ДОУ 140 - 2018г\2017 -2018 учеб.год\День космонавтики 2018г\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5143504" cy="3857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ДОУ 140 - 2018г\2017 -2018 учеб.год\День космонавтики 2018г\18.jpg"/>
          <p:cNvPicPr>
            <a:picLocks noChangeAspect="1" noChangeArrowheads="1"/>
          </p:cNvPicPr>
          <p:nvPr/>
        </p:nvPicPr>
        <p:blipFill>
          <a:blip r:embed="rId4" cstate="print"/>
          <a:srcRect l="1631"/>
          <a:stretch>
            <a:fillRect/>
          </a:stretch>
        </p:blipFill>
        <p:spPr bwMode="auto">
          <a:xfrm>
            <a:off x="4289397" y="285728"/>
            <a:ext cx="4497445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30647">
            <a:off x="4081716" y="2731908"/>
            <a:ext cx="1181106" cy="1181106"/>
          </a:xfrm>
          <a:prstGeom prst="rect">
            <a:avLst/>
          </a:prstGeom>
          <a:noFill/>
        </p:spPr>
      </p:pic>
      <p:pic>
        <p:nvPicPr>
          <p:cNvPr id="8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8465" flipV="1">
            <a:off x="2851520" y="1638418"/>
            <a:ext cx="1167857" cy="1167857"/>
          </a:xfrm>
          <a:prstGeom prst="rect">
            <a:avLst/>
          </a:prstGeom>
          <a:noFill/>
        </p:spPr>
      </p:pic>
      <p:pic>
        <p:nvPicPr>
          <p:cNvPr id="9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6533">
            <a:off x="5540595" y="3683216"/>
            <a:ext cx="642942" cy="642942"/>
          </a:xfrm>
          <a:prstGeom prst="rect">
            <a:avLst/>
          </a:prstGeom>
          <a:noFill/>
        </p:spPr>
      </p:pic>
      <p:pic>
        <p:nvPicPr>
          <p:cNvPr id="10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30647">
            <a:off x="1540068" y="1968704"/>
            <a:ext cx="642942" cy="642942"/>
          </a:xfrm>
          <a:prstGeom prst="rect">
            <a:avLst/>
          </a:prstGeom>
          <a:noFill/>
        </p:spPr>
      </p:pic>
      <p:pic>
        <p:nvPicPr>
          <p:cNvPr id="11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1202">
            <a:off x="6645243" y="3216228"/>
            <a:ext cx="1050259" cy="1050259"/>
          </a:xfrm>
          <a:prstGeom prst="rect">
            <a:avLst/>
          </a:prstGeom>
          <a:noFill/>
        </p:spPr>
      </p:pic>
      <p:pic>
        <p:nvPicPr>
          <p:cNvPr id="12" name="Picture 7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2491">
            <a:off x="7612298" y="5826355"/>
            <a:ext cx="642942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85728"/>
            <a:ext cx="7572428" cy="928694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ЗАКЛЮЧИТЕЛЬНЫЙ ПРАЗДНИК</a:t>
            </a:r>
          </a:p>
        </p:txBody>
      </p:sp>
      <p:pic>
        <p:nvPicPr>
          <p:cNvPr id="2050" name="Picture 2" descr="F:\ДОУ 2018 -2019уч.год\фото Viber зима - весна 2019\IMG-28fa1b9a76c6526ea61172623c5b7385-V.jpg"/>
          <p:cNvPicPr>
            <a:picLocks noChangeAspect="1" noChangeArrowheads="1"/>
          </p:cNvPicPr>
          <p:nvPr/>
        </p:nvPicPr>
        <p:blipFill>
          <a:blip r:embed="rId3" cstate="print"/>
          <a:srcRect t="5919" b="12746"/>
          <a:stretch>
            <a:fillRect/>
          </a:stretch>
        </p:blipFill>
        <p:spPr bwMode="auto">
          <a:xfrm>
            <a:off x="571472" y="1571612"/>
            <a:ext cx="8286808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H:\НАБОР ДОСТИЧЬ ЗВЕЗД\0_1acfde_2691866b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785926"/>
            <a:ext cx="1479753" cy="1433511"/>
          </a:xfrm>
          <a:prstGeom prst="rect">
            <a:avLst/>
          </a:prstGeom>
          <a:noFill/>
        </p:spPr>
      </p:pic>
      <p:pic>
        <p:nvPicPr>
          <p:cNvPr id="2053" name="Picture 5" descr="H:\НАБОР ДОСТИЧЬ ЗВЕЗД\0_1acfdd_a8e74e8b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1500174"/>
            <a:ext cx="1199201" cy="1296433"/>
          </a:xfrm>
          <a:prstGeom prst="rect">
            <a:avLst/>
          </a:prstGeom>
          <a:noFill/>
        </p:spPr>
      </p:pic>
      <p:pic>
        <p:nvPicPr>
          <p:cNvPr id="2054" name="Picture 6" descr="H:\НАБОР ДОСТИЧЬ ЗВЕЗД\0_1acff2_37b30684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"/>
            <a:ext cx="2285984" cy="6858000"/>
          </a:xfrm>
          <a:prstGeom prst="rect">
            <a:avLst/>
          </a:prstGeom>
          <a:noFill/>
        </p:spPr>
      </p:pic>
      <p:pic>
        <p:nvPicPr>
          <p:cNvPr id="2055" name="Picture 7" descr="H:\НАБОР ДОСТИЧЬ ЗВЕЗД\0_1ad00b_d2979a04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642918"/>
            <a:ext cx="2316485" cy="2438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7" y="332656"/>
            <a:ext cx="4680519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СИТУАЦИЯ МЕСЯЦА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9190" y="571480"/>
            <a:ext cx="3888431" cy="972108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Я  и  МОЁ ЗДОРОВЬЕ</a:t>
            </a:r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pic>
        <p:nvPicPr>
          <p:cNvPr id="3076" name="Picture 4" descr="F:\ДОУ 2018 -2019уч.год\фото Viber зима - весна 2019\viber\IMG-4ba56e751576b57db98d7a4e6174507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6000790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F:\ДОУ 2018 -2019уч.год\фото Viber зима - весна 2019\viber\IMG-6fa44fd7165ee96602694e0e6551149e-V.jpg"/>
          <p:cNvPicPr>
            <a:picLocks noChangeAspect="1" noChangeArrowheads="1"/>
          </p:cNvPicPr>
          <p:nvPr/>
        </p:nvPicPr>
        <p:blipFill>
          <a:blip r:embed="rId4" cstate="print"/>
          <a:srcRect l="40625" r="18750" b="7797"/>
          <a:stretch>
            <a:fillRect/>
          </a:stretch>
        </p:blipFill>
        <p:spPr bwMode="auto">
          <a:xfrm rot="616681">
            <a:off x="5926262" y="2913570"/>
            <a:ext cx="2909690" cy="371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1\Desktop\s1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566768"/>
            <a:ext cx="2249983" cy="2291232"/>
          </a:xfrm>
          <a:prstGeom prst="rect">
            <a:avLst/>
          </a:prstGeom>
          <a:noFill/>
        </p:spPr>
      </p:pic>
      <p:pic>
        <p:nvPicPr>
          <p:cNvPr id="3079" name="Picture 7" descr="C:\Users\1\Desktop\apels7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8629">
            <a:off x="6572264" y="1643050"/>
            <a:ext cx="2143172" cy="102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4353</TotalTime>
  <Words>307</Words>
  <Application>Microsoft Office PowerPoint</Application>
  <PresentationFormat>Экран (4:3)</PresentationFormat>
  <Paragraphs>125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306</cp:revision>
  <dcterms:created xsi:type="dcterms:W3CDTF">2016-11-23T14:49:13Z</dcterms:created>
  <dcterms:modified xsi:type="dcterms:W3CDTF">2019-04-20T14:40:28Z</dcterms:modified>
</cp:coreProperties>
</file>