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07" r:id="rId2"/>
    <p:sldId id="325" r:id="rId3"/>
    <p:sldId id="347" r:id="rId4"/>
    <p:sldId id="349" r:id="rId5"/>
    <p:sldId id="348" r:id="rId6"/>
    <p:sldId id="408" r:id="rId7"/>
    <p:sldId id="395" r:id="rId8"/>
    <p:sldId id="401" r:id="rId9"/>
    <p:sldId id="402" r:id="rId10"/>
    <p:sldId id="399" r:id="rId11"/>
    <p:sldId id="400" r:id="rId12"/>
    <p:sldId id="364" r:id="rId13"/>
    <p:sldId id="409" r:id="rId14"/>
    <p:sldId id="411" r:id="rId15"/>
    <p:sldId id="410" r:id="rId16"/>
    <p:sldId id="396" r:id="rId17"/>
    <p:sldId id="403" r:id="rId18"/>
    <p:sldId id="351" r:id="rId19"/>
    <p:sldId id="406" r:id="rId20"/>
    <p:sldId id="3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5D99"/>
    <a:srgbClr val="00FF00"/>
    <a:srgbClr val="72E072"/>
    <a:srgbClr val="EE7C97"/>
    <a:srgbClr val="F3A3B6"/>
    <a:srgbClr val="E7476D"/>
    <a:srgbClr val="49D749"/>
    <a:srgbClr val="277AB3"/>
    <a:srgbClr val="008EC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8074A-6CCC-4880-915E-D6C9F0D2477A}" type="doc">
      <dgm:prSet loTypeId="urn:microsoft.com/office/officeart/2005/8/layout/matrix1" loCatId="matrix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B99DA37-646F-408A-B905-F6ED991A126C}">
      <dgm:prSet phldrT="[Текст]" custT="1"/>
      <dgm:spPr>
        <a:solidFill>
          <a:srgbClr val="6853B5"/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Организация дружественного социума на территории детского сада для развития социальных навыков у дошкольников</a:t>
          </a:r>
          <a:endParaRPr lang="ru-RU" sz="2000" b="1" dirty="0">
            <a:solidFill>
              <a:schemeClr val="bg1"/>
            </a:solidFill>
          </a:endParaRPr>
        </a:p>
      </dgm:t>
    </dgm:pt>
    <dgm:pt modelId="{CBC0A9D1-599A-4AF1-84AF-AC291EF61535}" type="parTrans" cxnId="{38AA3375-3EE4-4860-B6F1-11EF60C392F4}">
      <dgm:prSet/>
      <dgm:spPr/>
      <dgm:t>
        <a:bodyPr/>
        <a:lstStyle/>
        <a:p>
          <a:endParaRPr lang="ru-RU"/>
        </a:p>
      </dgm:t>
    </dgm:pt>
    <dgm:pt modelId="{2DD743A7-6606-4C85-95CF-F36452E0A2C0}" type="sibTrans" cxnId="{38AA3375-3EE4-4860-B6F1-11EF60C392F4}">
      <dgm:prSet/>
      <dgm:spPr/>
      <dgm:t>
        <a:bodyPr/>
        <a:lstStyle/>
        <a:p>
          <a:endParaRPr lang="ru-RU"/>
        </a:p>
      </dgm:t>
    </dgm:pt>
    <dgm:pt modelId="{9DF33120-A771-4DDF-A74B-C519F954DA0E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/>
            <a:t>Освоение норм и правил общения детей со взрослыми                                                     и друг с другом.                                                                  Развитие коммуникативных навыков в коллективе </a:t>
          </a:r>
          <a:endParaRPr lang="ru-RU" sz="2000" dirty="0"/>
        </a:p>
      </dgm:t>
    </dgm:pt>
    <dgm:pt modelId="{191C8EFD-578B-450B-80C1-EB34C94D0233}" type="parTrans" cxnId="{9DCF468B-D639-40BF-9108-304EFB442B25}">
      <dgm:prSet/>
      <dgm:spPr/>
      <dgm:t>
        <a:bodyPr/>
        <a:lstStyle/>
        <a:p>
          <a:endParaRPr lang="ru-RU"/>
        </a:p>
      </dgm:t>
    </dgm:pt>
    <dgm:pt modelId="{80911E57-3322-4810-87B3-AE9A655FC403}" type="sibTrans" cxnId="{9DCF468B-D639-40BF-9108-304EFB442B25}">
      <dgm:prSet/>
      <dgm:spPr/>
      <dgm:t>
        <a:bodyPr/>
        <a:lstStyle/>
        <a:p>
          <a:endParaRPr lang="ru-RU"/>
        </a:p>
      </dgm:t>
    </dgm:pt>
    <dgm:pt modelId="{9B6A7EDE-D647-4CF6-9A36-74012AF75378}">
      <dgm:prSet phldrT="[Текст]" custT="1"/>
      <dgm:spPr>
        <a:solidFill>
          <a:srgbClr val="A591BD"/>
        </a:solidFill>
      </dgm:spPr>
      <dgm:t>
        <a:bodyPr/>
        <a:lstStyle/>
        <a:p>
          <a:r>
            <a:rPr lang="ru-RU" sz="2000" b="1" dirty="0" smtClean="0"/>
            <a:t>Освоение детьми на начальном уровне социальных ролей через сущностное проживание и самоопределение в этих ролях</a:t>
          </a:r>
          <a:endParaRPr lang="ru-RU" sz="2000" b="1" dirty="0"/>
        </a:p>
      </dgm:t>
    </dgm:pt>
    <dgm:pt modelId="{A2F844D8-B2FD-44D5-9A1E-D709F8B0295A}" type="parTrans" cxnId="{BF556B29-B2AA-4F38-9B1E-CA3361913FF8}">
      <dgm:prSet/>
      <dgm:spPr/>
      <dgm:t>
        <a:bodyPr/>
        <a:lstStyle/>
        <a:p>
          <a:endParaRPr lang="ru-RU"/>
        </a:p>
      </dgm:t>
    </dgm:pt>
    <dgm:pt modelId="{A4E2998C-1F72-4573-96FB-7E349E539466}" type="sibTrans" cxnId="{BF556B29-B2AA-4F38-9B1E-CA3361913FF8}">
      <dgm:prSet/>
      <dgm:spPr/>
      <dgm:t>
        <a:bodyPr/>
        <a:lstStyle/>
        <a:p>
          <a:endParaRPr lang="ru-RU"/>
        </a:p>
      </dgm:t>
    </dgm:pt>
    <dgm:pt modelId="{42D6C4DA-D065-4E19-ADD8-CDEBD21A4812}">
      <dgm:prSet phldrT="[Текст]" custT="1"/>
      <dgm:spPr>
        <a:solidFill>
          <a:srgbClr val="003399"/>
        </a:solidFill>
      </dgm:spPr>
      <dgm:t>
        <a:bodyPr/>
        <a:lstStyle/>
        <a:p>
          <a:r>
            <a:rPr lang="ru-RU" sz="2000" b="1" dirty="0" smtClean="0"/>
            <a:t>Развитие способности к принятию собственных решений на основе уверенности в себе, осознанности нравственного выбора и приобретенного социального опыта, развитие навыков саморегуляции поведения</a:t>
          </a:r>
          <a:r>
            <a:rPr lang="ru-RU" sz="2400" dirty="0" smtClean="0"/>
            <a:t/>
          </a:r>
          <a:br>
            <a:rPr lang="ru-RU" sz="2400" dirty="0" smtClean="0"/>
          </a:br>
          <a:endParaRPr lang="ru-RU" sz="2400" dirty="0"/>
        </a:p>
      </dgm:t>
    </dgm:pt>
    <dgm:pt modelId="{1BB37ABE-6443-4CC5-82BC-9E99C87873DF}" type="parTrans" cxnId="{08356629-71A8-459F-A8A4-5779FA6D7BDF}">
      <dgm:prSet/>
      <dgm:spPr/>
      <dgm:t>
        <a:bodyPr/>
        <a:lstStyle/>
        <a:p>
          <a:endParaRPr lang="ru-RU"/>
        </a:p>
      </dgm:t>
    </dgm:pt>
    <dgm:pt modelId="{83C8FC0D-82B9-4E07-870A-14CE8166D5B4}" type="sibTrans" cxnId="{08356629-71A8-459F-A8A4-5779FA6D7BDF}">
      <dgm:prSet/>
      <dgm:spPr/>
      <dgm:t>
        <a:bodyPr/>
        <a:lstStyle/>
        <a:p>
          <a:endParaRPr lang="ru-RU"/>
        </a:p>
      </dgm:t>
    </dgm:pt>
    <dgm:pt modelId="{C0686512-62ED-4763-B4B0-472943164DF7}">
      <dgm:prSet phldrT="[Текст]" phldr="1"/>
      <dgm:spPr/>
      <dgm:t>
        <a:bodyPr/>
        <a:lstStyle/>
        <a:p>
          <a:endParaRPr lang="ru-RU" dirty="0"/>
        </a:p>
      </dgm:t>
    </dgm:pt>
    <dgm:pt modelId="{B604CF37-650B-4923-A7B7-11853636CF8D}" type="parTrans" cxnId="{4807C76C-9839-426D-9F33-81FDF04A19F0}">
      <dgm:prSet/>
      <dgm:spPr/>
      <dgm:t>
        <a:bodyPr/>
        <a:lstStyle/>
        <a:p>
          <a:endParaRPr lang="ru-RU"/>
        </a:p>
      </dgm:t>
    </dgm:pt>
    <dgm:pt modelId="{47AFFDA5-790C-4975-887D-D2A344097501}" type="sibTrans" cxnId="{4807C76C-9839-426D-9F33-81FDF04A19F0}">
      <dgm:prSet/>
      <dgm:spPr/>
      <dgm:t>
        <a:bodyPr/>
        <a:lstStyle/>
        <a:p>
          <a:endParaRPr lang="ru-RU"/>
        </a:p>
      </dgm:t>
    </dgm:pt>
    <dgm:pt modelId="{5225B000-E79C-4699-A4B0-9E347109FF5A}">
      <dgm:prSet custT="1"/>
      <dgm:spPr>
        <a:solidFill>
          <a:srgbClr val="EEB500"/>
        </a:solidFill>
      </dgm:spPr>
      <dgm:t>
        <a:bodyPr/>
        <a:lstStyle/>
        <a:p>
          <a:r>
            <a:rPr lang="ru-RU" sz="2000" b="1" dirty="0" smtClean="0"/>
            <a:t>Развитие умения коллективно трудиться и получать от этого удовольствие</a:t>
          </a:r>
          <a:endParaRPr lang="ru-RU" sz="2000" b="1" dirty="0"/>
        </a:p>
      </dgm:t>
    </dgm:pt>
    <dgm:pt modelId="{DF220EDA-D3E1-4EE0-BB1A-3848890CE6C1}" type="parTrans" cxnId="{427A1438-A280-42F6-88CA-C8A0F70246D2}">
      <dgm:prSet/>
      <dgm:spPr/>
      <dgm:t>
        <a:bodyPr/>
        <a:lstStyle/>
        <a:p>
          <a:endParaRPr lang="ru-RU"/>
        </a:p>
      </dgm:t>
    </dgm:pt>
    <dgm:pt modelId="{6B793487-4C56-4A29-A003-7527743FCDE6}" type="sibTrans" cxnId="{427A1438-A280-42F6-88CA-C8A0F70246D2}">
      <dgm:prSet/>
      <dgm:spPr/>
      <dgm:t>
        <a:bodyPr/>
        <a:lstStyle/>
        <a:p>
          <a:endParaRPr lang="ru-RU"/>
        </a:p>
      </dgm:t>
    </dgm:pt>
    <dgm:pt modelId="{BD7DF5B3-F69B-43A7-897E-BF728C689AA8}" type="pres">
      <dgm:prSet presAssocID="{0E58074A-6CCC-4880-915E-D6C9F0D2477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A653D1-8D96-4602-B8EE-3DEA873AFD9A}" type="pres">
      <dgm:prSet presAssocID="{0E58074A-6CCC-4880-915E-D6C9F0D2477A}" presName="matrix" presStyleCnt="0"/>
      <dgm:spPr/>
    </dgm:pt>
    <dgm:pt modelId="{7FC0F710-4099-4B46-B47A-6951CAAFC367}" type="pres">
      <dgm:prSet presAssocID="{0E58074A-6CCC-4880-915E-D6C9F0D2477A}" presName="tile1" presStyleLbl="node1" presStyleIdx="0" presStyleCnt="4"/>
      <dgm:spPr/>
      <dgm:t>
        <a:bodyPr/>
        <a:lstStyle/>
        <a:p>
          <a:endParaRPr lang="ru-RU"/>
        </a:p>
      </dgm:t>
    </dgm:pt>
    <dgm:pt modelId="{248D5239-C3F5-48A9-8F23-E37F5473E7B4}" type="pres">
      <dgm:prSet presAssocID="{0E58074A-6CCC-4880-915E-D6C9F0D2477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63AF9-35F5-40DA-A001-86B125FFF368}" type="pres">
      <dgm:prSet presAssocID="{0E58074A-6CCC-4880-915E-D6C9F0D2477A}" presName="tile2" presStyleLbl="node1" presStyleIdx="1" presStyleCnt="4"/>
      <dgm:spPr/>
      <dgm:t>
        <a:bodyPr/>
        <a:lstStyle/>
        <a:p>
          <a:endParaRPr lang="ru-RU"/>
        </a:p>
      </dgm:t>
    </dgm:pt>
    <dgm:pt modelId="{567BE8DF-2AFD-4171-8478-DD80E114B6F5}" type="pres">
      <dgm:prSet presAssocID="{0E58074A-6CCC-4880-915E-D6C9F0D2477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711FE-C0AB-44E0-8D6F-672DBD73629B}" type="pres">
      <dgm:prSet presAssocID="{0E58074A-6CCC-4880-915E-D6C9F0D2477A}" presName="tile3" presStyleLbl="node1" presStyleIdx="2" presStyleCnt="4"/>
      <dgm:spPr/>
      <dgm:t>
        <a:bodyPr/>
        <a:lstStyle/>
        <a:p>
          <a:endParaRPr lang="ru-RU"/>
        </a:p>
      </dgm:t>
    </dgm:pt>
    <dgm:pt modelId="{84D9C5A0-F3FA-4515-BB21-6819152E120D}" type="pres">
      <dgm:prSet presAssocID="{0E58074A-6CCC-4880-915E-D6C9F0D2477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C6176-8095-4ECE-ACE1-4765F751197F}" type="pres">
      <dgm:prSet presAssocID="{0E58074A-6CCC-4880-915E-D6C9F0D2477A}" presName="tile4" presStyleLbl="node1" presStyleIdx="3" presStyleCnt="4"/>
      <dgm:spPr/>
      <dgm:t>
        <a:bodyPr/>
        <a:lstStyle/>
        <a:p>
          <a:endParaRPr lang="ru-RU"/>
        </a:p>
      </dgm:t>
    </dgm:pt>
    <dgm:pt modelId="{CB6C361F-1515-43DD-8764-DCA6AD4F8D9B}" type="pres">
      <dgm:prSet presAssocID="{0E58074A-6CCC-4880-915E-D6C9F0D2477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08F5D-E8B8-4B63-8247-A4DF63C5BBD3}" type="pres">
      <dgm:prSet presAssocID="{0E58074A-6CCC-4880-915E-D6C9F0D2477A}" presName="centerTile" presStyleLbl="fgShp" presStyleIdx="0" presStyleCnt="1" custScaleX="212643" custScaleY="90112" custLinFactNeighborX="-442" custLinFactNeighborY="-1763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DCF468B-D639-40BF-9108-304EFB442B25}" srcId="{1B99DA37-646F-408A-B905-F6ED991A126C}" destId="{9DF33120-A771-4DDF-A74B-C519F954DA0E}" srcOrd="0" destOrd="0" parTransId="{191C8EFD-578B-450B-80C1-EB34C94D0233}" sibTransId="{80911E57-3322-4810-87B3-AE9A655FC403}"/>
    <dgm:cxn modelId="{B99F7205-1EFC-4D7B-B9A4-1A1522973ED2}" type="presOf" srcId="{9B6A7EDE-D647-4CF6-9A36-74012AF75378}" destId="{567BE8DF-2AFD-4171-8478-DD80E114B6F5}" srcOrd="1" destOrd="0" presId="urn:microsoft.com/office/officeart/2005/8/layout/matrix1"/>
    <dgm:cxn modelId="{C3A0E53B-D9AF-49C9-8197-4A4F5A4DF76B}" type="presOf" srcId="{42D6C4DA-D065-4E19-ADD8-CDEBD21A4812}" destId="{CB6C361F-1515-43DD-8764-DCA6AD4F8D9B}" srcOrd="1" destOrd="0" presId="urn:microsoft.com/office/officeart/2005/8/layout/matrix1"/>
    <dgm:cxn modelId="{DF2A24C6-2830-4C5C-9C0C-1DC9DE1B62A8}" type="presOf" srcId="{9B6A7EDE-D647-4CF6-9A36-74012AF75378}" destId="{34E63AF9-35F5-40DA-A001-86B125FFF368}" srcOrd="0" destOrd="0" presId="urn:microsoft.com/office/officeart/2005/8/layout/matrix1"/>
    <dgm:cxn modelId="{BF556B29-B2AA-4F38-9B1E-CA3361913FF8}" srcId="{1B99DA37-646F-408A-B905-F6ED991A126C}" destId="{9B6A7EDE-D647-4CF6-9A36-74012AF75378}" srcOrd="1" destOrd="0" parTransId="{A2F844D8-B2FD-44D5-9A1E-D709F8B0295A}" sibTransId="{A4E2998C-1F72-4573-96FB-7E349E539466}"/>
    <dgm:cxn modelId="{427A1438-A280-42F6-88CA-C8A0F70246D2}" srcId="{1B99DA37-646F-408A-B905-F6ED991A126C}" destId="{5225B000-E79C-4699-A4B0-9E347109FF5A}" srcOrd="2" destOrd="0" parTransId="{DF220EDA-D3E1-4EE0-BB1A-3848890CE6C1}" sibTransId="{6B793487-4C56-4A29-A003-7527743FCDE6}"/>
    <dgm:cxn modelId="{B0EABF65-0149-4AB2-AD59-7F96AA1C452B}" type="presOf" srcId="{9DF33120-A771-4DDF-A74B-C519F954DA0E}" destId="{7FC0F710-4099-4B46-B47A-6951CAAFC367}" srcOrd="0" destOrd="0" presId="urn:microsoft.com/office/officeart/2005/8/layout/matrix1"/>
    <dgm:cxn modelId="{655939F3-950F-421E-A7B6-9C9611643DDD}" type="presOf" srcId="{1B99DA37-646F-408A-B905-F6ED991A126C}" destId="{5C708F5D-E8B8-4B63-8247-A4DF63C5BBD3}" srcOrd="0" destOrd="0" presId="urn:microsoft.com/office/officeart/2005/8/layout/matrix1"/>
    <dgm:cxn modelId="{4807C76C-9839-426D-9F33-81FDF04A19F0}" srcId="{1B99DA37-646F-408A-B905-F6ED991A126C}" destId="{C0686512-62ED-4763-B4B0-472943164DF7}" srcOrd="4" destOrd="0" parTransId="{B604CF37-650B-4923-A7B7-11853636CF8D}" sibTransId="{47AFFDA5-790C-4975-887D-D2A344097501}"/>
    <dgm:cxn modelId="{08356629-71A8-459F-A8A4-5779FA6D7BDF}" srcId="{1B99DA37-646F-408A-B905-F6ED991A126C}" destId="{42D6C4DA-D065-4E19-ADD8-CDEBD21A4812}" srcOrd="3" destOrd="0" parTransId="{1BB37ABE-6443-4CC5-82BC-9E99C87873DF}" sibTransId="{83C8FC0D-82B9-4E07-870A-14CE8166D5B4}"/>
    <dgm:cxn modelId="{44923054-36B2-4C72-9FBC-4A172AF93B7F}" type="presOf" srcId="{0E58074A-6CCC-4880-915E-D6C9F0D2477A}" destId="{BD7DF5B3-F69B-43A7-897E-BF728C689AA8}" srcOrd="0" destOrd="0" presId="urn:microsoft.com/office/officeart/2005/8/layout/matrix1"/>
    <dgm:cxn modelId="{C044E1EF-58EE-44D3-B586-8DDFB5E56BD1}" type="presOf" srcId="{5225B000-E79C-4699-A4B0-9E347109FF5A}" destId="{84D9C5A0-F3FA-4515-BB21-6819152E120D}" srcOrd="1" destOrd="0" presId="urn:microsoft.com/office/officeart/2005/8/layout/matrix1"/>
    <dgm:cxn modelId="{38AA3375-3EE4-4860-B6F1-11EF60C392F4}" srcId="{0E58074A-6CCC-4880-915E-D6C9F0D2477A}" destId="{1B99DA37-646F-408A-B905-F6ED991A126C}" srcOrd="0" destOrd="0" parTransId="{CBC0A9D1-599A-4AF1-84AF-AC291EF61535}" sibTransId="{2DD743A7-6606-4C85-95CF-F36452E0A2C0}"/>
    <dgm:cxn modelId="{0060D3F3-DE8E-4EE9-85FF-EFB32664750D}" type="presOf" srcId="{9DF33120-A771-4DDF-A74B-C519F954DA0E}" destId="{248D5239-C3F5-48A9-8F23-E37F5473E7B4}" srcOrd="1" destOrd="0" presId="urn:microsoft.com/office/officeart/2005/8/layout/matrix1"/>
    <dgm:cxn modelId="{1C1774E4-22DF-45D5-9A79-3A9A69E99AE3}" type="presOf" srcId="{5225B000-E79C-4699-A4B0-9E347109FF5A}" destId="{FA0711FE-C0AB-44E0-8D6F-672DBD73629B}" srcOrd="0" destOrd="0" presId="urn:microsoft.com/office/officeart/2005/8/layout/matrix1"/>
    <dgm:cxn modelId="{F6A53B2E-9A34-48CD-8C03-CD0219BED2F2}" type="presOf" srcId="{42D6C4DA-D065-4E19-ADD8-CDEBD21A4812}" destId="{B07C6176-8095-4ECE-ACE1-4765F751197F}" srcOrd="0" destOrd="0" presId="urn:microsoft.com/office/officeart/2005/8/layout/matrix1"/>
    <dgm:cxn modelId="{D080B84B-7661-46B0-AD33-930276B4F413}" type="presParOf" srcId="{BD7DF5B3-F69B-43A7-897E-BF728C689AA8}" destId="{63A653D1-8D96-4602-B8EE-3DEA873AFD9A}" srcOrd="0" destOrd="0" presId="urn:microsoft.com/office/officeart/2005/8/layout/matrix1"/>
    <dgm:cxn modelId="{7DCD21BA-7BD3-485A-9093-967FD4108C98}" type="presParOf" srcId="{63A653D1-8D96-4602-B8EE-3DEA873AFD9A}" destId="{7FC0F710-4099-4B46-B47A-6951CAAFC367}" srcOrd="0" destOrd="0" presId="urn:microsoft.com/office/officeart/2005/8/layout/matrix1"/>
    <dgm:cxn modelId="{B42D489B-C992-46B0-BB9B-135AB766B879}" type="presParOf" srcId="{63A653D1-8D96-4602-B8EE-3DEA873AFD9A}" destId="{248D5239-C3F5-48A9-8F23-E37F5473E7B4}" srcOrd="1" destOrd="0" presId="urn:microsoft.com/office/officeart/2005/8/layout/matrix1"/>
    <dgm:cxn modelId="{C2184D30-279A-4DFD-9312-2E1D680B02CD}" type="presParOf" srcId="{63A653D1-8D96-4602-B8EE-3DEA873AFD9A}" destId="{34E63AF9-35F5-40DA-A001-86B125FFF368}" srcOrd="2" destOrd="0" presId="urn:microsoft.com/office/officeart/2005/8/layout/matrix1"/>
    <dgm:cxn modelId="{5DAB03A7-9871-4135-B1B1-70EFD3F839A6}" type="presParOf" srcId="{63A653D1-8D96-4602-B8EE-3DEA873AFD9A}" destId="{567BE8DF-2AFD-4171-8478-DD80E114B6F5}" srcOrd="3" destOrd="0" presId="urn:microsoft.com/office/officeart/2005/8/layout/matrix1"/>
    <dgm:cxn modelId="{8E5A17F9-58C9-4E4F-B820-D6CA5B462B69}" type="presParOf" srcId="{63A653D1-8D96-4602-B8EE-3DEA873AFD9A}" destId="{FA0711FE-C0AB-44E0-8D6F-672DBD73629B}" srcOrd="4" destOrd="0" presId="urn:microsoft.com/office/officeart/2005/8/layout/matrix1"/>
    <dgm:cxn modelId="{F2FA92FB-F870-4DD2-B00F-A6224961A8EC}" type="presParOf" srcId="{63A653D1-8D96-4602-B8EE-3DEA873AFD9A}" destId="{84D9C5A0-F3FA-4515-BB21-6819152E120D}" srcOrd="5" destOrd="0" presId="urn:microsoft.com/office/officeart/2005/8/layout/matrix1"/>
    <dgm:cxn modelId="{EDF4DA37-5534-4D9B-892D-B516B896CDAB}" type="presParOf" srcId="{63A653D1-8D96-4602-B8EE-3DEA873AFD9A}" destId="{B07C6176-8095-4ECE-ACE1-4765F751197F}" srcOrd="6" destOrd="0" presId="urn:microsoft.com/office/officeart/2005/8/layout/matrix1"/>
    <dgm:cxn modelId="{7AEBCD8F-C135-412B-94E7-1AFA7A643FC9}" type="presParOf" srcId="{63A653D1-8D96-4602-B8EE-3DEA873AFD9A}" destId="{CB6C361F-1515-43DD-8764-DCA6AD4F8D9B}" srcOrd="7" destOrd="0" presId="urn:microsoft.com/office/officeart/2005/8/layout/matrix1"/>
    <dgm:cxn modelId="{23FDEB06-CBC8-4FBC-B3EB-D858BBF6FBF5}" type="presParOf" srcId="{BD7DF5B3-F69B-43A7-897E-BF728C689AA8}" destId="{5C708F5D-E8B8-4B63-8247-A4DF63C5BBD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63B79E-4190-49DF-B40F-56443EECF63A}" type="doc">
      <dgm:prSet loTypeId="urn:microsoft.com/office/officeart/2005/8/layout/matrix1" loCatId="matrix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5552F46-E32B-4871-A52E-A50CD030E044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ПОДГОТОВИТЕЛЬНАЯ РАБОТА</a:t>
          </a:r>
          <a:endParaRPr lang="ru-RU" sz="2400" b="1" dirty="0">
            <a:solidFill>
              <a:schemeClr val="bg1"/>
            </a:solidFill>
          </a:endParaRPr>
        </a:p>
      </dgm:t>
    </dgm:pt>
    <dgm:pt modelId="{08ADD61F-6CFE-42E8-A2E6-ACCD06544EFC}" type="parTrans" cxnId="{CCAF005F-45C7-4AFC-B11F-3F4CDA9599F2}">
      <dgm:prSet/>
      <dgm:spPr/>
      <dgm:t>
        <a:bodyPr/>
        <a:lstStyle/>
        <a:p>
          <a:endParaRPr lang="ru-RU"/>
        </a:p>
      </dgm:t>
    </dgm:pt>
    <dgm:pt modelId="{A19D372E-A4EB-4AA2-8839-13C7B6E75B5F}" type="sibTrans" cxnId="{CCAF005F-45C7-4AFC-B11F-3F4CDA9599F2}">
      <dgm:prSet/>
      <dgm:spPr/>
      <dgm:t>
        <a:bodyPr/>
        <a:lstStyle/>
        <a:p>
          <a:endParaRPr lang="ru-RU"/>
        </a:p>
      </dgm:t>
    </dgm:pt>
    <dgm:pt modelId="{1FA152C4-7FAA-4298-BF6E-1017587BFF6C}">
      <dgm:prSet phldrT="[Текст]"/>
      <dgm:spPr>
        <a:solidFill>
          <a:srgbClr val="7030A0"/>
        </a:solidFill>
      </dgm:spPr>
      <dgm:t>
        <a:bodyPr/>
        <a:lstStyle/>
        <a:p>
          <a:r>
            <a:rPr lang="ru-RU" dirty="0" smtClean="0"/>
            <a:t>ИНФОРМИРОВАНИЕ РОДИТЕЛЕЙ</a:t>
          </a:r>
          <a:endParaRPr lang="ru-RU" dirty="0"/>
        </a:p>
      </dgm:t>
    </dgm:pt>
    <dgm:pt modelId="{314A0184-2FB8-4EC1-9B9E-89916ED32EAF}" type="parTrans" cxnId="{FCC55200-5654-415A-8810-C70DA375C4DC}">
      <dgm:prSet/>
      <dgm:spPr/>
      <dgm:t>
        <a:bodyPr/>
        <a:lstStyle/>
        <a:p>
          <a:endParaRPr lang="ru-RU"/>
        </a:p>
      </dgm:t>
    </dgm:pt>
    <dgm:pt modelId="{09CD9FF1-9EF2-43AE-BEC9-AD5E1949C558}" type="sibTrans" cxnId="{FCC55200-5654-415A-8810-C70DA375C4DC}">
      <dgm:prSet/>
      <dgm:spPr/>
      <dgm:t>
        <a:bodyPr/>
        <a:lstStyle/>
        <a:p>
          <a:endParaRPr lang="ru-RU"/>
        </a:p>
      </dgm:t>
    </dgm:pt>
    <dgm:pt modelId="{97085839-0BAF-437A-8C53-7F0BAEEAFCB5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ОБУЧЕНИЕ ВСЕХ СОТРУДНИКОВ ДОУ</a:t>
          </a:r>
          <a:endParaRPr lang="ru-RU" dirty="0"/>
        </a:p>
      </dgm:t>
    </dgm:pt>
    <dgm:pt modelId="{0E4131B7-76ED-4250-AEB3-0A442823A71D}" type="parTrans" cxnId="{C5035F28-A38F-4D1D-A786-3EAED155C4E2}">
      <dgm:prSet/>
      <dgm:spPr/>
      <dgm:t>
        <a:bodyPr/>
        <a:lstStyle/>
        <a:p>
          <a:endParaRPr lang="ru-RU"/>
        </a:p>
      </dgm:t>
    </dgm:pt>
    <dgm:pt modelId="{7F4079DF-7A3F-453E-BBE0-85DA1671F7BD}" type="sibTrans" cxnId="{C5035F28-A38F-4D1D-A786-3EAED155C4E2}">
      <dgm:prSet/>
      <dgm:spPr/>
      <dgm:t>
        <a:bodyPr/>
        <a:lstStyle/>
        <a:p>
          <a:endParaRPr lang="ru-RU"/>
        </a:p>
      </dgm:t>
    </dgm:pt>
    <dgm:pt modelId="{DE0DAE51-0DF9-4BD6-B830-8A0C67E02C30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ПРАВИЛА ПОВЕДЕНИЯ ДЕТЕЙ</a:t>
          </a:r>
          <a:endParaRPr lang="ru-RU" dirty="0"/>
        </a:p>
      </dgm:t>
    </dgm:pt>
    <dgm:pt modelId="{D32642B6-D9F5-438A-B7B0-809FFCFFABAD}" type="parTrans" cxnId="{CBC40274-194F-4C83-9B06-993078BDC880}">
      <dgm:prSet/>
      <dgm:spPr/>
      <dgm:t>
        <a:bodyPr/>
        <a:lstStyle/>
        <a:p>
          <a:endParaRPr lang="ru-RU"/>
        </a:p>
      </dgm:t>
    </dgm:pt>
    <dgm:pt modelId="{4826C576-660D-4C3E-94E5-459F0A1A056E}" type="sibTrans" cxnId="{CBC40274-194F-4C83-9B06-993078BDC880}">
      <dgm:prSet/>
      <dgm:spPr/>
      <dgm:t>
        <a:bodyPr/>
        <a:lstStyle/>
        <a:p>
          <a:endParaRPr lang="ru-RU"/>
        </a:p>
      </dgm:t>
    </dgm:pt>
    <dgm:pt modelId="{E3FFC71E-1D28-406D-B9EE-2DA7CCA1349F}">
      <dgm:prSet phldrT="[Текст]"/>
      <dgm:spPr/>
      <dgm:t>
        <a:bodyPr/>
        <a:lstStyle/>
        <a:p>
          <a:r>
            <a:rPr lang="ru-RU" dirty="0" smtClean="0"/>
            <a:t>ОРГАНИЗАЦИОННЫЕ МОМЕНТЫ</a:t>
          </a:r>
          <a:endParaRPr lang="ru-RU" dirty="0"/>
        </a:p>
      </dgm:t>
    </dgm:pt>
    <dgm:pt modelId="{D37639BB-AAC6-42EB-99F8-E3F1B282ADFB}" type="parTrans" cxnId="{86FB99C6-A378-4DCB-A60F-9D70FB2F6DCB}">
      <dgm:prSet/>
      <dgm:spPr/>
      <dgm:t>
        <a:bodyPr/>
        <a:lstStyle/>
        <a:p>
          <a:endParaRPr lang="ru-RU"/>
        </a:p>
      </dgm:t>
    </dgm:pt>
    <dgm:pt modelId="{22C76BDF-51B5-4DAB-A721-32C90C7B9F9E}" type="sibTrans" cxnId="{86FB99C6-A378-4DCB-A60F-9D70FB2F6DCB}">
      <dgm:prSet/>
      <dgm:spPr/>
      <dgm:t>
        <a:bodyPr/>
        <a:lstStyle/>
        <a:p>
          <a:endParaRPr lang="ru-RU"/>
        </a:p>
      </dgm:t>
    </dgm:pt>
    <dgm:pt modelId="{3A849942-2C05-45C1-92DC-B5D3B4368ADF}" type="pres">
      <dgm:prSet presAssocID="{6C63B79E-4190-49DF-B40F-56443EECF63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B4E1C8-E3E8-4C28-BC2D-B7949FF6EC23}" type="pres">
      <dgm:prSet presAssocID="{6C63B79E-4190-49DF-B40F-56443EECF63A}" presName="matrix" presStyleCnt="0"/>
      <dgm:spPr/>
    </dgm:pt>
    <dgm:pt modelId="{195E6366-6BA1-4DDF-B5AE-188006262FE1}" type="pres">
      <dgm:prSet presAssocID="{6C63B79E-4190-49DF-B40F-56443EECF63A}" presName="tile1" presStyleLbl="node1" presStyleIdx="0" presStyleCnt="4"/>
      <dgm:spPr/>
      <dgm:t>
        <a:bodyPr/>
        <a:lstStyle/>
        <a:p>
          <a:endParaRPr lang="ru-RU"/>
        </a:p>
      </dgm:t>
    </dgm:pt>
    <dgm:pt modelId="{C65DFC57-2D30-44C9-90B3-6423BA84BEE0}" type="pres">
      <dgm:prSet presAssocID="{6C63B79E-4190-49DF-B40F-56443EECF63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34834D-9DDA-4DCC-B3BC-DEA23340AE3B}" type="pres">
      <dgm:prSet presAssocID="{6C63B79E-4190-49DF-B40F-56443EECF63A}" presName="tile2" presStyleLbl="node1" presStyleIdx="1" presStyleCnt="4"/>
      <dgm:spPr/>
      <dgm:t>
        <a:bodyPr/>
        <a:lstStyle/>
        <a:p>
          <a:endParaRPr lang="ru-RU"/>
        </a:p>
      </dgm:t>
    </dgm:pt>
    <dgm:pt modelId="{A1157AC1-92F7-4360-ACCE-9D98F9878D64}" type="pres">
      <dgm:prSet presAssocID="{6C63B79E-4190-49DF-B40F-56443EECF63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8B327-F52A-4526-B188-9CF2A934F66C}" type="pres">
      <dgm:prSet presAssocID="{6C63B79E-4190-49DF-B40F-56443EECF63A}" presName="tile3" presStyleLbl="node1" presStyleIdx="2" presStyleCnt="4"/>
      <dgm:spPr/>
      <dgm:t>
        <a:bodyPr/>
        <a:lstStyle/>
        <a:p>
          <a:endParaRPr lang="ru-RU"/>
        </a:p>
      </dgm:t>
    </dgm:pt>
    <dgm:pt modelId="{DDF0750B-7D60-4663-B4E4-DDED66FB94CC}" type="pres">
      <dgm:prSet presAssocID="{6C63B79E-4190-49DF-B40F-56443EECF63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BD9E40-9573-48F5-A409-2D51346AC350}" type="pres">
      <dgm:prSet presAssocID="{6C63B79E-4190-49DF-B40F-56443EECF63A}" presName="tile4" presStyleLbl="node1" presStyleIdx="3" presStyleCnt="4"/>
      <dgm:spPr/>
      <dgm:t>
        <a:bodyPr/>
        <a:lstStyle/>
        <a:p>
          <a:endParaRPr lang="ru-RU"/>
        </a:p>
      </dgm:t>
    </dgm:pt>
    <dgm:pt modelId="{342FAE13-C99C-440F-A08A-4F74AE76574B}" type="pres">
      <dgm:prSet presAssocID="{6C63B79E-4190-49DF-B40F-56443EECF63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96FD0-6B3C-40B6-9145-BF4815163058}" type="pres">
      <dgm:prSet presAssocID="{6C63B79E-4190-49DF-B40F-56443EECF63A}" presName="centerTile" presStyleLbl="fgShp" presStyleIdx="0" presStyleCnt="1" custScaleX="123967" custScaleY="10704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DE71823-9187-4525-9016-0F736D1EC16D}" type="presOf" srcId="{97085839-0BAF-437A-8C53-7F0BAEEAFCB5}" destId="{A1157AC1-92F7-4360-ACCE-9D98F9878D64}" srcOrd="1" destOrd="0" presId="urn:microsoft.com/office/officeart/2005/8/layout/matrix1"/>
    <dgm:cxn modelId="{CBC40274-194F-4C83-9B06-993078BDC880}" srcId="{F5552F46-E32B-4871-A52E-A50CD030E044}" destId="{DE0DAE51-0DF9-4BD6-B830-8A0C67E02C30}" srcOrd="2" destOrd="0" parTransId="{D32642B6-D9F5-438A-B7B0-809FFCFFABAD}" sibTransId="{4826C576-660D-4C3E-94E5-459F0A1A056E}"/>
    <dgm:cxn modelId="{C5035F28-A38F-4D1D-A786-3EAED155C4E2}" srcId="{F5552F46-E32B-4871-A52E-A50CD030E044}" destId="{97085839-0BAF-437A-8C53-7F0BAEEAFCB5}" srcOrd="1" destOrd="0" parTransId="{0E4131B7-76ED-4250-AEB3-0A442823A71D}" sibTransId="{7F4079DF-7A3F-453E-BBE0-85DA1671F7BD}"/>
    <dgm:cxn modelId="{9E2765F1-2DA8-41DA-877D-10D502921A14}" type="presOf" srcId="{97085839-0BAF-437A-8C53-7F0BAEEAFCB5}" destId="{8034834D-9DDA-4DCC-B3BC-DEA23340AE3B}" srcOrd="0" destOrd="0" presId="urn:microsoft.com/office/officeart/2005/8/layout/matrix1"/>
    <dgm:cxn modelId="{E749F828-6599-4744-80A3-DC44DC42EDD5}" type="presOf" srcId="{1FA152C4-7FAA-4298-BF6E-1017587BFF6C}" destId="{C65DFC57-2D30-44C9-90B3-6423BA84BEE0}" srcOrd="1" destOrd="0" presId="urn:microsoft.com/office/officeart/2005/8/layout/matrix1"/>
    <dgm:cxn modelId="{0F977EA9-233B-4FC9-A1C2-5037A5AA9E3F}" type="presOf" srcId="{E3FFC71E-1D28-406D-B9EE-2DA7CCA1349F}" destId="{52BD9E40-9573-48F5-A409-2D51346AC350}" srcOrd="0" destOrd="0" presId="urn:microsoft.com/office/officeart/2005/8/layout/matrix1"/>
    <dgm:cxn modelId="{00FF9B7A-7234-4849-95D9-B5149377B9CD}" type="presOf" srcId="{6C63B79E-4190-49DF-B40F-56443EECF63A}" destId="{3A849942-2C05-45C1-92DC-B5D3B4368ADF}" srcOrd="0" destOrd="0" presId="urn:microsoft.com/office/officeart/2005/8/layout/matrix1"/>
    <dgm:cxn modelId="{6E81ADA6-D60F-4C85-8642-FD678337F47A}" type="presOf" srcId="{E3FFC71E-1D28-406D-B9EE-2DA7CCA1349F}" destId="{342FAE13-C99C-440F-A08A-4F74AE76574B}" srcOrd="1" destOrd="0" presId="urn:microsoft.com/office/officeart/2005/8/layout/matrix1"/>
    <dgm:cxn modelId="{7070C37B-5EA0-4F07-914C-A630706E7F2A}" type="presOf" srcId="{DE0DAE51-0DF9-4BD6-B830-8A0C67E02C30}" destId="{4598B327-F52A-4526-B188-9CF2A934F66C}" srcOrd="0" destOrd="0" presId="urn:microsoft.com/office/officeart/2005/8/layout/matrix1"/>
    <dgm:cxn modelId="{E26656AA-769F-4E5E-B993-838837D21B09}" type="presOf" srcId="{DE0DAE51-0DF9-4BD6-B830-8A0C67E02C30}" destId="{DDF0750B-7D60-4663-B4E4-DDED66FB94CC}" srcOrd="1" destOrd="0" presId="urn:microsoft.com/office/officeart/2005/8/layout/matrix1"/>
    <dgm:cxn modelId="{58D6D09B-9C84-4CCD-AF55-24BA95AC393A}" type="presOf" srcId="{1FA152C4-7FAA-4298-BF6E-1017587BFF6C}" destId="{195E6366-6BA1-4DDF-B5AE-188006262FE1}" srcOrd="0" destOrd="0" presId="urn:microsoft.com/office/officeart/2005/8/layout/matrix1"/>
    <dgm:cxn modelId="{CCAF005F-45C7-4AFC-B11F-3F4CDA9599F2}" srcId="{6C63B79E-4190-49DF-B40F-56443EECF63A}" destId="{F5552F46-E32B-4871-A52E-A50CD030E044}" srcOrd="0" destOrd="0" parTransId="{08ADD61F-6CFE-42E8-A2E6-ACCD06544EFC}" sibTransId="{A19D372E-A4EB-4AA2-8839-13C7B6E75B5F}"/>
    <dgm:cxn modelId="{FCC55200-5654-415A-8810-C70DA375C4DC}" srcId="{F5552F46-E32B-4871-A52E-A50CD030E044}" destId="{1FA152C4-7FAA-4298-BF6E-1017587BFF6C}" srcOrd="0" destOrd="0" parTransId="{314A0184-2FB8-4EC1-9B9E-89916ED32EAF}" sibTransId="{09CD9FF1-9EF2-43AE-BEC9-AD5E1949C558}"/>
    <dgm:cxn modelId="{CC2C2743-ED8D-44BC-BDB7-1A4B04167C5D}" type="presOf" srcId="{F5552F46-E32B-4871-A52E-A50CD030E044}" destId="{E8596FD0-6B3C-40B6-9145-BF4815163058}" srcOrd="0" destOrd="0" presId="urn:microsoft.com/office/officeart/2005/8/layout/matrix1"/>
    <dgm:cxn modelId="{86FB99C6-A378-4DCB-A60F-9D70FB2F6DCB}" srcId="{F5552F46-E32B-4871-A52E-A50CD030E044}" destId="{E3FFC71E-1D28-406D-B9EE-2DA7CCA1349F}" srcOrd="3" destOrd="0" parTransId="{D37639BB-AAC6-42EB-99F8-E3F1B282ADFB}" sibTransId="{22C76BDF-51B5-4DAB-A721-32C90C7B9F9E}"/>
    <dgm:cxn modelId="{CB19201C-C19E-4EB0-8462-ADA5187B4FCF}" type="presParOf" srcId="{3A849942-2C05-45C1-92DC-B5D3B4368ADF}" destId="{74B4E1C8-E3E8-4C28-BC2D-B7949FF6EC23}" srcOrd="0" destOrd="0" presId="urn:microsoft.com/office/officeart/2005/8/layout/matrix1"/>
    <dgm:cxn modelId="{34E2340A-A467-47CB-8BF6-762D9BB842F1}" type="presParOf" srcId="{74B4E1C8-E3E8-4C28-BC2D-B7949FF6EC23}" destId="{195E6366-6BA1-4DDF-B5AE-188006262FE1}" srcOrd="0" destOrd="0" presId="urn:microsoft.com/office/officeart/2005/8/layout/matrix1"/>
    <dgm:cxn modelId="{250ECBF4-2829-463B-AC0C-6B0A2FF75D08}" type="presParOf" srcId="{74B4E1C8-E3E8-4C28-BC2D-B7949FF6EC23}" destId="{C65DFC57-2D30-44C9-90B3-6423BA84BEE0}" srcOrd="1" destOrd="0" presId="urn:microsoft.com/office/officeart/2005/8/layout/matrix1"/>
    <dgm:cxn modelId="{CB4BA5B5-28C1-410E-8BB7-6699D40B4542}" type="presParOf" srcId="{74B4E1C8-E3E8-4C28-BC2D-B7949FF6EC23}" destId="{8034834D-9DDA-4DCC-B3BC-DEA23340AE3B}" srcOrd="2" destOrd="0" presId="urn:microsoft.com/office/officeart/2005/8/layout/matrix1"/>
    <dgm:cxn modelId="{8DBAAE29-F8CC-4935-ACB2-4E19F1FD0E30}" type="presParOf" srcId="{74B4E1C8-E3E8-4C28-BC2D-B7949FF6EC23}" destId="{A1157AC1-92F7-4360-ACCE-9D98F9878D64}" srcOrd="3" destOrd="0" presId="urn:microsoft.com/office/officeart/2005/8/layout/matrix1"/>
    <dgm:cxn modelId="{291D54EE-3C5C-4E39-812D-63F4FCC165C4}" type="presParOf" srcId="{74B4E1C8-E3E8-4C28-BC2D-B7949FF6EC23}" destId="{4598B327-F52A-4526-B188-9CF2A934F66C}" srcOrd="4" destOrd="0" presId="urn:microsoft.com/office/officeart/2005/8/layout/matrix1"/>
    <dgm:cxn modelId="{B1981BA0-FAF1-4FCE-A858-5D0295640B95}" type="presParOf" srcId="{74B4E1C8-E3E8-4C28-BC2D-B7949FF6EC23}" destId="{DDF0750B-7D60-4663-B4E4-DDED66FB94CC}" srcOrd="5" destOrd="0" presId="urn:microsoft.com/office/officeart/2005/8/layout/matrix1"/>
    <dgm:cxn modelId="{E4B88CA7-6146-40AC-9591-D267F0A06F05}" type="presParOf" srcId="{74B4E1C8-E3E8-4C28-BC2D-B7949FF6EC23}" destId="{52BD9E40-9573-48F5-A409-2D51346AC350}" srcOrd="6" destOrd="0" presId="urn:microsoft.com/office/officeart/2005/8/layout/matrix1"/>
    <dgm:cxn modelId="{7E346EE8-12BC-4F05-9534-B1274AD517D8}" type="presParOf" srcId="{74B4E1C8-E3E8-4C28-BC2D-B7949FF6EC23}" destId="{342FAE13-C99C-440F-A08A-4F74AE76574B}" srcOrd="7" destOrd="0" presId="urn:microsoft.com/office/officeart/2005/8/layout/matrix1"/>
    <dgm:cxn modelId="{EC615504-DB63-4A74-B8D6-8C7D01367357}" type="presParOf" srcId="{3A849942-2C05-45C1-92DC-B5D3B4368ADF}" destId="{E8596FD0-6B3C-40B6-9145-BF481516305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0F710-4099-4B46-B47A-6951CAAFC367}">
      <dsp:nvSpPr>
        <dsp:cNvPr id="0" name=""/>
        <dsp:cNvSpPr/>
      </dsp:nvSpPr>
      <dsp:spPr>
        <a:xfrm rot="16200000">
          <a:off x="846094" y="-846094"/>
          <a:ext cx="2484276" cy="4176464"/>
        </a:xfrm>
        <a:prstGeom prst="round1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Освоение норм и правил общения детей со взрослыми                                                     и друг с другом.                                                                  Развитие коммуникативных навыков в коллективе </a:t>
          </a:r>
          <a:endParaRPr lang="ru-RU" sz="2000" kern="1200" dirty="0"/>
        </a:p>
      </dsp:txBody>
      <dsp:txXfrm rot="5400000">
        <a:off x="0" y="0"/>
        <a:ext cx="4176464" cy="1863207"/>
      </dsp:txXfrm>
    </dsp:sp>
    <dsp:sp modelId="{34E63AF9-35F5-40DA-A001-86B125FFF368}">
      <dsp:nvSpPr>
        <dsp:cNvPr id="0" name=""/>
        <dsp:cNvSpPr/>
      </dsp:nvSpPr>
      <dsp:spPr>
        <a:xfrm>
          <a:off x="4176464" y="0"/>
          <a:ext cx="4176464" cy="2484276"/>
        </a:xfrm>
        <a:prstGeom prst="round1Rect">
          <a:avLst/>
        </a:prstGeom>
        <a:solidFill>
          <a:srgbClr val="A591B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Освоение детьми на начальном уровне социальных ролей через сущностное проживание и самоопределение в этих ролях</a:t>
          </a:r>
          <a:endParaRPr lang="ru-RU" sz="2000" b="1" kern="1200" dirty="0"/>
        </a:p>
      </dsp:txBody>
      <dsp:txXfrm>
        <a:off x="4176464" y="0"/>
        <a:ext cx="4176464" cy="1863207"/>
      </dsp:txXfrm>
    </dsp:sp>
    <dsp:sp modelId="{FA0711FE-C0AB-44E0-8D6F-672DBD73629B}">
      <dsp:nvSpPr>
        <dsp:cNvPr id="0" name=""/>
        <dsp:cNvSpPr/>
      </dsp:nvSpPr>
      <dsp:spPr>
        <a:xfrm rot="10800000">
          <a:off x="0" y="2484276"/>
          <a:ext cx="4176464" cy="2484276"/>
        </a:xfrm>
        <a:prstGeom prst="round1Rect">
          <a:avLst/>
        </a:prstGeom>
        <a:solidFill>
          <a:srgbClr val="EEB5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Развитие умения коллективно трудиться и получать от этого удовольствие</a:t>
          </a:r>
          <a:endParaRPr lang="ru-RU" sz="2000" b="1" kern="1200" dirty="0"/>
        </a:p>
      </dsp:txBody>
      <dsp:txXfrm rot="10800000">
        <a:off x="0" y="3105344"/>
        <a:ext cx="4176464" cy="1863207"/>
      </dsp:txXfrm>
    </dsp:sp>
    <dsp:sp modelId="{B07C6176-8095-4ECE-ACE1-4765F751197F}">
      <dsp:nvSpPr>
        <dsp:cNvPr id="0" name=""/>
        <dsp:cNvSpPr/>
      </dsp:nvSpPr>
      <dsp:spPr>
        <a:xfrm rot="5400000">
          <a:off x="5022558" y="1638181"/>
          <a:ext cx="2484276" cy="4176464"/>
        </a:xfrm>
        <a:prstGeom prst="round1Rect">
          <a:avLst/>
        </a:prstGeom>
        <a:solidFill>
          <a:srgbClr val="0033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Развитие способности к принятию собственных решений на основе уверенности в себе, осознанности нравственного выбора и приобретенного социального опыта, развитие навыков саморегуляции поведения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endParaRPr lang="ru-RU" sz="2400" kern="1200" dirty="0"/>
        </a:p>
      </dsp:txBody>
      <dsp:txXfrm rot="-5400000">
        <a:off x="4176464" y="3105344"/>
        <a:ext cx="4176464" cy="1863207"/>
      </dsp:txXfrm>
    </dsp:sp>
    <dsp:sp modelId="{5C708F5D-E8B8-4B63-8247-A4DF63C5BBD3}">
      <dsp:nvSpPr>
        <dsp:cNvPr id="0" name=""/>
        <dsp:cNvSpPr/>
      </dsp:nvSpPr>
      <dsp:spPr>
        <a:xfrm>
          <a:off x="1501100" y="1705629"/>
          <a:ext cx="5328575" cy="1119315"/>
        </a:xfrm>
        <a:prstGeom prst="roundRect">
          <a:avLst/>
        </a:prstGeom>
        <a:solidFill>
          <a:srgbClr val="6853B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Организация дружественного социума на территории детского сада для развития социальных навыков у дошкольников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1555740" y="1760269"/>
        <a:ext cx="5219295" cy="1010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E6366-6BA1-4DDF-B5AE-188006262FE1}">
      <dsp:nvSpPr>
        <dsp:cNvPr id="0" name=""/>
        <dsp:cNvSpPr/>
      </dsp:nvSpPr>
      <dsp:spPr>
        <a:xfrm rot="16200000">
          <a:off x="892981" y="-892981"/>
          <a:ext cx="2536037" cy="4321999"/>
        </a:xfrm>
        <a:prstGeom prst="round1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ИНФОРМИРОВАНИЕ РОДИТЕЛЕЙ</a:t>
          </a:r>
          <a:endParaRPr lang="ru-RU" sz="3400" kern="1200" dirty="0"/>
        </a:p>
      </dsp:txBody>
      <dsp:txXfrm rot="5400000">
        <a:off x="-1" y="1"/>
        <a:ext cx="4321999" cy="1902027"/>
      </dsp:txXfrm>
    </dsp:sp>
    <dsp:sp modelId="{8034834D-9DDA-4DCC-B3BC-DEA23340AE3B}">
      <dsp:nvSpPr>
        <dsp:cNvPr id="0" name=""/>
        <dsp:cNvSpPr/>
      </dsp:nvSpPr>
      <dsp:spPr>
        <a:xfrm>
          <a:off x="4321999" y="0"/>
          <a:ext cx="4321999" cy="2536037"/>
        </a:xfrm>
        <a:prstGeom prst="round1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ОБУЧЕНИЕ ВСЕХ СОТРУДНИКОВ ДОУ</a:t>
          </a:r>
          <a:endParaRPr lang="ru-RU" sz="3400" kern="1200" dirty="0"/>
        </a:p>
      </dsp:txBody>
      <dsp:txXfrm>
        <a:off x="4321999" y="0"/>
        <a:ext cx="4321999" cy="1902027"/>
      </dsp:txXfrm>
    </dsp:sp>
    <dsp:sp modelId="{4598B327-F52A-4526-B188-9CF2A934F66C}">
      <dsp:nvSpPr>
        <dsp:cNvPr id="0" name=""/>
        <dsp:cNvSpPr/>
      </dsp:nvSpPr>
      <dsp:spPr>
        <a:xfrm rot="10800000">
          <a:off x="0" y="2536037"/>
          <a:ext cx="4321999" cy="2536037"/>
        </a:xfrm>
        <a:prstGeom prst="round1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ПРАВИЛА ПОВЕДЕНИЯ ДЕТЕЙ</a:t>
          </a:r>
          <a:endParaRPr lang="ru-RU" sz="3400" kern="1200" dirty="0"/>
        </a:p>
      </dsp:txBody>
      <dsp:txXfrm rot="10800000">
        <a:off x="0" y="3170046"/>
        <a:ext cx="4321999" cy="1902027"/>
      </dsp:txXfrm>
    </dsp:sp>
    <dsp:sp modelId="{52BD9E40-9573-48F5-A409-2D51346AC350}">
      <dsp:nvSpPr>
        <dsp:cNvPr id="0" name=""/>
        <dsp:cNvSpPr/>
      </dsp:nvSpPr>
      <dsp:spPr>
        <a:xfrm rot="5400000">
          <a:off x="5214980" y="1643055"/>
          <a:ext cx="2536037" cy="4321999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ОРГАНИЗАЦИОННЫЕ МОМЕНТЫ</a:t>
          </a:r>
          <a:endParaRPr lang="ru-RU" sz="3400" kern="1200" dirty="0"/>
        </a:p>
      </dsp:txBody>
      <dsp:txXfrm rot="-5400000">
        <a:off x="4321998" y="3170046"/>
        <a:ext cx="4321999" cy="1902027"/>
      </dsp:txXfrm>
    </dsp:sp>
    <dsp:sp modelId="{E8596FD0-6B3C-40B6-9145-BF4815163058}">
      <dsp:nvSpPr>
        <dsp:cNvPr id="0" name=""/>
        <dsp:cNvSpPr/>
      </dsp:nvSpPr>
      <dsp:spPr>
        <a:xfrm>
          <a:off x="2714643" y="1857387"/>
          <a:ext cx="3214711" cy="1357299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ПОДГОТОВИТЕЛЬНАЯ РАБОТА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2780901" y="1923645"/>
        <a:ext cx="3082195" cy="1224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80909-66C3-4FDF-B5BA-A0F410BCE2BD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DFE7D-DE41-4D98-9B45-FB86790D2A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338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84325" y="2276872"/>
            <a:ext cx="8536147" cy="4320480"/>
          </a:xfrm>
          <a:prstGeom prst="roundRect">
            <a:avLst/>
          </a:prstGeom>
          <a:solidFill>
            <a:srgbClr val="785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СОВРЕМЕННЫЕ ТЕХНОЛОГИИ СОЦИАЛИЗАЦИИ РЕБЕНКА                                               В ДОШКОЛЬНОМ                              ОБРАЗОВАТЕЛЬНОМ УЧРЕЖДЕНИИ</a:t>
            </a:r>
            <a:endParaRPr lang="ru-RU" sz="32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дошкольное образовательное учреждение                                                      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развития ребенка – детский сад № 140» «УСПЕХ»</a:t>
            </a:r>
          </a:p>
          <a:p>
            <a:pPr algn="ctr"/>
            <a:r>
              <a:rPr lang="ru-RU" sz="2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городского округа Самара</a:t>
            </a:r>
            <a:endParaRPr lang="en-US" sz="2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Старший воспитатель Манушина О.В.</a:t>
            </a: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619268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99592" y="332655"/>
            <a:ext cx="3888432" cy="793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КЛУБНЫЙ ЧАС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72000" y="694864"/>
            <a:ext cx="3456384" cy="861927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ТЕМАТИЧЕСКИЙ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6" name="Picture 3" descr="F:\ДОУ 140 - 2018г\2017 -2018 учеб.год\Клубн.час ПДД (ноябрь 2017г)\20171129_091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8064896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9"/>
            <a:ext cx="324036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99592" y="332655"/>
            <a:ext cx="3888432" cy="793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КЛУБНЫЙ ЧАС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72000" y="694864"/>
            <a:ext cx="3456384" cy="861927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ИГРАЕМ В ТЕАТР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7" name="Picture 2" descr="F:\фото клубный час и парк развлечений в 2017-2018г\20171129_095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00174"/>
            <a:ext cx="3888432" cy="5135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F:\ДОУ 2018 -2019уч.год\фото Viber зима - весна 2019\IMG-84a245acc605c4e3a50c00b00947efa8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809757"/>
            <a:ext cx="3786182" cy="5048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709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:\Users\Оля\Desktop\Работа\Игротека\IMG_3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71806"/>
            <a:ext cx="4104456" cy="2939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ДОУ 140, фото 2017г\Марафон сказок\6.jpg"/>
          <p:cNvPicPr>
            <a:picLocks noChangeAspect="1" noChangeArrowheads="1"/>
          </p:cNvPicPr>
          <p:nvPr/>
        </p:nvPicPr>
        <p:blipFill>
          <a:blip r:embed="rId4"/>
          <a:srcRect l="1563" r="12304"/>
          <a:stretch>
            <a:fillRect/>
          </a:stretch>
        </p:blipFill>
        <p:spPr bwMode="auto">
          <a:xfrm>
            <a:off x="357158" y="285728"/>
            <a:ext cx="4357718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1\Desktop\фото к Дню откр.дверей 2019г\C9OtKBZnR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85728"/>
            <a:ext cx="3916898" cy="3068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1\Desktop\фото к Дню откр.дверей 2019г\dEI4ExAqUN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590158"/>
            <a:ext cx="4214842" cy="3104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2429476" y="2780928"/>
            <a:ext cx="4086740" cy="1186138"/>
          </a:xfrm>
          <a:prstGeom prst="roundRect">
            <a:avLst/>
          </a:prstGeom>
          <a:solidFill>
            <a:srgbClr val="EE7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КЛУБНЫЙ ЧАС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«ИГРАЕМ  В ТЕАТР»</a:t>
            </a:r>
          </a:p>
        </p:txBody>
      </p:sp>
    </p:spTree>
    <p:extLst>
      <p:ext uri="{BB962C8B-B14F-4D97-AF65-F5344CB8AC3E}">
        <p14:creationId xmlns:p14="http://schemas.microsoft.com/office/powerpoint/2010/main" val="123599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40"/>
            <a:ext cx="9144000" cy="704664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8596" y="0"/>
            <a:ext cx="3888432" cy="793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КЛУБНЫЙ ЧАС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29058" y="357166"/>
            <a:ext cx="4714908" cy="1143008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600" b="1" dirty="0" smtClean="0"/>
              <a:t> </a:t>
            </a:r>
            <a:r>
              <a:rPr lang="ru-RU" sz="2800" b="1" dirty="0" smtClean="0"/>
              <a:t>СПАСАТЕЛЬ - ПРОФЕССИЯ ГЕРОИЧЕСКАЯ</a:t>
            </a:r>
          </a:p>
        </p:txBody>
      </p:sp>
      <p:pic>
        <p:nvPicPr>
          <p:cNvPr id="2050" name="Picture 2" descr="C:\Users\1\Desktop\фото к Дню откр.дверей 2019г\IMG-9a543aa82229ddac23e89bad1e76112c-V.jpg"/>
          <p:cNvPicPr>
            <a:picLocks noChangeAspect="1" noChangeArrowheads="1"/>
          </p:cNvPicPr>
          <p:nvPr/>
        </p:nvPicPr>
        <p:blipFill>
          <a:blip r:embed="rId3"/>
          <a:srcRect t="13699"/>
          <a:stretch>
            <a:fillRect/>
          </a:stretch>
        </p:blipFill>
        <p:spPr bwMode="auto">
          <a:xfrm>
            <a:off x="714348" y="1571612"/>
            <a:ext cx="7725844" cy="5000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1\Desktop\5a8ad4ab9ff97161ae4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25" y="642918"/>
            <a:ext cx="5984951" cy="4143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51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40"/>
            <a:ext cx="9144000" cy="704664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8596" y="0"/>
            <a:ext cx="3888432" cy="793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КЛУБНЫЙ ЧАС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2051" name="Picture 3" descr="F:\ДОУ 2018 -2019уч.год\апрель 2019 фото с телеф\20190410_095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5" y="1071547"/>
            <a:ext cx="4125545" cy="550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929058" y="357166"/>
            <a:ext cx="4714908" cy="1143008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600" b="1" dirty="0" smtClean="0"/>
              <a:t> </a:t>
            </a:r>
            <a:r>
              <a:rPr lang="ru-RU" sz="2800" b="1" dirty="0" smtClean="0"/>
              <a:t>СПАСАТЕЛЬ - ПРОФЕССИЯ ГЕРОИЧЕСКАЯ</a:t>
            </a:r>
          </a:p>
        </p:txBody>
      </p:sp>
      <p:pic>
        <p:nvPicPr>
          <p:cNvPr id="2052" name="Picture 4" descr="F:\ДОУ 2018 -2019уч.год\апрель 2019 фото с телеф\20190410_094212.jpg"/>
          <p:cNvPicPr>
            <a:picLocks noChangeAspect="1" noChangeArrowheads="1"/>
          </p:cNvPicPr>
          <p:nvPr/>
        </p:nvPicPr>
        <p:blipFill>
          <a:blip r:embed="rId4" cstate="print"/>
          <a:srcRect t="25118" r="22222"/>
          <a:stretch>
            <a:fillRect/>
          </a:stretch>
        </p:blipFill>
        <p:spPr bwMode="auto">
          <a:xfrm>
            <a:off x="4714876" y="1643050"/>
            <a:ext cx="3784265" cy="4857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51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40"/>
            <a:ext cx="9144000" cy="704664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8596" y="0"/>
            <a:ext cx="3888432" cy="793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КЛУБНЫЙ ЧАС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1026" name="Picture 2" descr="C:\Users\1\Desktop\фото к Дню откр.дверей 2019г\IMG-5ffeb756bb4bcf5743286e18b96d5dc5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95358"/>
            <a:ext cx="4000528" cy="5334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1\Desktop\фото к Дню откр.дверей 2019г\IMG-4fe7b7f2b413e95a57aa22dbf5ca11dd-V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t="21875" b="21875"/>
          <a:stretch>
            <a:fillRect/>
          </a:stretch>
        </p:blipFill>
        <p:spPr bwMode="auto">
          <a:xfrm>
            <a:off x="4643438" y="2643182"/>
            <a:ext cx="4114829" cy="385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1\Desktop\5a8ad4ab9ff97161ae4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72194">
            <a:off x="3090041" y="751108"/>
            <a:ext cx="6260527" cy="4116037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929058" y="357166"/>
            <a:ext cx="4714908" cy="1143008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3600" b="1" dirty="0" smtClean="0"/>
              <a:t> </a:t>
            </a:r>
            <a:r>
              <a:rPr lang="ru-RU" sz="2800" b="1" dirty="0" smtClean="0"/>
              <a:t>СПАСАТЕЛЬ - ПРОФЕССИЯ ГЕРОИЧЕСКАЯ</a:t>
            </a:r>
          </a:p>
        </p:txBody>
      </p:sp>
    </p:spTree>
    <p:extLst>
      <p:ext uri="{BB962C8B-B14F-4D97-AF65-F5344CB8AC3E}">
        <p14:creationId xmlns:p14="http://schemas.microsoft.com/office/powerpoint/2010/main" val="40651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899592" y="332655"/>
            <a:ext cx="3888432" cy="793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КЛУБНЫЙ ЧАС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3968" y="694864"/>
            <a:ext cx="3744416" cy="8619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ДЕЯТЕЛЬНОСТНЫЙ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6147" name="Picture 3" descr="F:\ДОУ 2018 -2019уч.год\Фото с телеф. февр.-март 2019\20190130_100338.jpg"/>
          <p:cNvPicPr>
            <a:picLocks noChangeAspect="1" noChangeArrowheads="1"/>
          </p:cNvPicPr>
          <p:nvPr/>
        </p:nvPicPr>
        <p:blipFill>
          <a:blip r:embed="rId3" cstate="print"/>
          <a:srcRect b="6802"/>
          <a:stretch>
            <a:fillRect/>
          </a:stretch>
        </p:blipFill>
        <p:spPr bwMode="auto">
          <a:xfrm>
            <a:off x="857223" y="1785926"/>
            <a:ext cx="7256361" cy="5072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C:\Users\1\Desktop\фото к Дню откр.дверей 2019г\International-Red-Cross-Flag-3-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550832">
            <a:off x="176720" y="1427195"/>
            <a:ext cx="2823536" cy="282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332655"/>
            <a:ext cx="7992888" cy="10081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cs typeface="Times New Roman" pitchFamily="18" charset="0"/>
              </a:rPr>
              <a:t>По окончании «Клубного  часа» воспитанники </a:t>
            </a:r>
          </a:p>
          <a:p>
            <a:pPr algn="ctr"/>
            <a:r>
              <a:rPr lang="ru-RU" sz="2400" b="1" dirty="0">
                <a:cs typeface="Times New Roman" pitchFamily="18" charset="0"/>
              </a:rPr>
              <a:t>собираются в группе для обсуждения</a:t>
            </a:r>
          </a:p>
        </p:txBody>
      </p:sp>
      <p:pic>
        <p:nvPicPr>
          <p:cNvPr id="5122" name="Picture 2" descr="F:\ДОУ 2018 -2019уч.год\фото Viber зима - весна 2019\IMG-86d4b49fdf41b1239524c6301237da7c-V.jpg"/>
          <p:cNvPicPr>
            <a:picLocks noChangeAspect="1" noChangeArrowheads="1"/>
          </p:cNvPicPr>
          <p:nvPr/>
        </p:nvPicPr>
        <p:blipFill>
          <a:blip r:embed="rId3"/>
          <a:srcRect b="5211"/>
          <a:stretch>
            <a:fillRect/>
          </a:stretch>
        </p:blipFill>
        <p:spPr bwMode="auto">
          <a:xfrm>
            <a:off x="642909" y="1500175"/>
            <a:ext cx="8027545" cy="5357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270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979712" y="260648"/>
            <a:ext cx="6696743" cy="648072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ПРОДУКТЫ  ПРОЕКТНОЙ ДЕЯТЕЛЬНОСТИ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28590" y="1190167"/>
            <a:ext cx="7649607" cy="173477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2000" b="1" dirty="0"/>
              <a:t>Р</a:t>
            </a:r>
            <a:r>
              <a:rPr lang="ru-RU" sz="2000" b="1" dirty="0" smtClean="0"/>
              <a:t>азработана </a:t>
            </a:r>
            <a:r>
              <a:rPr lang="ru-RU" sz="2000" b="1" dirty="0"/>
              <a:t>и апробирована образовательная модель </a:t>
            </a:r>
            <a:r>
              <a:rPr lang="ru-RU" sz="2000" b="1" dirty="0" smtClean="0"/>
              <a:t>                           по </a:t>
            </a:r>
            <a:r>
              <a:rPr lang="ru-RU" sz="2000" b="1" dirty="0"/>
              <a:t>развитию социально – коммуникативных навыков  воспитанников  путем использования современных  технологий социализации дошкольников в совместной образовательной деятельности воспитанников, педагогов и </a:t>
            </a:r>
            <a:r>
              <a:rPr lang="ru-RU" sz="2000" b="1" dirty="0" smtClean="0"/>
              <a:t>родителей</a:t>
            </a:r>
            <a:endParaRPr lang="ru-RU" sz="2000" b="1" dirty="0"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2506" y="220248"/>
            <a:ext cx="1512168" cy="1592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889">
            <a:off x="7908671" y="742863"/>
            <a:ext cx="865859" cy="89460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57158" y="3214686"/>
            <a:ext cx="3063706" cy="936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Коворкинг – площадка </a:t>
            </a:r>
          </a:p>
          <a:p>
            <a:pPr algn="ctr"/>
            <a:r>
              <a:rPr lang="ru-RU" sz="2000" b="1" dirty="0" smtClean="0"/>
              <a:t>для педагогов, родителей</a:t>
            </a:r>
            <a:endParaRPr lang="ru-RU" sz="20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889">
            <a:off x="1870282" y="4597452"/>
            <a:ext cx="1497660" cy="14749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9401">
            <a:off x="992504" y="4117117"/>
            <a:ext cx="866053" cy="8726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237">
            <a:off x="600002" y="5281371"/>
            <a:ext cx="1241413" cy="1050235"/>
          </a:xfrm>
          <a:prstGeom prst="rect">
            <a:avLst/>
          </a:prstGeom>
        </p:spPr>
      </p:pic>
      <p:pic>
        <p:nvPicPr>
          <p:cNvPr id="7170" name="Picture 2" descr="F:\ДОУ 2018 -2019уч.год\фото Viber зима - весна 2019\IMG-663854c2c29c44cacf0065b8ec623afa-V.jpg"/>
          <p:cNvPicPr>
            <a:picLocks noChangeAspect="1" noChangeArrowheads="1"/>
          </p:cNvPicPr>
          <p:nvPr/>
        </p:nvPicPr>
        <p:blipFill>
          <a:blip r:embed="rId7"/>
          <a:srcRect t="3444" r="3125" b="15625"/>
          <a:stretch>
            <a:fillRect/>
          </a:stretch>
        </p:blipFill>
        <p:spPr bwMode="auto">
          <a:xfrm>
            <a:off x="3500430" y="3143248"/>
            <a:ext cx="5357818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255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03191" y="332656"/>
            <a:ext cx="8209269" cy="122413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000" b="1" dirty="0" smtClean="0"/>
          </a:p>
          <a:p>
            <a:pPr algn="ctr" eaLnBrk="0" fontAlgn="base" hangingPunct="0"/>
            <a:r>
              <a:rPr lang="ru-RU" sz="2000" b="1" dirty="0" smtClean="0"/>
              <a:t>Выпущены электронные журналы «</a:t>
            </a:r>
            <a:r>
              <a:rPr lang="ru-RU" sz="2000" b="1" dirty="0"/>
              <a:t>Куча мала», </a:t>
            </a:r>
            <a:endParaRPr lang="ru-RU" sz="2000" b="1" dirty="0" smtClean="0"/>
          </a:p>
          <a:p>
            <a:pPr algn="ctr" eaLnBrk="0" fontAlgn="base" hangingPunct="0"/>
            <a:r>
              <a:rPr lang="ru-RU" sz="2000" b="1" dirty="0" smtClean="0"/>
              <a:t>в которых </a:t>
            </a:r>
            <a:r>
              <a:rPr lang="ru-RU" sz="2000" b="1" dirty="0"/>
              <a:t>подобран практический материал в помощь </a:t>
            </a:r>
            <a:endParaRPr lang="ru-RU" sz="2000" b="1" dirty="0" smtClean="0"/>
          </a:p>
          <a:p>
            <a:pPr algn="ctr" eaLnBrk="0" fontAlgn="base" hangingPunct="0"/>
            <a:r>
              <a:rPr lang="ru-RU" sz="2000" b="1" dirty="0" smtClean="0"/>
              <a:t>педагогам </a:t>
            </a:r>
            <a:r>
              <a:rPr lang="ru-RU" sz="2000" b="1" dirty="0"/>
              <a:t>и </a:t>
            </a:r>
            <a:r>
              <a:rPr lang="ru-RU" sz="2000" b="1" dirty="0" smtClean="0"/>
              <a:t>родителям, дайджесты, буклеты</a:t>
            </a:r>
            <a:endParaRPr lang="ru-RU" sz="2000" b="1" dirty="0"/>
          </a:p>
          <a:p>
            <a:pPr algn="ctr"/>
            <a:r>
              <a:rPr lang="ru-RU" sz="2000" b="1" dirty="0"/>
              <a:t> </a:t>
            </a:r>
            <a:endParaRPr lang="ru-RU" sz="2000" b="1" dirty="0">
              <a:effectLst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475">
            <a:off x="851251" y="1708524"/>
            <a:ext cx="945973" cy="886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7236804" cy="468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13" y="1268760"/>
            <a:ext cx="1197147" cy="978365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1" y="3429000"/>
            <a:ext cx="1980577" cy="28083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4889">
            <a:off x="12037" y="2346129"/>
            <a:ext cx="992572" cy="10456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90" y="5748129"/>
            <a:ext cx="1197147" cy="97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шапка-сайта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1988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2" y="64115"/>
            <a:ext cx="7416824" cy="1780709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532670"/>
              </p:ext>
            </p:extLst>
          </p:nvPr>
        </p:nvGraphicFramePr>
        <p:xfrm>
          <a:off x="406608" y="1628800"/>
          <a:ext cx="835292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5251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шапка-сайта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4351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544616" cy="278092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 rot="10800000" flipV="1">
            <a:off x="503377" y="5520474"/>
            <a:ext cx="8197946" cy="923330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8261" y="5517232"/>
            <a:ext cx="7879016" cy="923330"/>
          </a:xfrm>
          <a:prstGeom prst="rect">
            <a:avLst/>
          </a:prstGeom>
          <a:solidFill>
            <a:srgbClr val="49D74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2780927"/>
            <a:ext cx="7092959" cy="193782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                                                      дошкольное образовательное учреждение                                                                                       «Центр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развития ребенка – детский сад № 140» </a:t>
            </a:r>
            <a:endParaRPr lang="ru-RU" sz="24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УСПЕХ</a:t>
            </a:r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городского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округа Самара</a:t>
            </a:r>
            <a:endParaRPr lang="en-US" sz="2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10800000" flipV="1">
            <a:off x="2552851" y="4509120"/>
            <a:ext cx="6148472" cy="7073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ЗДЕСЬ КАЖДЫЙ РЕБЕНОК УСПЕШЕН!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778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75829" y="1313904"/>
            <a:ext cx="8098759" cy="706151"/>
          </a:xfrm>
          <a:prstGeom prst="roundRect">
            <a:avLst/>
          </a:prstGeom>
          <a:solidFill>
            <a:srgbClr val="277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cs typeface="Times New Roman" pitchFamily="18" charset="0"/>
              </a:rPr>
              <a:t>Саморегуляция – это процесс управления человеком собственными психологическими и физиологическими состояниями и </a:t>
            </a:r>
            <a:r>
              <a:rPr lang="ru-RU" sz="2000" b="1" dirty="0" smtClean="0">
                <a:cs typeface="Times New Roman" pitchFamily="18" charset="0"/>
              </a:rPr>
              <a:t>поступками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9061" y="332656"/>
            <a:ext cx="8098758" cy="7200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 </a:t>
            </a:r>
            <a:r>
              <a:rPr lang="ru-RU" sz="2000" b="1" dirty="0" smtClean="0"/>
              <a:t>База, фундамент развития социальных навыков у ребенка – </a:t>
            </a:r>
          </a:p>
          <a:p>
            <a:pPr algn="ctr"/>
            <a:r>
              <a:rPr lang="ru-RU" sz="2000" b="1" dirty="0" smtClean="0"/>
              <a:t>развитие </a:t>
            </a:r>
            <a:r>
              <a:rPr lang="ru-RU" sz="2000" b="1" dirty="0"/>
              <a:t>у </a:t>
            </a:r>
            <a:r>
              <a:rPr lang="ru-RU" sz="2000" b="1" dirty="0" smtClean="0"/>
              <a:t>него </a:t>
            </a:r>
            <a:r>
              <a:rPr lang="ru-RU" sz="2000" b="1" dirty="0"/>
              <a:t>саморегуляции </a:t>
            </a:r>
            <a:r>
              <a:rPr lang="ru-RU" sz="2000" b="1" dirty="0" smtClean="0"/>
              <a:t>поведения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294">
            <a:off x="7727643" y="1779827"/>
            <a:ext cx="1209119" cy="1118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061">
            <a:off x="7832650" y="4222474"/>
            <a:ext cx="936119" cy="809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7315">
            <a:off x="653415" y="478500"/>
            <a:ext cx="936119" cy="9367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505">
            <a:off x="7882544" y="3169983"/>
            <a:ext cx="836327" cy="602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9273">
            <a:off x="7261708" y="5379457"/>
            <a:ext cx="882295" cy="788760"/>
          </a:xfrm>
          <a:prstGeom prst="rect">
            <a:avLst/>
          </a:prstGeom>
        </p:spPr>
      </p:pic>
      <p:pic>
        <p:nvPicPr>
          <p:cNvPr id="1026" name="Picture 2" descr="F:\ДОУ 2018 -2019уч.год\фото с тел.окт. 18г -янв.2019г\20181219_1124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2143117"/>
            <a:ext cx="6215106" cy="4572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5195">
            <a:off x="6399696" y="2069449"/>
            <a:ext cx="934600" cy="83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332656"/>
            <a:ext cx="828092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Механизмы </a:t>
            </a:r>
            <a:r>
              <a:rPr lang="ru-RU" sz="2000" b="1" dirty="0"/>
              <a:t>развития саморегуляции поведения </a:t>
            </a:r>
            <a:r>
              <a:rPr lang="ru-RU" sz="2000" b="1" dirty="0" smtClean="0"/>
              <a:t>детей: 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8099" y="1212124"/>
            <a:ext cx="5975793" cy="720080"/>
          </a:xfrm>
          <a:prstGeom prst="roundRect">
            <a:avLst/>
          </a:prstGeom>
          <a:solidFill>
            <a:srgbClr val="A59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/>
              <a:t>С</a:t>
            </a:r>
            <a:r>
              <a:rPr lang="ru-RU" b="1" dirty="0" smtClean="0"/>
              <a:t>оздание </a:t>
            </a:r>
            <a:r>
              <a:rPr lang="ru-RU" b="1" dirty="0"/>
              <a:t>развивающей трансформируемой среды – </a:t>
            </a:r>
            <a:r>
              <a:rPr lang="ru-RU" b="1" dirty="0" smtClean="0"/>
              <a:t>                                  как </a:t>
            </a:r>
            <a:r>
              <a:rPr lang="ru-RU" b="1" dirty="0"/>
              <a:t>предметной, так и среды «развивающего общения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1800" y="2132856"/>
            <a:ext cx="5400600" cy="1008112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/>
              <a:t>Т</a:t>
            </a:r>
            <a:r>
              <a:rPr lang="ru-RU" b="1" dirty="0" smtClean="0"/>
              <a:t>рансляция </a:t>
            </a:r>
            <a:r>
              <a:rPr lang="ru-RU" b="1" dirty="0"/>
              <a:t>всеми участниками образовательного процесса в дошкольном учреждении значимых образцов социального </a:t>
            </a:r>
            <a:r>
              <a:rPr lang="ru-RU" b="1" dirty="0" smtClean="0"/>
              <a:t>поведения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63467" y="3411650"/>
            <a:ext cx="3570778" cy="1529517"/>
          </a:xfrm>
          <a:prstGeom prst="roundRect">
            <a:avLst/>
          </a:prstGeom>
          <a:solidFill>
            <a:srgbClr val="A59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/>
              <a:t>Р</a:t>
            </a:r>
            <a:r>
              <a:rPr lang="ru-RU" b="1" dirty="0" smtClean="0"/>
              <a:t>егулярное </a:t>
            </a:r>
            <a:r>
              <a:rPr lang="ru-RU" b="1" dirty="0"/>
              <a:t>проведение специально организованных мероприятий для саморегуляции поведения </a:t>
            </a:r>
            <a:r>
              <a:rPr lang="ru-RU" b="1" dirty="0" smtClean="0"/>
              <a:t>детей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5878" y="5279577"/>
            <a:ext cx="4111824" cy="1223682"/>
          </a:xfrm>
          <a:prstGeom prst="roundRect">
            <a:avLst/>
          </a:prstGeom>
          <a:solidFill>
            <a:srgbClr val="816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/>
              <a:t>С</a:t>
            </a:r>
            <a:r>
              <a:rPr lang="ru-RU" b="1" dirty="0" smtClean="0"/>
              <a:t>оздание </a:t>
            </a:r>
            <a:r>
              <a:rPr lang="ru-RU" b="1" dirty="0"/>
              <a:t>эффективной технологии включения </a:t>
            </a:r>
            <a:r>
              <a:rPr lang="ru-RU" b="1" dirty="0" smtClean="0"/>
              <a:t>родителей</a:t>
            </a:r>
          </a:p>
          <a:p>
            <a:pPr lvl="0" algn="ctr"/>
            <a:r>
              <a:rPr lang="ru-RU" b="1" dirty="0" smtClean="0"/>
              <a:t> </a:t>
            </a:r>
            <a:r>
              <a:rPr lang="ru-RU" b="1" dirty="0"/>
              <a:t>в совместную с детьми </a:t>
            </a:r>
            <a:endParaRPr lang="ru-RU" b="1" dirty="0" smtClean="0"/>
          </a:p>
          <a:p>
            <a:pPr lvl="0" algn="ctr"/>
            <a:r>
              <a:rPr lang="ru-RU" b="1" dirty="0"/>
              <a:t>с</a:t>
            </a:r>
            <a:r>
              <a:rPr lang="ru-RU" b="1" dirty="0" smtClean="0"/>
              <a:t>оциально - значимую деятельность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32040" y="4509574"/>
            <a:ext cx="3744416" cy="2015770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/>
              <a:t>Р</a:t>
            </a:r>
            <a:r>
              <a:rPr lang="ru-RU" b="1" dirty="0" smtClean="0"/>
              <a:t>азработка </a:t>
            </a:r>
            <a:r>
              <a:rPr lang="ru-RU" b="1" dirty="0"/>
              <a:t>технологии создания коллектива единомышленников для овладения новыми методами саморегуляции поведения детей и взрослых в дошкольном </a:t>
            </a:r>
            <a:r>
              <a:rPr lang="ru-RU" b="1" dirty="0" smtClean="0"/>
              <a:t>учреждении</a:t>
            </a:r>
            <a:endParaRPr lang="ru-RU" b="1" dirty="0"/>
          </a:p>
        </p:txBody>
      </p:sp>
      <p:sp>
        <p:nvSpPr>
          <p:cNvPr id="9" name="Стрелка вниз 8"/>
          <p:cNvSpPr/>
          <p:nvPr/>
        </p:nvSpPr>
        <p:spPr>
          <a:xfrm>
            <a:off x="4537702" y="918810"/>
            <a:ext cx="484632" cy="216024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657193" y="918810"/>
            <a:ext cx="484632" cy="1044116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1063467" y="918810"/>
            <a:ext cx="484632" cy="2389130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8246498" y="895854"/>
            <a:ext cx="484632" cy="3469250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54459" y="947890"/>
            <a:ext cx="484632" cy="4209301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88" y="3221858"/>
            <a:ext cx="1732021" cy="15032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20" y="3754843"/>
            <a:ext cx="1381744" cy="10081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6247">
            <a:off x="5429579" y="3264793"/>
            <a:ext cx="592140" cy="5757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18" y="2390755"/>
            <a:ext cx="1381744" cy="10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860032" y="404663"/>
            <a:ext cx="3888432" cy="6048673"/>
          </a:xfrm>
          <a:prstGeom prst="roundRect">
            <a:avLst/>
          </a:prstGeom>
          <a:solidFill>
            <a:srgbClr val="2B8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Представлены </a:t>
            </a:r>
          </a:p>
          <a:p>
            <a:pPr algn="ctr"/>
            <a:r>
              <a:rPr lang="ru-RU" sz="2000" b="1" dirty="0" smtClean="0"/>
              <a:t>технологии социализации ребенка – дошкольника, позволяющие эффективно сформировать и развить                  у него саморегуляцию поведения, самостоятельность, инициативность, ответственность – качества, необходимые не только для успешной адаптации и обучения в школе,                                но и для жизни в современном обществе</a:t>
            </a:r>
            <a:endParaRPr lang="ru-RU" sz="2000" b="1" dirty="0"/>
          </a:p>
        </p:txBody>
      </p:sp>
      <p:pic>
        <p:nvPicPr>
          <p:cNvPr id="11" name="Picture 2" descr="C:\Users\1\Desktop\101515067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404663"/>
            <a:ext cx="4104456" cy="6048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52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214282" y="1785926"/>
          <a:ext cx="8643998" cy="507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32" name="Picture 8" descr="C:\Users\1\Desktop\фото к Дню откр.дверей 2019г\children_PNG1799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0"/>
            <a:ext cx="2771493" cy="1785926"/>
          </a:xfrm>
          <a:prstGeom prst="rect">
            <a:avLst/>
          </a:prstGeom>
          <a:noFill/>
        </p:spPr>
      </p:pic>
      <p:pic>
        <p:nvPicPr>
          <p:cNvPr id="1033" name="Picture 9" descr="C:\Users\1\Desktop\фото к Дню откр.дверей 2019г\purepngcom-childchi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2" y="0"/>
            <a:ext cx="2080856" cy="1995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4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56516" y="332655"/>
            <a:ext cx="5627652" cy="793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КЛУБНЫЙ ЧАС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6" name="Picture 2" descr="F:\ДОУ 140 - 2018г\2017 -2018 учеб.год\Клуб.час 2017-2018уч.год\20171108_092253.jpg"/>
          <p:cNvPicPr>
            <a:picLocks noChangeAspect="1" noChangeArrowheads="1"/>
          </p:cNvPicPr>
          <p:nvPr/>
        </p:nvPicPr>
        <p:blipFill>
          <a:blip r:embed="rId3" cstate="print"/>
          <a:srcRect t="11458"/>
          <a:stretch>
            <a:fillRect/>
          </a:stretch>
        </p:blipFill>
        <p:spPr bwMode="auto">
          <a:xfrm>
            <a:off x="5292079" y="1772816"/>
            <a:ext cx="3449581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5634287" y="729240"/>
            <a:ext cx="3107373" cy="7931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3200" b="1" dirty="0" smtClean="0"/>
          </a:p>
          <a:p>
            <a:pPr lvl="0" algn="ctr" fontAlgn="base"/>
            <a:r>
              <a:rPr lang="ru-RU" sz="3200" b="1" dirty="0" smtClean="0"/>
              <a:t>СВОБОДНЫЙ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60064">
            <a:off x="1783836" y="2202492"/>
            <a:ext cx="3736856" cy="6359533"/>
          </a:xfrm>
          <a:prstGeom prst="rect">
            <a:avLst/>
          </a:prstGeom>
        </p:spPr>
      </p:pic>
      <p:pic>
        <p:nvPicPr>
          <p:cNvPr id="2050" name="Picture 2" descr="C:\Users\1\Desktop\фото к Дню откр.дверей 2019г\20190410_101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357298"/>
            <a:ext cx="4762533" cy="35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Скругленный прямоугольник 12"/>
          <p:cNvSpPr/>
          <p:nvPr/>
        </p:nvSpPr>
        <p:spPr>
          <a:xfrm>
            <a:off x="1993745" y="4725144"/>
            <a:ext cx="3528392" cy="873138"/>
          </a:xfrm>
          <a:prstGeom prst="roundRect">
            <a:avLst/>
          </a:prstGeom>
          <a:solidFill>
            <a:srgbClr val="EE7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2400" b="1" dirty="0" smtClean="0"/>
          </a:p>
          <a:p>
            <a:pPr lvl="0" algn="ctr" fontAlgn="base"/>
            <a:r>
              <a:rPr lang="ru-RU" sz="2400" b="1" dirty="0" smtClean="0"/>
              <a:t>Посещение пищеблока, </a:t>
            </a:r>
          </a:p>
          <a:p>
            <a:pPr lvl="0" algn="ctr" fontAlgn="base"/>
            <a:r>
              <a:rPr lang="ru-RU" sz="2400" b="1" dirty="0" smtClean="0"/>
              <a:t>прачечной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01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pic>
        <p:nvPicPr>
          <p:cNvPr id="9" name="Picture 2" descr="F:\ДОУ 140 - 2018г\с телефона 2018г\20180124_092418.jpg"/>
          <p:cNvPicPr>
            <a:picLocks noChangeAspect="1" noChangeArrowheads="1"/>
          </p:cNvPicPr>
          <p:nvPr/>
        </p:nvPicPr>
        <p:blipFill>
          <a:blip r:embed="rId3" cstate="print"/>
          <a:srcRect t="8334"/>
          <a:stretch>
            <a:fillRect/>
          </a:stretch>
        </p:blipFill>
        <p:spPr bwMode="auto">
          <a:xfrm>
            <a:off x="629041" y="692696"/>
            <a:ext cx="7992888" cy="5494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3563888" y="260648"/>
            <a:ext cx="5289229" cy="1379308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2400" b="1" dirty="0" smtClean="0"/>
          </a:p>
          <a:p>
            <a:pPr lvl="0" algn="ctr" fontAlgn="base"/>
            <a:r>
              <a:rPr lang="ru-RU" sz="2400" b="1" dirty="0" smtClean="0"/>
              <a:t>Посещение изостудии, </a:t>
            </a:r>
          </a:p>
          <a:p>
            <a:pPr lvl="0" algn="ctr" fontAlgn="base"/>
            <a:r>
              <a:rPr lang="ru-RU" sz="2400" b="1" dirty="0"/>
              <a:t>в</a:t>
            </a:r>
            <a:r>
              <a:rPr lang="ru-RU" sz="2400" b="1" dirty="0" smtClean="0"/>
              <a:t>стреча с воспитателем</a:t>
            </a:r>
          </a:p>
          <a:p>
            <a:pPr lvl="0" algn="ctr" fontAlgn="base"/>
            <a:r>
              <a:rPr lang="ru-RU" sz="2400" b="1" dirty="0" smtClean="0"/>
              <a:t> по изобразительной деятельности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8064896" cy="30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97455" y="332656"/>
            <a:ext cx="8106993" cy="93610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sz="2400" b="1" dirty="0" smtClean="0"/>
          </a:p>
          <a:p>
            <a:pPr lvl="0" algn="ctr" fontAlgn="base"/>
            <a:r>
              <a:rPr lang="ru-RU" sz="2400" b="1" dirty="0" smtClean="0"/>
              <a:t>Посещение физкультурного зала.                                                          Встреча с инструктором  по физической культуре</a:t>
            </a:r>
          </a:p>
          <a:p>
            <a:pPr lvl="0" algn="ctr" fontAlgn="base"/>
            <a:r>
              <a:rPr lang="ru-RU" sz="3200" b="1" dirty="0" smtClean="0"/>
              <a:t> 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11671" t="10380" r="12202" b="14128"/>
          <a:stretch/>
        </p:blipFill>
        <p:spPr bwMode="auto">
          <a:xfrm>
            <a:off x="357158" y="1500174"/>
            <a:ext cx="8286808" cy="5357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9" name="Picture 5" descr="C:\Users\1\Desktop\Rid6jpLy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12708">
            <a:off x="4984723" y="1473745"/>
            <a:ext cx="2553239" cy="2425486"/>
          </a:xfrm>
          <a:prstGeom prst="rect">
            <a:avLst/>
          </a:prstGeom>
          <a:noFill/>
        </p:spPr>
      </p:pic>
      <p:pic>
        <p:nvPicPr>
          <p:cNvPr id="3074" name="Picture 2" descr="C:\Users\1\Desktop\Rid6jpLy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1357310" y="-49263"/>
            <a:ext cx="2714620" cy="2813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730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4007</TotalTime>
  <Words>450</Words>
  <Application>Microsoft Office PowerPoint</Application>
  <PresentationFormat>Экран (4:3)</PresentationFormat>
  <Paragraphs>95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296</cp:revision>
  <dcterms:created xsi:type="dcterms:W3CDTF">2016-11-23T14:49:13Z</dcterms:created>
  <dcterms:modified xsi:type="dcterms:W3CDTF">2019-09-26T06:51:42Z</dcterms:modified>
</cp:coreProperties>
</file>