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61" r:id="rId5"/>
    <p:sldId id="258" r:id="rId6"/>
    <p:sldId id="263" r:id="rId7"/>
    <p:sldId id="268" r:id="rId8"/>
    <p:sldId id="272" r:id="rId9"/>
    <p:sldId id="274" r:id="rId10"/>
    <p:sldId id="275" r:id="rId11"/>
    <p:sldId id="269" r:id="rId12"/>
    <p:sldId id="282" r:id="rId13"/>
    <p:sldId id="262" r:id="rId14"/>
    <p:sldId id="264" r:id="rId15"/>
    <p:sldId id="280" r:id="rId16"/>
    <p:sldId id="265" r:id="rId17"/>
    <p:sldId id="278" r:id="rId18"/>
    <p:sldId id="277" r:id="rId19"/>
    <p:sldId id="279" r:id="rId20"/>
    <p:sldId id="270" r:id="rId21"/>
    <p:sldId id="273" r:id="rId22"/>
    <p:sldId id="276" r:id="rId23"/>
    <p:sldId id="266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0" autoAdjust="0"/>
    <p:restoredTop sz="94660"/>
  </p:normalViewPr>
  <p:slideViewPr>
    <p:cSldViewPr>
      <p:cViewPr varScale="1">
        <p:scale>
          <a:sx n="79" d="100"/>
          <a:sy n="79" d="100"/>
        </p:scale>
        <p:origin x="-159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5 лет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</a:rPr>
                      <a:t>31%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6BF-4C1B-AFE5-579CB8221E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педагогический стаж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BF-4C1B-AFE5-579CB8221E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5 до 10 лет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</a:rPr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6BF-4C1B-AFE5-579CB8221E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педагогический стаж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6BF-4C1B-AFE5-579CB8221E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10 до 20 лет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</a:rPr>
                      <a:t>25% </a:t>
                    </a:r>
                    <a:endParaRPr lang="en-US" sz="1400" b="1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6BF-4C1B-AFE5-579CB8221E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педагогический стаж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6BF-4C1B-AFE5-579CB8221E6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более 20 лет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</a:rPr>
                      <a:t>25%</a:t>
                    </a:r>
                    <a:endParaRPr lang="en-US" sz="1400" b="1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6BF-4C1B-AFE5-579CB8221E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педагогический стаж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6BF-4C1B-AFE5-579CB8221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248704"/>
        <c:axId val="95097920"/>
      </c:barChart>
      <c:catAx>
        <c:axId val="5824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 b="1">
                <a:solidFill>
                  <a:srgbClr val="0070C0"/>
                </a:solidFill>
              </a:defRPr>
            </a:pPr>
            <a:endParaRPr lang="ru-RU"/>
          </a:p>
        </c:txPr>
        <c:crossAx val="95097920"/>
        <c:crosses val="autoZero"/>
        <c:auto val="1"/>
        <c:lblAlgn val="ctr"/>
        <c:lblOffset val="100"/>
        <c:noMultiLvlLbl val="0"/>
      </c:catAx>
      <c:valAx>
        <c:axId val="95097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82487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18-4D62-9718-89790EDCB4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певая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18-4D62-9718-89790EDCB40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0%</c:formatCode>
                <c:ptCount val="1"/>
                <c:pt idx="0">
                  <c:v>0.12000000000000002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18-4D62-9718-89790EDCB40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без категории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E18-4D62-9718-89790EDCB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58448896"/>
        <c:axId val="95099648"/>
        <c:axId val="44999936"/>
      </c:bar3DChart>
      <c:catAx>
        <c:axId val="5844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099648"/>
        <c:crosses val="autoZero"/>
        <c:auto val="1"/>
        <c:lblAlgn val="ctr"/>
        <c:lblOffset val="100"/>
        <c:noMultiLvlLbl val="0"/>
      </c:catAx>
      <c:valAx>
        <c:axId val="95099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8448896"/>
        <c:crosses val="autoZero"/>
        <c:crossBetween val="between"/>
      </c:valAx>
      <c:serAx>
        <c:axId val="44999936"/>
        <c:scaling>
          <c:orientation val="minMax"/>
        </c:scaling>
        <c:delete val="1"/>
        <c:axPos val="b"/>
        <c:majorTickMark val="out"/>
        <c:minorTickMark val="none"/>
        <c:tickLblPos val="nextTo"/>
        <c:crossAx val="95099648"/>
        <c:crosses val="autoZero"/>
      </c:ser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rgbClr val="0070C0"/>
                </a:solidFill>
              </a:rPr>
              <a:t>образование</a:t>
            </a:r>
            <a:r>
              <a:rPr lang="ru-RU" dirty="0"/>
              <a:t> </a:t>
            </a:r>
          </a:p>
        </c:rich>
      </c:tx>
      <c:layout>
        <c:manualLayout>
          <c:xMode val="edge"/>
          <c:yMode val="edge"/>
          <c:x val="0.11662824259134193"/>
          <c:y val="0.8194834000414081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 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37F-4F5F-93F6-B049D4A6E2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высшее</c:v>
                </c:pt>
                <c:pt idx="1">
                  <c:v>среднее специальное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0.69000000000000028</c:v>
                </c:pt>
                <c:pt idx="1">
                  <c:v>0.31000000000000016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37F-4F5F-93F6-B049D4A6E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 20 до 30 лет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возрастной ценз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86-42E1-A7BC-F63EF15685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30 до 40 лет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возрастной ценз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0.37000000000000016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86-42E1-A7BC-F63EF156854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40 до 50 лет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возрастной ценз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86-42E1-A7BC-F63EF156854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более 50 лет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возрастной ценз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C86-42E1-A7BC-F63EF1568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45824"/>
        <c:axId val="71173824"/>
        <c:axId val="0"/>
      </c:bar3DChart>
      <c:catAx>
        <c:axId val="5844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 b="1">
                <a:solidFill>
                  <a:srgbClr val="0070C0"/>
                </a:solidFill>
              </a:defRPr>
            </a:pPr>
            <a:endParaRPr lang="ru-RU"/>
          </a:p>
        </c:txPr>
        <c:crossAx val="71173824"/>
        <c:crosses val="autoZero"/>
        <c:auto val="1"/>
        <c:lblAlgn val="ctr"/>
        <c:lblOffset val="100"/>
        <c:noMultiLvlLbl val="0"/>
      </c:catAx>
      <c:valAx>
        <c:axId val="711738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84458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>
              <a:solidFill>
                <a:srgbClr val="0070C0"/>
              </a:solidFill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курсовая подготовка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B0-4FF4-B5E6-CCD013B68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Слушание</c:v>
                </c:pt>
                <c:pt idx="1">
                  <c:v>Пение</c:v>
                </c:pt>
                <c:pt idx="2">
                  <c:v>Музыкально - ритмические движения</c:v>
                </c:pt>
                <c:pt idx="3">
                  <c:v>Музыкальное творчество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0.56999999999999995</c:v>
                </c:pt>
                <c:pt idx="2">
                  <c:v>0.68</c:v>
                </c:pt>
                <c:pt idx="3">
                  <c:v>0.47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Слушание</c:v>
                </c:pt>
                <c:pt idx="1">
                  <c:v>Пение</c:v>
                </c:pt>
                <c:pt idx="2">
                  <c:v>Музыкально - ритмические движения</c:v>
                </c:pt>
                <c:pt idx="3">
                  <c:v>Музыкальное творчество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0.77</c:v>
                </c:pt>
                <c:pt idx="1">
                  <c:v>0.73</c:v>
                </c:pt>
                <c:pt idx="2">
                  <c:v>0.8</c:v>
                </c:pt>
                <c:pt idx="3">
                  <c:v>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Слушание</c:v>
                </c:pt>
                <c:pt idx="1">
                  <c:v>Пение</c:v>
                </c:pt>
                <c:pt idx="2">
                  <c:v>Музыкально - ритмические движения</c:v>
                </c:pt>
                <c:pt idx="3">
                  <c:v>Музыкальное творчество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0.86</c:v>
                </c:pt>
                <c:pt idx="1">
                  <c:v>0.89</c:v>
                </c:pt>
                <c:pt idx="2">
                  <c:v>0.95</c:v>
                </c:pt>
                <c:pt idx="3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57088"/>
        <c:axId val="124945536"/>
        <c:axId val="0"/>
      </c:bar3DChart>
      <c:catAx>
        <c:axId val="58457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4945536"/>
        <c:crosses val="autoZero"/>
        <c:auto val="1"/>
        <c:lblAlgn val="ctr"/>
        <c:lblOffset val="100"/>
        <c:noMultiLvlLbl val="0"/>
      </c:catAx>
      <c:valAx>
        <c:axId val="1249455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845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736649631522418"/>
          <c:y val="0.28643550211092872"/>
          <c:w val="0.28499657445469029"/>
          <c:h val="0.4814693107722613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99DB6-672C-488D-85BE-9656B5217DAF}" type="doc">
      <dgm:prSet loTypeId="urn:microsoft.com/office/officeart/2005/8/layout/pList2#1" loCatId="list" qsTypeId="urn:microsoft.com/office/officeart/2005/8/quickstyle/3d2" qsCatId="3D" csTypeId="urn:microsoft.com/office/officeart/2005/8/colors/accent0_2" csCatId="mainScheme" phldr="1"/>
      <dgm:spPr/>
    </dgm:pt>
    <dgm:pt modelId="{61F352FC-1896-4FD6-933C-30437CD534D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75000"/>
                </a:schemeClr>
              </a:solidFill>
            </a:rPr>
            <a:t>Социально-коммуникативное развитие: </a:t>
          </a:r>
          <a:r>
            <a:rPr lang="ru-RU" sz="1200" b="1" dirty="0" smtClean="0"/>
            <a:t>воспитание способности к общению, формирование первичных ценностных представлений</a:t>
          </a:r>
          <a:endParaRPr lang="ru-RU" sz="1200" b="1" dirty="0"/>
        </a:p>
      </dgm:t>
    </dgm:pt>
    <dgm:pt modelId="{84D5DDA7-8A68-49AB-B980-38BECAA0C055}" type="parTrans" cxnId="{685293EB-420D-43EC-BE4E-6E0D6076DD9C}">
      <dgm:prSet/>
      <dgm:spPr/>
      <dgm:t>
        <a:bodyPr/>
        <a:lstStyle/>
        <a:p>
          <a:endParaRPr lang="ru-RU"/>
        </a:p>
      </dgm:t>
    </dgm:pt>
    <dgm:pt modelId="{FB15FB9E-8DD1-4215-9640-F2D802889273}" type="sibTrans" cxnId="{685293EB-420D-43EC-BE4E-6E0D6076DD9C}">
      <dgm:prSet/>
      <dgm:spPr/>
      <dgm:t>
        <a:bodyPr/>
        <a:lstStyle/>
        <a:p>
          <a:endParaRPr lang="ru-RU"/>
        </a:p>
      </dgm:t>
    </dgm:pt>
    <dgm:pt modelId="{B5C05701-D30C-4145-BF1A-AAE048C65287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75000"/>
                </a:schemeClr>
              </a:solidFill>
            </a:rPr>
            <a:t>Познавательное развитие: </a:t>
          </a:r>
          <a:r>
            <a:rPr lang="ru-RU" sz="1200" b="1" dirty="0" smtClean="0"/>
            <a:t>формирование познавательных действий, развитие психических процессов, формирование представлений о себе и окружающем мире</a:t>
          </a:r>
          <a:endParaRPr lang="ru-RU" sz="1200" b="1" dirty="0">
            <a:solidFill>
              <a:srgbClr val="C00000"/>
            </a:solidFill>
          </a:endParaRPr>
        </a:p>
      </dgm:t>
    </dgm:pt>
    <dgm:pt modelId="{C82B56F1-FEBA-4535-BB00-9CE441FA459E}" type="parTrans" cxnId="{FCC6135F-14EA-431D-AB94-2CD66D42898A}">
      <dgm:prSet/>
      <dgm:spPr/>
      <dgm:t>
        <a:bodyPr/>
        <a:lstStyle/>
        <a:p>
          <a:endParaRPr lang="ru-RU"/>
        </a:p>
      </dgm:t>
    </dgm:pt>
    <dgm:pt modelId="{AD502034-6AF2-4892-868A-0C4FD1B3F564}" type="sibTrans" cxnId="{FCC6135F-14EA-431D-AB94-2CD66D42898A}">
      <dgm:prSet/>
      <dgm:spPr/>
      <dgm:t>
        <a:bodyPr/>
        <a:lstStyle/>
        <a:p>
          <a:endParaRPr lang="ru-RU"/>
        </a:p>
      </dgm:t>
    </dgm:pt>
    <dgm:pt modelId="{6B0A4630-69BF-47EF-A2BC-A8EFDF314E5A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75000"/>
                </a:schemeClr>
              </a:solidFill>
            </a:rPr>
            <a:t>Речевое развитие: </a:t>
          </a:r>
          <a:r>
            <a:rPr lang="ru-RU" sz="1200" b="1" dirty="0" smtClean="0"/>
            <a:t>совершенствование всех сторон речи, овладение речью как средством общения</a:t>
          </a:r>
          <a:endParaRPr lang="ru-RU" sz="1200" b="1" dirty="0">
            <a:solidFill>
              <a:srgbClr val="C00000"/>
            </a:solidFill>
          </a:endParaRPr>
        </a:p>
      </dgm:t>
    </dgm:pt>
    <dgm:pt modelId="{758F501E-B7AC-456A-9C56-03332347597A}" type="parTrans" cxnId="{FB2BE8B5-3CDA-427B-AA74-2BE3455B8C43}">
      <dgm:prSet/>
      <dgm:spPr/>
      <dgm:t>
        <a:bodyPr/>
        <a:lstStyle/>
        <a:p>
          <a:endParaRPr lang="ru-RU"/>
        </a:p>
      </dgm:t>
    </dgm:pt>
    <dgm:pt modelId="{A305C360-9AEA-4D5C-9C53-9E260F92C95A}" type="sibTrans" cxnId="{FB2BE8B5-3CDA-427B-AA74-2BE3455B8C43}">
      <dgm:prSet/>
      <dgm:spPr/>
      <dgm:t>
        <a:bodyPr/>
        <a:lstStyle/>
        <a:p>
          <a:endParaRPr lang="ru-RU"/>
        </a:p>
      </dgm:t>
    </dgm:pt>
    <dgm:pt modelId="{61AFB7CD-7F67-4E78-8C8A-D13676C1227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75000"/>
                </a:schemeClr>
              </a:solidFill>
            </a:rPr>
            <a:t>Художественно-эстетическое развитие: </a:t>
          </a:r>
          <a:r>
            <a:rPr lang="ru-RU" sz="1200" b="1" dirty="0" smtClean="0"/>
            <a:t>развитие художественно-творческих способностей, эстетического восприятия окружающего мира</a:t>
          </a:r>
          <a:endParaRPr lang="ru-RU" sz="1200" b="1" dirty="0"/>
        </a:p>
      </dgm:t>
    </dgm:pt>
    <dgm:pt modelId="{3A85C136-8991-445B-99CA-A52FE9F6F8BC}" type="parTrans" cxnId="{8C7B7AA7-B70E-4292-8913-ED210C80948B}">
      <dgm:prSet/>
      <dgm:spPr/>
      <dgm:t>
        <a:bodyPr/>
        <a:lstStyle/>
        <a:p>
          <a:endParaRPr lang="ru-RU"/>
        </a:p>
      </dgm:t>
    </dgm:pt>
    <dgm:pt modelId="{1BBA62BE-D039-4D82-85A1-B43D1485200F}" type="sibTrans" cxnId="{8C7B7AA7-B70E-4292-8913-ED210C80948B}">
      <dgm:prSet/>
      <dgm:spPr/>
      <dgm:t>
        <a:bodyPr/>
        <a:lstStyle/>
        <a:p>
          <a:endParaRPr lang="ru-RU"/>
        </a:p>
      </dgm:t>
    </dgm:pt>
    <dgm:pt modelId="{B7A9649B-B2E9-4EDE-A160-ECA6CCC05FFF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accent1">
                  <a:lumMod val="75000"/>
                </a:schemeClr>
              </a:solidFill>
            </a:rPr>
            <a:t>Физическое развитие: </a:t>
          </a:r>
          <a:r>
            <a:rPr lang="ru-RU" sz="1200" b="1" dirty="0" smtClean="0"/>
            <a:t>направлено на улучшение здоровья, гармоничное физическое  развитие</a:t>
          </a:r>
          <a:endParaRPr lang="ru-RU" sz="1200" b="1" dirty="0"/>
        </a:p>
      </dgm:t>
    </dgm:pt>
    <dgm:pt modelId="{7347CA36-73CE-44FF-AFEE-C9EA9D86C98F}" type="parTrans" cxnId="{074E758A-5048-4C1C-A299-238092CBB8C0}">
      <dgm:prSet/>
      <dgm:spPr/>
      <dgm:t>
        <a:bodyPr/>
        <a:lstStyle/>
        <a:p>
          <a:endParaRPr lang="ru-RU"/>
        </a:p>
      </dgm:t>
    </dgm:pt>
    <dgm:pt modelId="{AD065977-98EB-469C-8675-15173656AE1A}" type="sibTrans" cxnId="{074E758A-5048-4C1C-A299-238092CBB8C0}">
      <dgm:prSet/>
      <dgm:spPr/>
      <dgm:t>
        <a:bodyPr/>
        <a:lstStyle/>
        <a:p>
          <a:endParaRPr lang="ru-RU"/>
        </a:p>
      </dgm:t>
    </dgm:pt>
    <dgm:pt modelId="{6E8998D0-F61E-4DD3-A11C-F3D69DA5D3DE}" type="pres">
      <dgm:prSet presAssocID="{EF399DB6-672C-488D-85BE-9656B5217DAF}" presName="Name0" presStyleCnt="0">
        <dgm:presLayoutVars>
          <dgm:dir/>
          <dgm:resizeHandles val="exact"/>
        </dgm:presLayoutVars>
      </dgm:prSet>
      <dgm:spPr/>
    </dgm:pt>
    <dgm:pt modelId="{99F8FCF2-A035-4589-AB79-ACA3A145D59E}" type="pres">
      <dgm:prSet presAssocID="{EF399DB6-672C-488D-85BE-9656B5217DAF}" presName="bkgdShp" presStyleLbl="alignAccFollowNode1" presStyleIdx="0" presStyleCnt="1"/>
      <dgm:spPr/>
    </dgm:pt>
    <dgm:pt modelId="{E7B4A553-63B9-47F0-93AD-7841BD3B3FCB}" type="pres">
      <dgm:prSet presAssocID="{EF399DB6-672C-488D-85BE-9656B5217DAF}" presName="linComp" presStyleCnt="0"/>
      <dgm:spPr/>
    </dgm:pt>
    <dgm:pt modelId="{3D2F12E7-D836-4986-9FBD-E3516F973329}" type="pres">
      <dgm:prSet presAssocID="{61F352FC-1896-4FD6-933C-30437CD534DC}" presName="compNode" presStyleCnt="0"/>
      <dgm:spPr/>
    </dgm:pt>
    <dgm:pt modelId="{F0642037-2618-4BF4-8B84-0F99F895121C}" type="pres">
      <dgm:prSet presAssocID="{61F352FC-1896-4FD6-933C-30437CD534D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78A1B-B04A-4276-950D-ADD2C069D2FC}" type="pres">
      <dgm:prSet presAssocID="{61F352FC-1896-4FD6-933C-30437CD534DC}" presName="invisiNode" presStyleLbl="node1" presStyleIdx="0" presStyleCnt="5"/>
      <dgm:spPr/>
    </dgm:pt>
    <dgm:pt modelId="{28535093-B18B-49F3-A37D-CD6B02FD44DC}" type="pres">
      <dgm:prSet presAssocID="{61F352FC-1896-4FD6-933C-30437CD534DC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16583A-3E17-4465-A8EF-679CA543933D}" type="pres">
      <dgm:prSet presAssocID="{FB15FB9E-8DD1-4215-9640-F2D80288927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CEEC87-C977-4251-B71A-F85B0CE3BE6B}" type="pres">
      <dgm:prSet presAssocID="{B5C05701-D30C-4145-BF1A-AAE048C65287}" presName="compNode" presStyleCnt="0"/>
      <dgm:spPr/>
    </dgm:pt>
    <dgm:pt modelId="{63C03999-44DB-45B1-875F-9C98F291F7BD}" type="pres">
      <dgm:prSet presAssocID="{B5C05701-D30C-4145-BF1A-AAE048C6528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7BB6E-1A03-481B-A281-2289E7CCB6F7}" type="pres">
      <dgm:prSet presAssocID="{B5C05701-D30C-4145-BF1A-AAE048C65287}" presName="invisiNode" presStyleLbl="node1" presStyleIdx="1" presStyleCnt="5"/>
      <dgm:spPr/>
    </dgm:pt>
    <dgm:pt modelId="{63F13932-E6BB-4EA8-B842-5FEE14BC446D}" type="pres">
      <dgm:prSet presAssocID="{B5C05701-D30C-4145-BF1A-AAE048C65287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9A001C8-B3B9-45EC-9AD1-56E3DB2261B9}" type="pres">
      <dgm:prSet presAssocID="{AD502034-6AF2-4892-868A-0C4FD1B3F56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A61D5CB-3CA4-4F93-A1B4-35AB2134C1F4}" type="pres">
      <dgm:prSet presAssocID="{6B0A4630-69BF-47EF-A2BC-A8EFDF314E5A}" presName="compNode" presStyleCnt="0"/>
      <dgm:spPr/>
    </dgm:pt>
    <dgm:pt modelId="{B95B1387-38F2-4EDB-8886-4EF0C9A5E080}" type="pres">
      <dgm:prSet presAssocID="{6B0A4630-69BF-47EF-A2BC-A8EFDF314E5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BAB6D-B0E4-487F-B66D-4BB50FF7A826}" type="pres">
      <dgm:prSet presAssocID="{6B0A4630-69BF-47EF-A2BC-A8EFDF314E5A}" presName="invisiNode" presStyleLbl="node1" presStyleIdx="2" presStyleCnt="5"/>
      <dgm:spPr/>
    </dgm:pt>
    <dgm:pt modelId="{ECA71EBC-3F56-4639-AC3A-79AFA5CE3207}" type="pres">
      <dgm:prSet presAssocID="{6B0A4630-69BF-47EF-A2BC-A8EFDF314E5A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53E1F19-50CE-47A0-BFCD-4A82AE2FE59B}" type="pres">
      <dgm:prSet presAssocID="{A305C360-9AEA-4D5C-9C53-9E260F92C9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86793A9-A4E6-47A8-BD4E-C179B08A2DB6}" type="pres">
      <dgm:prSet presAssocID="{61AFB7CD-7F67-4E78-8C8A-D13676C1227B}" presName="compNode" presStyleCnt="0"/>
      <dgm:spPr/>
    </dgm:pt>
    <dgm:pt modelId="{ACDA88F3-AF21-446E-9B1E-FF3FA54F5040}" type="pres">
      <dgm:prSet presAssocID="{61AFB7CD-7F67-4E78-8C8A-D13676C122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4FE35-6AE5-4354-A030-FE0C5FC521C6}" type="pres">
      <dgm:prSet presAssocID="{61AFB7CD-7F67-4E78-8C8A-D13676C1227B}" presName="invisiNode" presStyleLbl="node1" presStyleIdx="3" presStyleCnt="5"/>
      <dgm:spPr/>
    </dgm:pt>
    <dgm:pt modelId="{C6D502BF-DDD4-495F-8C74-145DEF063454}" type="pres">
      <dgm:prSet presAssocID="{61AFB7CD-7F67-4E78-8C8A-D13676C1227B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931E6D1-3D4A-4246-8E49-C0D745859ADA}" type="pres">
      <dgm:prSet presAssocID="{1BBA62BE-D039-4D82-85A1-B43D148520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ECC07E4-19F5-4BAE-AC4E-F81CD936E499}" type="pres">
      <dgm:prSet presAssocID="{B7A9649B-B2E9-4EDE-A160-ECA6CCC05FFF}" presName="compNode" presStyleCnt="0"/>
      <dgm:spPr/>
    </dgm:pt>
    <dgm:pt modelId="{3C26C11F-2E63-40B9-823A-2887B686664A}" type="pres">
      <dgm:prSet presAssocID="{B7A9649B-B2E9-4EDE-A160-ECA6CCC05FF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08964-E9B7-4010-881B-4C06D80FD80B}" type="pres">
      <dgm:prSet presAssocID="{B7A9649B-B2E9-4EDE-A160-ECA6CCC05FFF}" presName="invisiNode" presStyleLbl="node1" presStyleIdx="4" presStyleCnt="5"/>
      <dgm:spPr/>
    </dgm:pt>
    <dgm:pt modelId="{C7CDCB2D-F186-4C16-B5F8-9F1C0F35D345}" type="pres">
      <dgm:prSet presAssocID="{B7A9649B-B2E9-4EDE-A160-ECA6CCC05FFF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8A9B7574-CA13-4657-83BD-2518049E237E}" type="presOf" srcId="{AD502034-6AF2-4892-868A-0C4FD1B3F564}" destId="{69A001C8-B3B9-45EC-9AD1-56E3DB2261B9}" srcOrd="0" destOrd="0" presId="urn:microsoft.com/office/officeart/2005/8/layout/pList2#1"/>
    <dgm:cxn modelId="{8F3C1A3B-36F8-44C8-8802-843607273A63}" type="presOf" srcId="{A305C360-9AEA-4D5C-9C53-9E260F92C95A}" destId="{753E1F19-50CE-47A0-BFCD-4A82AE2FE59B}" srcOrd="0" destOrd="0" presId="urn:microsoft.com/office/officeart/2005/8/layout/pList2#1"/>
    <dgm:cxn modelId="{21C7FC41-D6EE-4E4C-978B-3AA12C9C55C0}" type="presOf" srcId="{B5C05701-D30C-4145-BF1A-AAE048C65287}" destId="{63C03999-44DB-45B1-875F-9C98F291F7BD}" srcOrd="0" destOrd="0" presId="urn:microsoft.com/office/officeart/2005/8/layout/pList2#1"/>
    <dgm:cxn modelId="{7FFE90A8-5EE4-4E4D-B022-EE05292D85D3}" type="presOf" srcId="{61AFB7CD-7F67-4E78-8C8A-D13676C1227B}" destId="{ACDA88F3-AF21-446E-9B1E-FF3FA54F5040}" srcOrd="0" destOrd="0" presId="urn:microsoft.com/office/officeart/2005/8/layout/pList2#1"/>
    <dgm:cxn modelId="{1DD30331-1F4C-4615-AFB9-C242C47D9BA1}" type="presOf" srcId="{FB15FB9E-8DD1-4215-9640-F2D802889273}" destId="{FE16583A-3E17-4465-A8EF-679CA543933D}" srcOrd="0" destOrd="0" presId="urn:microsoft.com/office/officeart/2005/8/layout/pList2#1"/>
    <dgm:cxn modelId="{1FFB1EBA-0EF1-4728-894E-C522BB90BE06}" type="presOf" srcId="{EF399DB6-672C-488D-85BE-9656B5217DAF}" destId="{6E8998D0-F61E-4DD3-A11C-F3D69DA5D3DE}" srcOrd="0" destOrd="0" presId="urn:microsoft.com/office/officeart/2005/8/layout/pList2#1"/>
    <dgm:cxn modelId="{8C7B7AA7-B70E-4292-8913-ED210C80948B}" srcId="{EF399DB6-672C-488D-85BE-9656B5217DAF}" destId="{61AFB7CD-7F67-4E78-8C8A-D13676C1227B}" srcOrd="3" destOrd="0" parTransId="{3A85C136-8991-445B-99CA-A52FE9F6F8BC}" sibTransId="{1BBA62BE-D039-4D82-85A1-B43D1485200F}"/>
    <dgm:cxn modelId="{AE303AE1-573F-4B35-9860-AF183EF61045}" type="presOf" srcId="{61F352FC-1896-4FD6-933C-30437CD534DC}" destId="{F0642037-2618-4BF4-8B84-0F99F895121C}" srcOrd="0" destOrd="0" presId="urn:microsoft.com/office/officeart/2005/8/layout/pList2#1"/>
    <dgm:cxn modelId="{52D63975-2D5F-4022-9096-ED322AE49643}" type="presOf" srcId="{6B0A4630-69BF-47EF-A2BC-A8EFDF314E5A}" destId="{B95B1387-38F2-4EDB-8886-4EF0C9A5E080}" srcOrd="0" destOrd="0" presId="urn:microsoft.com/office/officeart/2005/8/layout/pList2#1"/>
    <dgm:cxn modelId="{074E758A-5048-4C1C-A299-238092CBB8C0}" srcId="{EF399DB6-672C-488D-85BE-9656B5217DAF}" destId="{B7A9649B-B2E9-4EDE-A160-ECA6CCC05FFF}" srcOrd="4" destOrd="0" parTransId="{7347CA36-73CE-44FF-AFEE-C9EA9D86C98F}" sibTransId="{AD065977-98EB-469C-8675-15173656AE1A}"/>
    <dgm:cxn modelId="{FB2BE8B5-3CDA-427B-AA74-2BE3455B8C43}" srcId="{EF399DB6-672C-488D-85BE-9656B5217DAF}" destId="{6B0A4630-69BF-47EF-A2BC-A8EFDF314E5A}" srcOrd="2" destOrd="0" parTransId="{758F501E-B7AC-456A-9C56-03332347597A}" sibTransId="{A305C360-9AEA-4D5C-9C53-9E260F92C95A}"/>
    <dgm:cxn modelId="{F32415EF-48E5-4365-8015-7FC9D8C59890}" type="presOf" srcId="{1BBA62BE-D039-4D82-85A1-B43D1485200F}" destId="{A931E6D1-3D4A-4246-8E49-C0D745859ADA}" srcOrd="0" destOrd="0" presId="urn:microsoft.com/office/officeart/2005/8/layout/pList2#1"/>
    <dgm:cxn modelId="{FE553067-C383-4190-B1F3-EF970AB05138}" type="presOf" srcId="{B7A9649B-B2E9-4EDE-A160-ECA6CCC05FFF}" destId="{3C26C11F-2E63-40B9-823A-2887B686664A}" srcOrd="0" destOrd="0" presId="urn:microsoft.com/office/officeart/2005/8/layout/pList2#1"/>
    <dgm:cxn modelId="{FCC6135F-14EA-431D-AB94-2CD66D42898A}" srcId="{EF399DB6-672C-488D-85BE-9656B5217DAF}" destId="{B5C05701-D30C-4145-BF1A-AAE048C65287}" srcOrd="1" destOrd="0" parTransId="{C82B56F1-FEBA-4535-BB00-9CE441FA459E}" sibTransId="{AD502034-6AF2-4892-868A-0C4FD1B3F564}"/>
    <dgm:cxn modelId="{685293EB-420D-43EC-BE4E-6E0D6076DD9C}" srcId="{EF399DB6-672C-488D-85BE-9656B5217DAF}" destId="{61F352FC-1896-4FD6-933C-30437CD534DC}" srcOrd="0" destOrd="0" parTransId="{84D5DDA7-8A68-49AB-B980-38BECAA0C055}" sibTransId="{FB15FB9E-8DD1-4215-9640-F2D802889273}"/>
    <dgm:cxn modelId="{7CF9C1D4-6EE6-40B2-9A37-F8F9C09E8D93}" type="presParOf" srcId="{6E8998D0-F61E-4DD3-A11C-F3D69DA5D3DE}" destId="{99F8FCF2-A035-4589-AB79-ACA3A145D59E}" srcOrd="0" destOrd="0" presId="urn:microsoft.com/office/officeart/2005/8/layout/pList2#1"/>
    <dgm:cxn modelId="{6120C00A-AFAE-415A-82FC-07F7513C238C}" type="presParOf" srcId="{6E8998D0-F61E-4DD3-A11C-F3D69DA5D3DE}" destId="{E7B4A553-63B9-47F0-93AD-7841BD3B3FCB}" srcOrd="1" destOrd="0" presId="urn:microsoft.com/office/officeart/2005/8/layout/pList2#1"/>
    <dgm:cxn modelId="{0010E674-9240-4F00-9FEE-3066E00A88B5}" type="presParOf" srcId="{E7B4A553-63B9-47F0-93AD-7841BD3B3FCB}" destId="{3D2F12E7-D836-4986-9FBD-E3516F973329}" srcOrd="0" destOrd="0" presId="urn:microsoft.com/office/officeart/2005/8/layout/pList2#1"/>
    <dgm:cxn modelId="{DEB69693-5977-499E-82E2-9690E4A64A26}" type="presParOf" srcId="{3D2F12E7-D836-4986-9FBD-E3516F973329}" destId="{F0642037-2618-4BF4-8B84-0F99F895121C}" srcOrd="0" destOrd="0" presId="urn:microsoft.com/office/officeart/2005/8/layout/pList2#1"/>
    <dgm:cxn modelId="{C1CE4388-35AD-401A-8D65-C44EDACC86A5}" type="presParOf" srcId="{3D2F12E7-D836-4986-9FBD-E3516F973329}" destId="{4D778A1B-B04A-4276-950D-ADD2C069D2FC}" srcOrd="1" destOrd="0" presId="urn:microsoft.com/office/officeart/2005/8/layout/pList2#1"/>
    <dgm:cxn modelId="{1A0281BE-E48D-4423-A634-0B7E9FC8754F}" type="presParOf" srcId="{3D2F12E7-D836-4986-9FBD-E3516F973329}" destId="{28535093-B18B-49F3-A37D-CD6B02FD44DC}" srcOrd="2" destOrd="0" presId="urn:microsoft.com/office/officeart/2005/8/layout/pList2#1"/>
    <dgm:cxn modelId="{812CE73F-7B11-4C51-A517-B3C12028C6FA}" type="presParOf" srcId="{E7B4A553-63B9-47F0-93AD-7841BD3B3FCB}" destId="{FE16583A-3E17-4465-A8EF-679CA543933D}" srcOrd="1" destOrd="0" presId="urn:microsoft.com/office/officeart/2005/8/layout/pList2#1"/>
    <dgm:cxn modelId="{26F98AE8-F8A1-4F1F-8855-D770973FB976}" type="presParOf" srcId="{E7B4A553-63B9-47F0-93AD-7841BD3B3FCB}" destId="{38CEEC87-C977-4251-B71A-F85B0CE3BE6B}" srcOrd="2" destOrd="0" presId="urn:microsoft.com/office/officeart/2005/8/layout/pList2#1"/>
    <dgm:cxn modelId="{CE29FB36-76BB-4F94-A479-3F36D3CBFD44}" type="presParOf" srcId="{38CEEC87-C977-4251-B71A-F85B0CE3BE6B}" destId="{63C03999-44DB-45B1-875F-9C98F291F7BD}" srcOrd="0" destOrd="0" presId="urn:microsoft.com/office/officeart/2005/8/layout/pList2#1"/>
    <dgm:cxn modelId="{CA496F20-A7BC-428E-B1A0-337DE80FAE82}" type="presParOf" srcId="{38CEEC87-C977-4251-B71A-F85B0CE3BE6B}" destId="{9CA7BB6E-1A03-481B-A281-2289E7CCB6F7}" srcOrd="1" destOrd="0" presId="urn:microsoft.com/office/officeart/2005/8/layout/pList2#1"/>
    <dgm:cxn modelId="{ECB15B2C-FB76-4D83-962B-DD94D95C8E39}" type="presParOf" srcId="{38CEEC87-C977-4251-B71A-F85B0CE3BE6B}" destId="{63F13932-E6BB-4EA8-B842-5FEE14BC446D}" srcOrd="2" destOrd="0" presId="urn:microsoft.com/office/officeart/2005/8/layout/pList2#1"/>
    <dgm:cxn modelId="{04F37D25-C40E-4C3A-805E-AD9F65FC20DE}" type="presParOf" srcId="{E7B4A553-63B9-47F0-93AD-7841BD3B3FCB}" destId="{69A001C8-B3B9-45EC-9AD1-56E3DB2261B9}" srcOrd="3" destOrd="0" presId="urn:microsoft.com/office/officeart/2005/8/layout/pList2#1"/>
    <dgm:cxn modelId="{A49F057B-2E29-4630-A3B7-25DF53E8067A}" type="presParOf" srcId="{E7B4A553-63B9-47F0-93AD-7841BD3B3FCB}" destId="{EA61D5CB-3CA4-4F93-A1B4-35AB2134C1F4}" srcOrd="4" destOrd="0" presId="urn:microsoft.com/office/officeart/2005/8/layout/pList2#1"/>
    <dgm:cxn modelId="{CD04D59C-85CB-436B-919D-4B8C6F16E699}" type="presParOf" srcId="{EA61D5CB-3CA4-4F93-A1B4-35AB2134C1F4}" destId="{B95B1387-38F2-4EDB-8886-4EF0C9A5E080}" srcOrd="0" destOrd="0" presId="urn:microsoft.com/office/officeart/2005/8/layout/pList2#1"/>
    <dgm:cxn modelId="{AA801D14-48E9-4A15-BE22-2A14E786E679}" type="presParOf" srcId="{EA61D5CB-3CA4-4F93-A1B4-35AB2134C1F4}" destId="{DB5BAB6D-B0E4-487F-B66D-4BB50FF7A826}" srcOrd="1" destOrd="0" presId="urn:microsoft.com/office/officeart/2005/8/layout/pList2#1"/>
    <dgm:cxn modelId="{12648F9A-DB1E-437F-A343-060E047761DD}" type="presParOf" srcId="{EA61D5CB-3CA4-4F93-A1B4-35AB2134C1F4}" destId="{ECA71EBC-3F56-4639-AC3A-79AFA5CE3207}" srcOrd="2" destOrd="0" presId="urn:microsoft.com/office/officeart/2005/8/layout/pList2#1"/>
    <dgm:cxn modelId="{F8AC824B-C025-4952-AE20-0B08BA32BE2E}" type="presParOf" srcId="{E7B4A553-63B9-47F0-93AD-7841BD3B3FCB}" destId="{753E1F19-50CE-47A0-BFCD-4A82AE2FE59B}" srcOrd="5" destOrd="0" presId="urn:microsoft.com/office/officeart/2005/8/layout/pList2#1"/>
    <dgm:cxn modelId="{496B69D0-A91E-4612-8167-CDAB187B744D}" type="presParOf" srcId="{E7B4A553-63B9-47F0-93AD-7841BD3B3FCB}" destId="{886793A9-A4E6-47A8-BD4E-C179B08A2DB6}" srcOrd="6" destOrd="0" presId="urn:microsoft.com/office/officeart/2005/8/layout/pList2#1"/>
    <dgm:cxn modelId="{FBE8AB1C-B543-488E-9F54-0289DE3AE671}" type="presParOf" srcId="{886793A9-A4E6-47A8-BD4E-C179B08A2DB6}" destId="{ACDA88F3-AF21-446E-9B1E-FF3FA54F5040}" srcOrd="0" destOrd="0" presId="urn:microsoft.com/office/officeart/2005/8/layout/pList2#1"/>
    <dgm:cxn modelId="{DF2185D1-CF1E-4E98-BDC6-843AFAA51F73}" type="presParOf" srcId="{886793A9-A4E6-47A8-BD4E-C179B08A2DB6}" destId="{8434FE35-6AE5-4354-A030-FE0C5FC521C6}" srcOrd="1" destOrd="0" presId="urn:microsoft.com/office/officeart/2005/8/layout/pList2#1"/>
    <dgm:cxn modelId="{10FC87CA-0FB0-40C5-A7CA-270051808B48}" type="presParOf" srcId="{886793A9-A4E6-47A8-BD4E-C179B08A2DB6}" destId="{C6D502BF-DDD4-495F-8C74-145DEF063454}" srcOrd="2" destOrd="0" presId="urn:microsoft.com/office/officeart/2005/8/layout/pList2#1"/>
    <dgm:cxn modelId="{CF3FACCF-AFE5-4FC8-9806-7EFA45DDF392}" type="presParOf" srcId="{E7B4A553-63B9-47F0-93AD-7841BD3B3FCB}" destId="{A931E6D1-3D4A-4246-8E49-C0D745859ADA}" srcOrd="7" destOrd="0" presId="urn:microsoft.com/office/officeart/2005/8/layout/pList2#1"/>
    <dgm:cxn modelId="{D3DDBFA9-5723-4813-9B6A-F87532DC45A7}" type="presParOf" srcId="{E7B4A553-63B9-47F0-93AD-7841BD3B3FCB}" destId="{1ECC07E4-19F5-4BAE-AC4E-F81CD936E499}" srcOrd="8" destOrd="0" presId="urn:microsoft.com/office/officeart/2005/8/layout/pList2#1"/>
    <dgm:cxn modelId="{94597F02-12A0-42DF-8F62-0B56885FD4C4}" type="presParOf" srcId="{1ECC07E4-19F5-4BAE-AC4E-F81CD936E499}" destId="{3C26C11F-2E63-40B9-823A-2887B686664A}" srcOrd="0" destOrd="0" presId="urn:microsoft.com/office/officeart/2005/8/layout/pList2#1"/>
    <dgm:cxn modelId="{E015BDCA-E1C9-40CA-8FCD-92FCAB5ACC54}" type="presParOf" srcId="{1ECC07E4-19F5-4BAE-AC4E-F81CD936E499}" destId="{EE208964-E9B7-4010-881B-4C06D80FD80B}" srcOrd="1" destOrd="0" presId="urn:microsoft.com/office/officeart/2005/8/layout/pList2#1"/>
    <dgm:cxn modelId="{80B6A4BB-C960-42CC-9A32-DD2AF5634C6B}" type="presParOf" srcId="{1ECC07E4-19F5-4BAE-AC4E-F81CD936E499}" destId="{C7CDCB2D-F186-4C16-B5F8-9F1C0F35D34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8FCF2-A035-4589-AB79-ACA3A145D59E}">
      <dsp:nvSpPr>
        <dsp:cNvPr id="0" name=""/>
        <dsp:cNvSpPr/>
      </dsp:nvSpPr>
      <dsp:spPr>
        <a:xfrm>
          <a:off x="0" y="0"/>
          <a:ext cx="8362950" cy="200902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535093-B18B-49F3-A37D-CD6B02FD44DC}">
      <dsp:nvSpPr>
        <dsp:cNvPr id="0" name=""/>
        <dsp:cNvSpPr/>
      </dsp:nvSpPr>
      <dsp:spPr>
        <a:xfrm>
          <a:off x="253575" y="267869"/>
          <a:ext cx="1454777" cy="147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42037-2618-4BF4-8B84-0F99F895121C}">
      <dsp:nvSpPr>
        <dsp:cNvPr id="0" name=""/>
        <dsp:cNvSpPr/>
      </dsp:nvSpPr>
      <dsp:spPr>
        <a:xfrm rot="10800000">
          <a:off x="253575" y="2009022"/>
          <a:ext cx="1454777" cy="24554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</a:rPr>
            <a:t>Социально-коммуникативное развитие: </a:t>
          </a:r>
          <a:r>
            <a:rPr lang="ru-RU" sz="1200" b="1" kern="1200" dirty="0" smtClean="0"/>
            <a:t>воспитание способности к общению, формирование первичных ценностных представлений</a:t>
          </a:r>
          <a:endParaRPr lang="ru-RU" sz="1200" b="1" kern="1200" dirty="0"/>
        </a:p>
      </dsp:txBody>
      <dsp:txXfrm rot="10800000">
        <a:off x="298314" y="2009022"/>
        <a:ext cx="1365299" cy="2410733"/>
      </dsp:txXfrm>
    </dsp:sp>
    <dsp:sp modelId="{63F13932-E6BB-4EA8-B842-5FEE14BC446D}">
      <dsp:nvSpPr>
        <dsp:cNvPr id="0" name=""/>
        <dsp:cNvSpPr/>
      </dsp:nvSpPr>
      <dsp:spPr>
        <a:xfrm>
          <a:off x="1853830" y="267869"/>
          <a:ext cx="1454777" cy="147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03999-44DB-45B1-875F-9C98F291F7BD}">
      <dsp:nvSpPr>
        <dsp:cNvPr id="0" name=""/>
        <dsp:cNvSpPr/>
      </dsp:nvSpPr>
      <dsp:spPr>
        <a:xfrm rot="10800000">
          <a:off x="1853830" y="2009022"/>
          <a:ext cx="1454777" cy="24554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</a:rPr>
            <a:t>Познавательное развитие: </a:t>
          </a:r>
          <a:r>
            <a:rPr lang="ru-RU" sz="1200" b="1" kern="1200" dirty="0" smtClean="0"/>
            <a:t>формирование познавательных действий, развитие психических процессов, формирование представлений о себе и окружающем мире</a:t>
          </a:r>
          <a:endParaRPr lang="ru-RU" sz="1200" b="1" kern="1200" dirty="0">
            <a:solidFill>
              <a:srgbClr val="C00000"/>
            </a:solidFill>
          </a:endParaRPr>
        </a:p>
      </dsp:txBody>
      <dsp:txXfrm rot="10800000">
        <a:off x="1898569" y="2009022"/>
        <a:ext cx="1365299" cy="2410733"/>
      </dsp:txXfrm>
    </dsp:sp>
    <dsp:sp modelId="{ECA71EBC-3F56-4639-AC3A-79AFA5CE3207}">
      <dsp:nvSpPr>
        <dsp:cNvPr id="0" name=""/>
        <dsp:cNvSpPr/>
      </dsp:nvSpPr>
      <dsp:spPr>
        <a:xfrm>
          <a:off x="3454086" y="267869"/>
          <a:ext cx="1454777" cy="147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B1387-38F2-4EDB-8886-4EF0C9A5E080}">
      <dsp:nvSpPr>
        <dsp:cNvPr id="0" name=""/>
        <dsp:cNvSpPr/>
      </dsp:nvSpPr>
      <dsp:spPr>
        <a:xfrm rot="10800000">
          <a:off x="3454086" y="2009022"/>
          <a:ext cx="1454777" cy="24554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</a:rPr>
            <a:t>Речевое развитие: </a:t>
          </a:r>
          <a:r>
            <a:rPr lang="ru-RU" sz="1200" b="1" kern="1200" dirty="0" smtClean="0"/>
            <a:t>совершенствование всех сторон речи, овладение речью как средством общения</a:t>
          </a:r>
          <a:endParaRPr lang="ru-RU" sz="1200" b="1" kern="1200" dirty="0">
            <a:solidFill>
              <a:srgbClr val="C00000"/>
            </a:solidFill>
          </a:endParaRPr>
        </a:p>
      </dsp:txBody>
      <dsp:txXfrm rot="10800000">
        <a:off x="3498825" y="2009022"/>
        <a:ext cx="1365299" cy="2410733"/>
      </dsp:txXfrm>
    </dsp:sp>
    <dsp:sp modelId="{C6D502BF-DDD4-495F-8C74-145DEF063454}">
      <dsp:nvSpPr>
        <dsp:cNvPr id="0" name=""/>
        <dsp:cNvSpPr/>
      </dsp:nvSpPr>
      <dsp:spPr>
        <a:xfrm>
          <a:off x="5054341" y="267869"/>
          <a:ext cx="1454777" cy="147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A88F3-AF21-446E-9B1E-FF3FA54F5040}">
      <dsp:nvSpPr>
        <dsp:cNvPr id="0" name=""/>
        <dsp:cNvSpPr/>
      </dsp:nvSpPr>
      <dsp:spPr>
        <a:xfrm rot="10800000">
          <a:off x="5054341" y="2009022"/>
          <a:ext cx="1454777" cy="24554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</a:rPr>
            <a:t>Художественно-эстетическое развитие: </a:t>
          </a:r>
          <a:r>
            <a:rPr lang="ru-RU" sz="1200" b="1" kern="1200" dirty="0" smtClean="0"/>
            <a:t>развитие художественно-творческих способностей, эстетического восприятия окружающего мира</a:t>
          </a:r>
          <a:endParaRPr lang="ru-RU" sz="1200" b="1" kern="1200" dirty="0"/>
        </a:p>
      </dsp:txBody>
      <dsp:txXfrm rot="10800000">
        <a:off x="5099080" y="2009022"/>
        <a:ext cx="1365299" cy="2410733"/>
      </dsp:txXfrm>
    </dsp:sp>
    <dsp:sp modelId="{C7CDCB2D-F186-4C16-B5F8-9F1C0F35D345}">
      <dsp:nvSpPr>
        <dsp:cNvPr id="0" name=""/>
        <dsp:cNvSpPr/>
      </dsp:nvSpPr>
      <dsp:spPr>
        <a:xfrm>
          <a:off x="6654596" y="267869"/>
          <a:ext cx="1454777" cy="147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6C11F-2E63-40B9-823A-2887B686664A}">
      <dsp:nvSpPr>
        <dsp:cNvPr id="0" name=""/>
        <dsp:cNvSpPr/>
      </dsp:nvSpPr>
      <dsp:spPr>
        <a:xfrm rot="10800000">
          <a:off x="6654596" y="2009022"/>
          <a:ext cx="1454777" cy="245547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</a:rPr>
            <a:t>Физическое развитие: </a:t>
          </a:r>
          <a:r>
            <a:rPr lang="ru-RU" sz="1200" b="1" kern="1200" dirty="0" smtClean="0"/>
            <a:t>направлено на улучшение здоровья, гармоничное физическое  развитие</a:t>
          </a:r>
          <a:endParaRPr lang="ru-RU" sz="1200" b="1" kern="1200" dirty="0"/>
        </a:p>
      </dsp:txBody>
      <dsp:txXfrm rot="10800000">
        <a:off x="6699335" y="2009022"/>
        <a:ext cx="1365299" cy="241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0.29596</cdr:x>
      <cdr:y>0.87264</cdr:y>
    </cdr:from>
    <cdr:to>
      <cdr:x>0.82971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1099" y="2416626"/>
          <a:ext cx="2743200" cy="352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rgbClr val="0070C0"/>
              </a:solidFill>
            </a:rPr>
            <a:t>уровень квалификации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8E2FAD8E-78C5-4F7E-847D-18F436B624EE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6DEDE19-BB5F-4611-BF95-584DC56C5A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48264" y="2299207"/>
            <a:ext cx="2088232" cy="26642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«Детский </a:t>
            </a:r>
            <a:r>
              <a:rPr lang="ru-RU" b="1" dirty="0"/>
              <a:t>сад </a:t>
            </a:r>
            <a:r>
              <a:rPr lang="ru-RU" b="1" dirty="0" smtClean="0"/>
              <a:t>года»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/>
              <a:t>Всероссийский открытый смотр-конкурс</a:t>
            </a:r>
          </a:p>
          <a:p>
            <a:pPr algn="ctr"/>
            <a:r>
              <a:rPr lang="ru-RU" b="1" dirty="0" smtClean="0"/>
              <a:t>2023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324600" cy="1828800"/>
          </a:xfrm>
        </p:spPr>
        <p:txBody>
          <a:bodyPr/>
          <a:lstStyle/>
          <a:p>
            <a:r>
              <a:rPr lang="ru-RU" sz="2800" dirty="0"/>
              <a:t>Муниципальное бюджетное дошкольное образовательное учреждение ПОЧИНКОВСКИЙ ДЕТСКИЙ САД №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A6F60E-DC27-4803-A277-F7AB9492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4" y="2564904"/>
            <a:ext cx="6202164" cy="213290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F97B8C4B-035A-4B99-A621-4DEF99E730C1}"/>
              </a:ext>
            </a:extLst>
          </p:cNvPr>
          <p:cNvSpPr txBox="1">
            <a:spLocks/>
          </p:cNvSpPr>
          <p:nvPr/>
        </p:nvSpPr>
        <p:spPr>
          <a:xfrm>
            <a:off x="353798" y="4445162"/>
            <a:ext cx="6324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Информация об основных показателях и результативности деятельности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7122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07504" y="4850818"/>
            <a:ext cx="2376264" cy="1419105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1800" dirty="0"/>
              <a:t>РОМАНОВА </a:t>
            </a:r>
          </a:p>
          <a:p>
            <a:pPr marL="45720" indent="0" algn="ctr">
              <a:buNone/>
            </a:pPr>
            <a:r>
              <a:rPr lang="ru-RU" sz="1800" dirty="0"/>
              <a:t>ГАЛИНА АНАТОЛЬЕВНА музыкальный руководитель высшей категории</a:t>
            </a:r>
          </a:p>
        </p:txBody>
      </p:sp>
      <p:sp>
        <p:nvSpPr>
          <p:cNvPr id="6" name="Объект 1"/>
          <p:cNvSpPr>
            <a:spLocks noGrp="1"/>
          </p:cNvSpPr>
          <p:nvPr>
            <p:ph sz="half" idx="2"/>
          </p:nvPr>
        </p:nvSpPr>
        <p:spPr>
          <a:xfrm>
            <a:off x="2483768" y="1719072"/>
            <a:ext cx="4248472" cy="46622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 smtClean="0"/>
              <a:t>Результаты освоения образовательной программы</a:t>
            </a:r>
            <a:endParaRPr lang="ru-RU" sz="1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Сопровождение музыкально-творческого развития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9050"/>
            <a:ext cx="1944216" cy="2912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бъект 1"/>
          <p:cNvSpPr txBox="1">
            <a:spLocks/>
          </p:cNvSpPr>
          <p:nvPr/>
        </p:nvSpPr>
        <p:spPr>
          <a:xfrm>
            <a:off x="6660232" y="1988841"/>
            <a:ext cx="2232248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ru-RU" sz="1800" dirty="0" smtClean="0"/>
              <a:t>МАЛЬКОВА ГАЛИНА АЛЕКСЕЕВНА</a:t>
            </a:r>
          </a:p>
          <a:p>
            <a:pPr marL="45720" indent="0" algn="ctr">
              <a:buFont typeface="Wingdings 2" pitchFamily="18" charset="2"/>
              <a:buNone/>
            </a:pPr>
            <a:r>
              <a:rPr lang="ru-RU" sz="1800" dirty="0" smtClean="0"/>
              <a:t>музыкальный руководитель</a:t>
            </a:r>
            <a:endParaRPr lang="ru-RU" sz="1800" dirty="0"/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738986"/>
              </p:ext>
            </p:extLst>
          </p:nvPr>
        </p:nvGraphicFramePr>
        <p:xfrm>
          <a:off x="2483768" y="2183808"/>
          <a:ext cx="417646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86685"/>
            <a:ext cx="1352932" cy="190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92" y="4668951"/>
            <a:ext cx="1427584" cy="194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76" y="4668951"/>
            <a:ext cx="1367549" cy="192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T\Pictures\Малькова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5470" r="11176" b="21189"/>
          <a:stretch/>
        </p:blipFill>
        <p:spPr bwMode="auto">
          <a:xfrm>
            <a:off x="6702775" y="3212978"/>
            <a:ext cx="2189705" cy="2991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8856984" cy="518527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Достижения педагогов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" y="1197694"/>
            <a:ext cx="1628602" cy="230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68652"/>
            <a:ext cx="1625480" cy="229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2378" r="3147" b="2508"/>
          <a:stretch/>
        </p:blipFill>
        <p:spPr bwMode="auto">
          <a:xfrm>
            <a:off x="2106833" y="3240813"/>
            <a:ext cx="1636131" cy="23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97" y="4312650"/>
            <a:ext cx="1745282" cy="245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88" y="1105142"/>
            <a:ext cx="1595420" cy="226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844823"/>
            <a:ext cx="1601266" cy="22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81" y="2758971"/>
            <a:ext cx="1752769" cy="243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81" y="3789040"/>
            <a:ext cx="153173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12158"/>
            <a:ext cx="1584176" cy="22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05" y="1155410"/>
            <a:ext cx="1517715" cy="215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3" y="4140568"/>
            <a:ext cx="1649734" cy="23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82" y="1841737"/>
            <a:ext cx="1440160" cy="20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5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4005064"/>
            <a:ext cx="2808312" cy="576064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 smtClean="0"/>
              <a:t>Анощенкова</a:t>
            </a:r>
            <a:r>
              <a:rPr lang="ru-RU" dirty="0" smtClean="0"/>
              <a:t> М.Н. – методическое сопровождение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 </a:t>
            </a:r>
            <a:r>
              <a:rPr lang="ru-RU" dirty="0"/>
              <a:t>региональный </a:t>
            </a:r>
            <a:r>
              <a:rPr lang="ru-RU" dirty="0" smtClean="0"/>
              <a:t>семинар </a:t>
            </a:r>
            <a:br>
              <a:rPr lang="ru-RU" dirty="0" smtClean="0"/>
            </a:br>
            <a:r>
              <a:rPr lang="ru-RU" sz="1600" dirty="0" smtClean="0"/>
              <a:t>«</a:t>
            </a:r>
            <a:r>
              <a:rPr lang="ru-RU" sz="1600" dirty="0"/>
              <a:t>ИСПОЛЬЗОВАНИЕ БЕРЕЖЛИВЫХ ТЕХНОЛОГИЙ КАК СРЕДСТВА ПОВЫШЕНИЯ ЭФФЕКТИВНОСТИ ДЕЯТЕЛЬНОСТИ ДОШКОЛЬНЫХ ОБРАЗОВАТЕЛЬНЫХ ОРГАНИЗАЦИЙ»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0500"/>
            <a:ext cx="2513729" cy="177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/>
          <a:stretch/>
        </p:blipFill>
        <p:spPr bwMode="auto">
          <a:xfrm>
            <a:off x="855697" y="1757885"/>
            <a:ext cx="1593406" cy="2131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80497"/>
            <a:ext cx="2487076" cy="17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80500"/>
            <a:ext cx="2530540" cy="179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9"/>
          <a:stretch/>
        </p:blipFill>
        <p:spPr bwMode="auto">
          <a:xfrm>
            <a:off x="6680453" y="1828832"/>
            <a:ext cx="1726553" cy="201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Текст 1"/>
          <p:cNvSpPr txBox="1">
            <a:spLocks/>
          </p:cNvSpPr>
          <p:nvPr/>
        </p:nvSpPr>
        <p:spPr>
          <a:xfrm>
            <a:off x="6139574" y="4026224"/>
            <a:ext cx="280831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20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8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6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Бушуева Ю.П. – проект «Организация рабочего места воспитателя»</a:t>
            </a:r>
            <a:endParaRPr lang="ru-RU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33" y="1757190"/>
            <a:ext cx="1640938" cy="206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Текст 1"/>
          <p:cNvSpPr txBox="1">
            <a:spLocks/>
          </p:cNvSpPr>
          <p:nvPr/>
        </p:nvSpPr>
        <p:spPr>
          <a:xfrm>
            <a:off x="2627784" y="3889772"/>
            <a:ext cx="3672408" cy="712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20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8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6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/>
              <a:t>Ликсудеева</a:t>
            </a:r>
            <a:r>
              <a:rPr lang="ru-RU" dirty="0" smtClean="0"/>
              <a:t> Н.А</a:t>
            </a:r>
            <a:r>
              <a:rPr lang="ru-RU" dirty="0"/>
              <a:t>. -«Оптимизация процесса подготовки детей старшего дошкольного возраста к образовательной деятельности по физической культуре» </a:t>
            </a:r>
          </a:p>
        </p:txBody>
      </p:sp>
    </p:spTree>
    <p:extLst>
      <p:ext uri="{BB962C8B-B14F-4D97-AF65-F5344CB8AC3E}">
        <p14:creationId xmlns:p14="http://schemas.microsoft.com/office/powerpoint/2010/main" val="3035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1728192"/>
          </a:xfrm>
        </p:spPr>
        <p:txBody>
          <a:bodyPr>
            <a:normAutofit fontScale="40000" lnSpcReduction="20000"/>
          </a:bodyPr>
          <a:lstStyle/>
          <a:p>
            <a:r>
              <a:rPr lang="ru-RU" sz="3400" dirty="0" smtClean="0"/>
              <a:t>Образовательная деятельность осуществляется по: </a:t>
            </a:r>
          </a:p>
          <a:p>
            <a:r>
              <a:rPr lang="ru-RU" sz="3400" dirty="0" smtClean="0"/>
              <a:t>Образовательной </a:t>
            </a:r>
            <a:r>
              <a:rPr lang="ru-RU" sz="3400" dirty="0"/>
              <a:t>программе дошкольного образования МБ ДОУ </a:t>
            </a:r>
            <a:r>
              <a:rPr lang="ru-RU" sz="3400" dirty="0" err="1"/>
              <a:t>Починковского</a:t>
            </a:r>
            <a:r>
              <a:rPr lang="ru-RU" sz="3400" dirty="0"/>
              <a:t> детского сада №</a:t>
            </a:r>
            <a:r>
              <a:rPr lang="ru-RU" sz="3400" dirty="0" smtClean="0"/>
              <a:t>2, </a:t>
            </a:r>
            <a:r>
              <a:rPr lang="ru-RU" sz="3400" dirty="0"/>
              <a:t>разработанной </a:t>
            </a:r>
            <a:r>
              <a:rPr lang="ru-RU" sz="3400" dirty="0" smtClean="0"/>
              <a:t>в соответствии с </a:t>
            </a:r>
            <a:r>
              <a:rPr lang="ru-RU" sz="3400" dirty="0"/>
              <a:t>требованиями </a:t>
            </a:r>
            <a:r>
              <a:rPr lang="ru-RU" sz="3400" dirty="0" smtClean="0"/>
              <a:t>ФГОС ДО и </a:t>
            </a:r>
            <a:r>
              <a:rPr lang="ru-RU" sz="3400" smtClean="0"/>
              <a:t>с учетом </a:t>
            </a:r>
            <a:r>
              <a:rPr lang="ru-RU" sz="3400" dirty="0"/>
              <a:t>примерной основной общеобразовательной программы дошкольного образования «От рождения до школы» под редакцией </a:t>
            </a:r>
            <a:r>
              <a:rPr lang="ru-RU" sz="3400" dirty="0" err="1"/>
              <a:t>Н.Е.Вераксы</a:t>
            </a:r>
            <a:r>
              <a:rPr lang="ru-RU" sz="3400" dirty="0"/>
              <a:t>, которая определяет содержание </a:t>
            </a:r>
            <a:r>
              <a:rPr lang="ru-RU" sz="3400" dirty="0" smtClean="0"/>
              <a:t>ОП </a:t>
            </a:r>
            <a:r>
              <a:rPr lang="ru-RU" sz="3400" dirty="0"/>
              <a:t>ДО </a:t>
            </a:r>
            <a:r>
              <a:rPr lang="ru-RU" sz="3400" dirty="0" smtClean="0"/>
              <a:t>Учреждения</a:t>
            </a:r>
            <a:endParaRPr lang="ru-RU" sz="3400" dirty="0"/>
          </a:p>
          <a:p>
            <a:r>
              <a:rPr lang="ru-RU" sz="3400" dirty="0" smtClean="0"/>
              <a:t>Адаптированной </a:t>
            </a:r>
            <a:r>
              <a:rPr lang="ru-RU" sz="3400" dirty="0"/>
              <a:t>основной образовательной программе для детей с ТНР МБ ДОУ </a:t>
            </a:r>
            <a:r>
              <a:rPr lang="ru-RU" sz="3400" dirty="0" err="1"/>
              <a:t>Починковского</a:t>
            </a:r>
            <a:r>
              <a:rPr lang="ru-RU" sz="3400" dirty="0"/>
              <a:t> детского сада № 2 </a:t>
            </a:r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 smtClean="0"/>
              <a:t>Образовательная деятельность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46271"/>
            <a:ext cx="1656184" cy="2069589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93" y="4468517"/>
            <a:ext cx="1296144" cy="205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99618"/>
            <a:ext cx="1368152" cy="180511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5708"/>
            <a:ext cx="1364520" cy="185092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5708"/>
            <a:ext cx="1293562" cy="18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92625"/>
            <a:ext cx="1334232" cy="200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92625"/>
            <a:ext cx="14319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направления развития детской деятельности</a:t>
            </a:r>
            <a:endParaRPr lang="ru-RU" dirty="0"/>
          </a:p>
        </p:txBody>
      </p:sp>
      <p:graphicFrame>
        <p:nvGraphicFramePr>
          <p:cNvPr id="8" name="Содержимое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22569896"/>
              </p:ext>
            </p:extLst>
          </p:nvPr>
        </p:nvGraphicFramePr>
        <p:xfrm>
          <a:off x="323850" y="1988840"/>
          <a:ext cx="8362950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0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/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 smtClean="0"/>
              <a:t> укрепление здоровья детей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15" y="4844757"/>
            <a:ext cx="2370481" cy="1777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97" y="1084148"/>
            <a:ext cx="1929064" cy="2572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8" y="4851290"/>
            <a:ext cx="2394932" cy="1797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94" y="1138953"/>
            <a:ext cx="1868171" cy="2490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3" y="3107541"/>
            <a:ext cx="3066413" cy="174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6" y="1093818"/>
            <a:ext cx="1902020" cy="2536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04730"/>
            <a:ext cx="216376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44" y="4247510"/>
            <a:ext cx="3221703" cy="2409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1644" r="8082" b="9496"/>
          <a:stretch/>
        </p:blipFill>
        <p:spPr bwMode="auto">
          <a:xfrm>
            <a:off x="292814" y="1124744"/>
            <a:ext cx="1801776" cy="2545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5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/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 smtClean="0"/>
              <a:t>Развитие Социально-личностных качеств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22" y="1412776"/>
            <a:ext cx="1529194" cy="203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828413" cy="2114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6" y="4309986"/>
            <a:ext cx="2854247" cy="2150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67" y="4279154"/>
            <a:ext cx="2888917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942332" cy="2206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608353"/>
            <a:ext cx="2123281" cy="2831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6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/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 smtClean="0"/>
              <a:t>Развитие Познавательных и творческих способностей</a:t>
            </a:r>
            <a:endParaRPr lang="ru-RU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97" y="1835187"/>
            <a:ext cx="3562004" cy="24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7"/>
            <a:ext cx="2987377" cy="224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8" y="1268760"/>
            <a:ext cx="3094385" cy="237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31" y="4221088"/>
            <a:ext cx="2987377" cy="224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48" y="1390907"/>
            <a:ext cx="2987377" cy="223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69347"/>
            <a:ext cx="1869206" cy="2492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3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/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развитие</a:t>
            </a:r>
            <a:br>
              <a:rPr lang="ru-RU" dirty="0"/>
            </a:br>
            <a:r>
              <a:rPr lang="ru-RU" dirty="0" smtClean="0"/>
              <a:t>Художественно-эстетического восприятия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84" y="3684541"/>
            <a:ext cx="3003276" cy="225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1" y="3684541"/>
            <a:ext cx="3069996" cy="230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36" y="4293096"/>
            <a:ext cx="3307331" cy="2340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73" y="1144720"/>
            <a:ext cx="3213438" cy="246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" y="1169328"/>
            <a:ext cx="3191640" cy="244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07" y="1619601"/>
            <a:ext cx="2491266" cy="2378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1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/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 smtClean="0"/>
              <a:t>Развивающая предметно-пространственная среда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33" y="1840259"/>
            <a:ext cx="2098613" cy="1434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9" y="1759212"/>
            <a:ext cx="2270175" cy="1515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80" y="1782908"/>
            <a:ext cx="1988592" cy="149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2" y="4948414"/>
            <a:ext cx="2198167" cy="1648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52227"/>
            <a:ext cx="1720623" cy="229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52" y="3490883"/>
            <a:ext cx="2237956" cy="1493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52" y="4901151"/>
            <a:ext cx="2089883" cy="174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61" y="2955336"/>
            <a:ext cx="1581944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69" y="3338594"/>
            <a:ext cx="2414190" cy="1611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28" y="4949850"/>
            <a:ext cx="2928336" cy="1647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172272" cy="4896544"/>
          </a:xfrm>
        </p:spPr>
        <p:txBody>
          <a:bodyPr>
            <a:normAutofit/>
          </a:bodyPr>
          <a:lstStyle/>
          <a:p>
            <a:r>
              <a:rPr lang="ru-RU" sz="1600" dirty="0"/>
              <a:t>Учредителем и собственником имущества Учреждения является муниципальное образование – </a:t>
            </a:r>
            <a:r>
              <a:rPr lang="ru-RU" sz="1600" dirty="0" err="1"/>
              <a:t>Починковский</a:t>
            </a:r>
            <a:r>
              <a:rPr lang="ru-RU" sz="1600" dirty="0"/>
              <a:t> муниципальный округ Нижегородской </a:t>
            </a:r>
            <a:r>
              <a:rPr lang="ru-RU" sz="1600" dirty="0" smtClean="0"/>
              <a:t>области</a:t>
            </a:r>
          </a:p>
          <a:p>
            <a:endParaRPr lang="ru-RU" sz="1600" dirty="0"/>
          </a:p>
          <a:p>
            <a:r>
              <a:rPr lang="ru-RU" sz="1600" dirty="0"/>
              <a:t> Функции и полномочия Учредителя Учреждения осуществляет администрация </a:t>
            </a:r>
            <a:r>
              <a:rPr lang="ru-RU" sz="1600" dirty="0" err="1"/>
              <a:t>Починковского</a:t>
            </a:r>
            <a:r>
              <a:rPr lang="ru-RU" sz="1600" dirty="0"/>
              <a:t> муниципального округа Нижегородской </a:t>
            </a:r>
            <a:r>
              <a:rPr lang="ru-RU" sz="1600" dirty="0" smtClean="0"/>
              <a:t>области</a:t>
            </a:r>
          </a:p>
          <a:p>
            <a:pPr marL="45720" indent="0">
              <a:buNone/>
            </a:pPr>
            <a:r>
              <a:rPr lang="ru-RU" sz="1600" dirty="0" smtClean="0"/>
              <a:t> </a:t>
            </a:r>
            <a:endParaRPr lang="ru-RU" sz="1600" dirty="0"/>
          </a:p>
          <a:p>
            <a:r>
              <a:rPr lang="ru-RU" sz="1600" dirty="0"/>
              <a:t>Учреждение находится в ведомственном подчинении управления образования администрации </a:t>
            </a:r>
            <a:r>
              <a:rPr lang="ru-RU" sz="1600" dirty="0" err="1"/>
              <a:t>Починковского</a:t>
            </a:r>
            <a:r>
              <a:rPr lang="ru-RU" sz="1600" dirty="0"/>
              <a:t> муниципального округа Нижегородской области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справка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244280" cy="4824536"/>
          </a:xfrm>
        </p:spPr>
        <p:txBody>
          <a:bodyPr>
            <a:normAutofit/>
          </a:bodyPr>
          <a:lstStyle/>
          <a:p>
            <a:r>
              <a:rPr lang="ru-RU" sz="1800" u="sng" dirty="0"/>
              <a:t>Место нахождения Учреждения: </a:t>
            </a:r>
            <a:r>
              <a:rPr lang="ru-RU" sz="1800" dirty="0"/>
              <a:t>607910, Нижегородская область, </a:t>
            </a:r>
            <a:r>
              <a:rPr lang="ru-RU" sz="1800" dirty="0" err="1"/>
              <a:t>Починковский</a:t>
            </a:r>
            <a:r>
              <a:rPr lang="ru-RU" sz="1800" dirty="0"/>
              <a:t> район, село Починки, пл. Ленина, дом 75</a:t>
            </a:r>
          </a:p>
          <a:p>
            <a:r>
              <a:rPr lang="ru-RU" sz="1800" u="sng" dirty="0"/>
              <a:t>Телефон:</a:t>
            </a:r>
            <a:r>
              <a:rPr lang="ru-RU" sz="1800" dirty="0"/>
              <a:t> 8 (831 97) 5 11 87</a:t>
            </a:r>
          </a:p>
          <a:p>
            <a:r>
              <a:rPr lang="ru-RU" sz="1800" u="sng" dirty="0"/>
              <a:t>e-</a:t>
            </a:r>
            <a:r>
              <a:rPr lang="ru-RU" sz="1800" u="sng" dirty="0" err="1"/>
              <a:t>mail</a:t>
            </a:r>
            <a:r>
              <a:rPr lang="ru-RU" sz="1800" u="sng" dirty="0"/>
              <a:t>:</a:t>
            </a:r>
            <a:r>
              <a:rPr lang="ru-RU" sz="1800" dirty="0"/>
              <a:t>   mdou_52@mail.ru</a:t>
            </a:r>
          </a:p>
          <a:p>
            <a:r>
              <a:rPr lang="ru-RU" sz="1800" dirty="0"/>
              <a:t> </a:t>
            </a:r>
            <a:r>
              <a:rPr lang="ru-RU" sz="1800" u="sng" dirty="0"/>
              <a:t>Адрес официального сайта:  </a:t>
            </a:r>
            <a:r>
              <a:rPr lang="ru-RU" sz="1800" dirty="0"/>
              <a:t>https://pochinkids2.nubex.ru/</a:t>
            </a:r>
          </a:p>
          <a:p>
            <a:endParaRPr lang="ru-RU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47795"/>
            <a:ext cx="382059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3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8856984" cy="518527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Достижения воспитанников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24744"/>
            <a:ext cx="1619225" cy="22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78" y="2011766"/>
            <a:ext cx="1680914" cy="23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91" y="2924944"/>
            <a:ext cx="1680914" cy="23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57" y="4158903"/>
            <a:ext cx="1696930" cy="239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76" y="1085055"/>
            <a:ext cx="1608906" cy="227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3315"/>
            <a:ext cx="1547217" cy="218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455" y="2899611"/>
            <a:ext cx="1619225" cy="22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C:\Users\T\Desktop\ДС_года_2023\Фото\Архипова\грамоты\грамоты\1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041" y="933990"/>
            <a:ext cx="1717432" cy="24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T\Desktop\ДС_года_2023\Фото\Грамоты_ирсецкая\0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 bwMode="auto">
          <a:xfrm>
            <a:off x="2136731" y="3861048"/>
            <a:ext cx="1610183" cy="22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1" y="4312887"/>
            <a:ext cx="1639327" cy="243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80" y="4563142"/>
            <a:ext cx="1384052" cy="193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0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8856984" cy="518527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600" dirty="0" smtClean="0"/>
              <a:t>На </a:t>
            </a:r>
            <a:r>
              <a:rPr lang="ru-RU" sz="1600" dirty="0"/>
              <a:t>протяжении многих лет команда воспитанников Учреждения побеждает в спортивном Фестивале детских садом «</a:t>
            </a:r>
            <a:r>
              <a:rPr lang="ru-RU" sz="1600" dirty="0" err="1"/>
              <a:t>Малышиада</a:t>
            </a:r>
            <a:r>
              <a:rPr lang="ru-RU" sz="1600" dirty="0"/>
              <a:t>»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Достижения воспитанников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04" y="2121182"/>
            <a:ext cx="3174199" cy="2111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541024"/>
            <a:ext cx="3295184" cy="1942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6" y="4433778"/>
            <a:ext cx="3144379" cy="215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6" y="2132488"/>
            <a:ext cx="3167535" cy="209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79" y="2746747"/>
            <a:ext cx="2347586" cy="3337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4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07505" y="5473237"/>
            <a:ext cx="2016224" cy="56111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/>
              <a:t>Мини-музей «Теремок сказок»</a:t>
            </a:r>
          </a:p>
        </p:txBody>
      </p:sp>
      <p:sp>
        <p:nvSpPr>
          <p:cNvPr id="6" name="Объект 1"/>
          <p:cNvSpPr>
            <a:spLocks noGrp="1"/>
          </p:cNvSpPr>
          <p:nvPr>
            <p:ph sz="half" idx="2"/>
          </p:nvPr>
        </p:nvSpPr>
        <p:spPr>
          <a:xfrm>
            <a:off x="287524" y="1628800"/>
            <a:ext cx="8568952" cy="9898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/>
              <a:t>Основной целью музейной педагогики является приобщение к музеям подрастающего поколения, творческое развитие личности. Поэтому, на сегодняшний день, музейная педагогика используется в работе нашего Учреждения как инновационная педагогическая </a:t>
            </a:r>
            <a:r>
              <a:rPr lang="ru-RU" sz="1400" dirty="0" smtClean="0"/>
              <a:t>технология</a:t>
            </a:r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МУЗЕЙНАЯ ПЕДАГОГИКА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2051720" y="4172567"/>
            <a:ext cx="3168352" cy="737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800" dirty="0"/>
              <a:t>«</a:t>
            </a:r>
            <a:r>
              <a:rPr lang="ru-RU" sz="1800" dirty="0" err="1"/>
              <a:t>Библиосумерки</a:t>
            </a:r>
            <a:r>
              <a:rPr lang="ru-RU" sz="1800" dirty="0"/>
              <a:t>» – мероприятие, организованное в рамках Всероссийской акции в поддержку чтения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02276"/>
            <a:ext cx="1656184" cy="2290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09" y="3494890"/>
            <a:ext cx="1577438" cy="2238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1"/>
          <p:cNvSpPr txBox="1">
            <a:spLocks/>
          </p:cNvSpPr>
          <p:nvPr/>
        </p:nvSpPr>
        <p:spPr>
          <a:xfrm>
            <a:off x="7253760" y="2641743"/>
            <a:ext cx="1687135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 2" pitchFamily="18" charset="2"/>
              <a:buNone/>
            </a:pPr>
            <a:r>
              <a:rPr lang="ru-RU" sz="1400" dirty="0"/>
              <a:t>Мини-музей музыкальных инструментов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44002"/>
            <a:ext cx="2232248" cy="145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64" y="4910108"/>
            <a:ext cx="1351948" cy="1707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12" y="5733256"/>
            <a:ext cx="1922009" cy="86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91" y="2665198"/>
            <a:ext cx="1440557" cy="20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17973"/>
            <a:ext cx="1179660" cy="174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17973"/>
            <a:ext cx="1119562" cy="169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4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1440160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На базе Учреждения работают районные методические объединения для педагогов и руководителей </a:t>
            </a:r>
            <a:r>
              <a:rPr lang="ru-RU" sz="2900" dirty="0" err="1" smtClean="0"/>
              <a:t>Починковского</a:t>
            </a:r>
            <a:r>
              <a:rPr lang="ru-RU" sz="2900" dirty="0" smtClean="0"/>
              <a:t> муниципального округа, целью которых является повышение профессиональной компетенции педагогов и позиционирование передового педагогического опыта</a:t>
            </a:r>
          </a:p>
          <a:p>
            <a:r>
              <a:rPr lang="ru-RU" sz="2900" dirty="0" smtClean="0"/>
              <a:t>РМО специалистов </a:t>
            </a:r>
            <a:r>
              <a:rPr lang="ru-RU" sz="2900" dirty="0" err="1" smtClean="0"/>
              <a:t>Починковского</a:t>
            </a:r>
            <a:r>
              <a:rPr lang="ru-RU" sz="2900" dirty="0" smtClean="0"/>
              <a:t> муниципального округа</a:t>
            </a:r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 smtClean="0"/>
              <a:t>Районные методические объединения на базе учреждения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3" y="3068960"/>
            <a:ext cx="2606211" cy="1954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1"/>
          <p:cNvSpPr>
            <a:spLocks noGrp="1"/>
          </p:cNvSpPr>
          <p:nvPr>
            <p:ph sz="half" idx="1"/>
          </p:nvPr>
        </p:nvSpPr>
        <p:spPr>
          <a:xfrm>
            <a:off x="395534" y="5174023"/>
            <a:ext cx="2606211" cy="108012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1500" dirty="0" smtClean="0"/>
              <a:t>РМО воспитателей по художественно-эстетическому развитию детей дошкольного возраста </a:t>
            </a:r>
            <a:endParaRPr lang="ru-RU" sz="15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2936"/>
            <a:ext cx="2846239" cy="1601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1"/>
          <p:cNvSpPr>
            <a:spLocks noGrp="1"/>
          </p:cNvSpPr>
          <p:nvPr>
            <p:ph sz="half" idx="1"/>
          </p:nvPr>
        </p:nvSpPr>
        <p:spPr>
          <a:xfrm>
            <a:off x="3279692" y="4581128"/>
            <a:ext cx="5582542" cy="50405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1600" dirty="0"/>
              <a:t>РМО руководителей ДОО </a:t>
            </a:r>
            <a:r>
              <a:rPr lang="ru-RU" sz="1600" dirty="0" err="1"/>
              <a:t>Починковского</a:t>
            </a:r>
            <a:r>
              <a:rPr lang="ru-RU" sz="1600" dirty="0"/>
              <a:t> муниципального округа</a:t>
            </a:r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852936"/>
            <a:ext cx="2342183" cy="1563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18" y="5002495"/>
            <a:ext cx="2215927" cy="1661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1"/>
          <p:cNvSpPr>
            <a:spLocks noGrp="1"/>
          </p:cNvSpPr>
          <p:nvPr>
            <p:ph sz="half" idx="1"/>
          </p:nvPr>
        </p:nvSpPr>
        <p:spPr>
          <a:xfrm>
            <a:off x="3308485" y="5373216"/>
            <a:ext cx="2606211" cy="9361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500" dirty="0" smtClean="0"/>
              <a:t>РМО специалистов ДОО </a:t>
            </a:r>
            <a:r>
              <a:rPr lang="ru-RU" sz="1500" dirty="0" err="1" smtClean="0"/>
              <a:t>Починковского</a:t>
            </a:r>
            <a:r>
              <a:rPr lang="ru-RU" sz="1500" dirty="0" smtClean="0"/>
              <a:t> </a:t>
            </a:r>
            <a:r>
              <a:rPr lang="ru-RU" sz="1500" dirty="0" err="1" smtClean="0"/>
              <a:t>муницпльного</a:t>
            </a:r>
            <a:r>
              <a:rPr lang="ru-RU" sz="1500" dirty="0" smtClean="0"/>
              <a:t> района</a:t>
            </a:r>
            <a:endParaRPr lang="ru-RU" sz="15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851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2664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Взаимодействие с родителями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69" y="1340768"/>
            <a:ext cx="2819060" cy="1881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4408274"/>
            <a:ext cx="2193976" cy="219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55" y="1798917"/>
            <a:ext cx="3423445" cy="2432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4" y="4418575"/>
            <a:ext cx="2216442" cy="2208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02" y="4034615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3" y="1755638"/>
            <a:ext cx="3383277" cy="2537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6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3744416"/>
          </a:xfrm>
        </p:spPr>
        <p:txBody>
          <a:bodyPr>
            <a:normAutofit fontScale="62500" lnSpcReduction="20000"/>
          </a:bodyPr>
          <a:lstStyle/>
          <a:p>
            <a:r>
              <a:rPr lang="ru-RU" sz="2600" dirty="0"/>
              <a:t>Учреждение осуществляет свою деятельность на основании Распоряжения главы администрации </a:t>
            </a:r>
            <a:r>
              <a:rPr lang="ru-RU" sz="2600" dirty="0" err="1"/>
              <a:t>Починковского</a:t>
            </a:r>
            <a:r>
              <a:rPr lang="ru-RU" sz="2600" dirty="0"/>
              <a:t> района от 09.09.1996 года № 773-р и приказа управления образования от 14.03.1996г № 14</a:t>
            </a:r>
          </a:p>
          <a:p>
            <a:r>
              <a:rPr lang="ru-RU" sz="2600" dirty="0"/>
              <a:t>Учреждения размещено в приспособленном на территории, общей площадью 2613 </a:t>
            </a:r>
            <a:r>
              <a:rPr lang="ru-RU" sz="2600" dirty="0" err="1"/>
              <a:t>кв.м</a:t>
            </a:r>
            <a:r>
              <a:rPr lang="ru-RU" sz="2600" dirty="0"/>
              <a:t>.</a:t>
            </a:r>
          </a:p>
          <a:p>
            <a:r>
              <a:rPr lang="ru-RU" sz="2600" dirty="0"/>
              <a:t>На территории находятся 7 прогулочных площадок (по количеству групп), хозяйственная зона. </a:t>
            </a:r>
          </a:p>
          <a:p>
            <a:r>
              <a:rPr lang="ru-RU" sz="2600" dirty="0"/>
              <a:t>На каждой прогулочной площадке имеется теневой навес для ведения образовательной деятельности во время прогулки в ветреную и дождливую погоду, Площадки обеспечены необходимым оборудованием: песочницы, домики, скамейки, качалки. </a:t>
            </a:r>
          </a:p>
          <a:p>
            <a:r>
              <a:rPr lang="ru-RU" sz="2600" dirty="0"/>
              <a:t>Территория ДОУ озеленена в достаточном количестве, имеются цветники, сад, огород для работы с детьми.</a:t>
            </a:r>
          </a:p>
          <a:p>
            <a:r>
              <a:rPr lang="ru-RU" sz="2600" dirty="0"/>
              <a:t> Отдельно оборудована спортивная площадка, которая оснащена спортивным оборудованием. </a:t>
            </a:r>
            <a:br>
              <a:rPr lang="ru-RU" sz="2600" dirty="0"/>
            </a:br>
            <a:endParaRPr lang="ru-RU" sz="26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справка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1590"/>
            <a:ext cx="2590505" cy="347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13176"/>
            <a:ext cx="28448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учреждения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563E69E2-4E38-4D5E-BDBF-6329AF12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91264" cy="914475"/>
          </a:xfrm>
        </p:spPr>
        <p:txBody>
          <a:bodyPr>
            <a:noAutofit/>
          </a:bodyPr>
          <a:lstStyle/>
          <a:p>
            <a:r>
              <a:rPr lang="ru-RU" sz="1800" dirty="0"/>
              <a:t>Основной структурной единицей учреждения является группа детей дошкольного возраста. </a:t>
            </a:r>
            <a:endParaRPr lang="ru-RU" sz="1800" dirty="0" smtClean="0"/>
          </a:p>
          <a:p>
            <a:r>
              <a:rPr lang="ru-RU" sz="1800" dirty="0" smtClean="0"/>
              <a:t>Группы </a:t>
            </a:r>
            <a:r>
              <a:rPr lang="ru-RU" sz="1800" dirty="0"/>
              <a:t>сформированы по </a:t>
            </a:r>
            <a:r>
              <a:rPr lang="ru-RU" sz="1800" dirty="0" smtClean="0"/>
              <a:t>одновозрастному </a:t>
            </a:r>
            <a:r>
              <a:rPr lang="ru-RU" sz="1800" dirty="0"/>
              <a:t>принципу</a:t>
            </a:r>
          </a:p>
        </p:txBody>
      </p:sp>
      <p:graphicFrame>
        <p:nvGraphicFramePr>
          <p:cNvPr id="15" name="Таблица 17">
            <a:extLst>
              <a:ext uri="{FF2B5EF4-FFF2-40B4-BE49-F238E27FC236}">
                <a16:creationId xmlns="" xmlns:a16="http://schemas.microsoft.com/office/drawing/2014/main" id="{1897A7F1-65A8-4BB9-BA3A-CBE17E37D5F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7903827"/>
              </p:ext>
            </p:extLst>
          </p:nvPr>
        </p:nvGraphicFramePr>
        <p:xfrm>
          <a:off x="381000" y="2708923"/>
          <a:ext cx="8439472" cy="3988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872">
                  <a:extLst>
                    <a:ext uri="{9D8B030D-6E8A-4147-A177-3AD203B41FA5}">
                      <a16:colId xmlns="" xmlns:a16="http://schemas.microsoft.com/office/drawing/2014/main" val="1104856409"/>
                    </a:ext>
                  </a:extLst>
                </a:gridCol>
                <a:gridCol w="1344807">
                  <a:extLst>
                    <a:ext uri="{9D8B030D-6E8A-4147-A177-3AD203B41FA5}">
                      <a16:colId xmlns="" xmlns:a16="http://schemas.microsoft.com/office/drawing/2014/main" val="1409677453"/>
                    </a:ext>
                  </a:extLst>
                </a:gridCol>
                <a:gridCol w="1504163">
                  <a:extLst>
                    <a:ext uri="{9D8B030D-6E8A-4147-A177-3AD203B41FA5}">
                      <a16:colId xmlns="" xmlns:a16="http://schemas.microsoft.com/office/drawing/2014/main" val="2255880994"/>
                    </a:ext>
                  </a:extLst>
                </a:gridCol>
                <a:gridCol w="1353746">
                  <a:extLst>
                    <a:ext uri="{9D8B030D-6E8A-4147-A177-3AD203B41FA5}">
                      <a16:colId xmlns="" xmlns:a16="http://schemas.microsoft.com/office/drawing/2014/main" val="354522119"/>
                    </a:ext>
                  </a:extLst>
                </a:gridCol>
                <a:gridCol w="1197884">
                  <a:extLst>
                    <a:ext uri="{9D8B030D-6E8A-4147-A177-3AD203B41FA5}">
                      <a16:colId xmlns="" xmlns:a16="http://schemas.microsoft.com/office/drawing/2014/main" val="368448351"/>
                    </a:ext>
                  </a:extLst>
                </a:gridCol>
              </a:tblGrid>
              <a:tr h="3350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группа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групп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возраст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детей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2619341"/>
                  </a:ext>
                </a:extLst>
              </a:tr>
              <a:tr h="335025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71539422"/>
                  </a:ext>
                </a:extLst>
              </a:tr>
              <a:tr h="5369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Первая</a:t>
                      </a:r>
                      <a:r>
                        <a:rPr lang="ru-RU" sz="1400" baseline="0" dirty="0" smtClean="0"/>
                        <a:t> г</a:t>
                      </a:r>
                      <a:r>
                        <a:rPr lang="ru-RU" sz="1400" dirty="0" smtClean="0"/>
                        <a:t>руппа </a:t>
                      </a:r>
                      <a:r>
                        <a:rPr lang="ru-RU" sz="1400" dirty="0"/>
                        <a:t>раннего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1г-2л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3885848"/>
                  </a:ext>
                </a:extLst>
              </a:tr>
              <a:tr h="53695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Вторая</a:t>
                      </a:r>
                      <a:r>
                        <a:rPr lang="ru-RU" sz="1400" baseline="0" dirty="0" smtClean="0"/>
                        <a:t> г</a:t>
                      </a:r>
                      <a:r>
                        <a:rPr lang="ru-RU" sz="1400" dirty="0" smtClean="0"/>
                        <a:t>руппа </a:t>
                      </a:r>
                      <a:r>
                        <a:rPr lang="ru-RU" sz="1400" dirty="0"/>
                        <a:t>раннего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2-3г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6825964"/>
                  </a:ext>
                </a:extLst>
              </a:tr>
              <a:tr h="385508">
                <a:tc>
                  <a:txBody>
                    <a:bodyPr/>
                    <a:lstStyle/>
                    <a:p>
                      <a:r>
                        <a:rPr lang="ru-RU" sz="1400" dirty="0"/>
                        <a:t>Младшая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3-4г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7389055"/>
                  </a:ext>
                </a:extLst>
              </a:tr>
              <a:tr h="385508">
                <a:tc>
                  <a:txBody>
                    <a:bodyPr/>
                    <a:lstStyle/>
                    <a:p>
                      <a:r>
                        <a:rPr lang="ru-RU" sz="1400" dirty="0"/>
                        <a:t>Средняя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4-5л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8919531"/>
                  </a:ext>
                </a:extLst>
              </a:tr>
              <a:tr h="385508">
                <a:tc>
                  <a:txBody>
                    <a:bodyPr/>
                    <a:lstStyle/>
                    <a:p>
                      <a:r>
                        <a:rPr lang="ru-RU" sz="1400" dirty="0"/>
                        <a:t>Старшая </a:t>
                      </a:r>
                      <a:r>
                        <a:rPr lang="ru-RU" sz="1400" dirty="0" smtClean="0"/>
                        <a:t>группа комбинированной направленности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5-6л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3952197"/>
                  </a:ext>
                </a:extLst>
              </a:tr>
              <a:tr h="62042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Подготовительная группа комбинированной направленности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6-7л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5148823"/>
                  </a:ext>
                </a:extLst>
              </a:tr>
              <a:tr h="335025">
                <a:tc>
                  <a:txBody>
                    <a:bodyPr/>
                    <a:lstStyle/>
                    <a:p>
                      <a:r>
                        <a:rPr lang="ru-RU" sz="1400" dirty="0"/>
                        <a:t>Итого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1,5-7л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243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8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719072"/>
            <a:ext cx="4536504" cy="143002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930452" y="1619359"/>
            <a:ext cx="2282328" cy="2897751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45720" indent="0" algn="ctr">
              <a:buNone/>
            </a:pPr>
            <a:endParaRPr lang="ru-RU" dirty="0"/>
          </a:p>
          <a:p>
            <a:pPr marL="45720" indent="0" algn="ctr">
              <a:buNone/>
            </a:pPr>
            <a:r>
              <a:rPr lang="ru-RU" sz="1400" b="1" dirty="0"/>
              <a:t>ЗАВЕДУЮЩИЙ: </a:t>
            </a:r>
          </a:p>
          <a:p>
            <a:pPr marL="45720" indent="0" algn="ctr">
              <a:buNone/>
            </a:pPr>
            <a:r>
              <a:rPr lang="ru-RU" sz="1400" b="1" dirty="0"/>
              <a:t>ЛАРИНА</a:t>
            </a:r>
          </a:p>
          <a:p>
            <a:pPr marL="45720" indent="0" algn="ctr">
              <a:buNone/>
            </a:pPr>
            <a:r>
              <a:rPr lang="ru-RU" sz="1400" b="1" dirty="0" smtClean="0"/>
              <a:t>ТАТЬЯНА ПАВЛОВНА</a:t>
            </a:r>
            <a:endParaRPr lang="ru-RU" sz="1400" b="1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Руководитель учреждения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30" y="1197983"/>
            <a:ext cx="2337085" cy="236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98" y="4680082"/>
            <a:ext cx="864095" cy="124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28" y="5555619"/>
            <a:ext cx="864096" cy="121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14" y="5696256"/>
            <a:ext cx="1359331" cy="86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1"/>
          <p:cNvSpPr txBox="1">
            <a:spLocks/>
          </p:cNvSpPr>
          <p:nvPr/>
        </p:nvSpPr>
        <p:spPr>
          <a:xfrm>
            <a:off x="179512" y="1645963"/>
            <a:ext cx="4752528" cy="5085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Благодарственное письмо </a:t>
            </a:r>
            <a:r>
              <a:rPr lang="ru-RU" sz="1400" dirty="0"/>
              <a:t>администрации </a:t>
            </a:r>
            <a:endParaRPr lang="ru-RU" sz="1400" dirty="0" smtClean="0"/>
          </a:p>
          <a:p>
            <a:pPr marL="45720" indent="0">
              <a:buNone/>
            </a:pPr>
            <a:r>
              <a:rPr lang="ru-RU" sz="1400" dirty="0" smtClean="0"/>
              <a:t>    </a:t>
            </a:r>
            <a:r>
              <a:rPr lang="ru-RU" sz="1400" dirty="0" err="1" smtClean="0"/>
              <a:t>Починковского</a:t>
            </a:r>
            <a:r>
              <a:rPr lang="ru-RU" sz="1400" dirty="0" smtClean="0"/>
              <a:t> </a:t>
            </a:r>
            <a:r>
              <a:rPr lang="ru-RU" sz="1400" dirty="0"/>
              <a:t>района</a:t>
            </a:r>
          </a:p>
          <a:p>
            <a:r>
              <a:rPr lang="ru-RU" sz="1400" dirty="0" smtClean="0"/>
              <a:t>Почетная грамота </a:t>
            </a:r>
            <a:r>
              <a:rPr lang="ru-RU" sz="1400" dirty="0"/>
              <a:t>управления образования </a:t>
            </a:r>
            <a:endParaRPr lang="ru-RU" sz="1400" dirty="0" smtClean="0"/>
          </a:p>
          <a:p>
            <a:pPr marL="45720" indent="0">
              <a:buNone/>
            </a:pPr>
            <a:r>
              <a:rPr lang="ru-RU" sz="1400" dirty="0" smtClean="0"/>
              <a:t>    </a:t>
            </a:r>
            <a:r>
              <a:rPr lang="ru-RU" sz="1400" dirty="0" err="1" smtClean="0"/>
              <a:t>Починковского</a:t>
            </a:r>
            <a:r>
              <a:rPr lang="ru-RU" sz="1400" dirty="0" smtClean="0"/>
              <a:t> </a:t>
            </a:r>
            <a:r>
              <a:rPr lang="ru-RU" sz="1400" dirty="0"/>
              <a:t>муниципального района</a:t>
            </a:r>
          </a:p>
          <a:p>
            <a:r>
              <a:rPr lang="ru-RU" sz="1400" dirty="0" smtClean="0"/>
              <a:t>Благодарственное </a:t>
            </a:r>
            <a:r>
              <a:rPr lang="ru-RU" sz="1400" dirty="0"/>
              <a:t>письмом управления администрации </a:t>
            </a:r>
            <a:r>
              <a:rPr lang="ru-RU" sz="1400" dirty="0" err="1"/>
              <a:t>Починковского</a:t>
            </a:r>
            <a:r>
              <a:rPr lang="ru-RU" sz="1400" dirty="0"/>
              <a:t> муниципального района</a:t>
            </a:r>
          </a:p>
          <a:p>
            <a:r>
              <a:rPr lang="ru-RU" sz="1400" dirty="0" smtClean="0"/>
              <a:t>Почетная грамота </a:t>
            </a:r>
            <a:r>
              <a:rPr lang="ru-RU" sz="1400" dirty="0"/>
              <a:t>Министерства образования Нижегородской области</a:t>
            </a:r>
          </a:p>
          <a:p>
            <a:r>
              <a:rPr lang="ru-RU" sz="1400" dirty="0" smtClean="0"/>
              <a:t>Благодарственное письмо </a:t>
            </a:r>
            <a:r>
              <a:rPr lang="ru-RU" sz="1400" dirty="0"/>
              <a:t>Депутата Государственной Думы Федерального собрания Российской Федерации Д.П. </a:t>
            </a:r>
            <a:r>
              <a:rPr lang="ru-RU" sz="1400" dirty="0" smtClean="0"/>
              <a:t>Москвина</a:t>
            </a:r>
          </a:p>
          <a:p>
            <a:r>
              <a:rPr lang="ru-RU" sz="1400" dirty="0"/>
              <a:t>Почетная грамота Министерства просвещения Российской Федерации за добросовестный труд, достижения и заслуги в сфере образования </a:t>
            </a:r>
          </a:p>
          <a:p>
            <a:r>
              <a:rPr lang="ru-RU" sz="1400" dirty="0"/>
              <a:t>Дипломом участника пятнадцатого Регионального Конкурса «ЖЕНЩИНА-ЛИДЕР.</a:t>
            </a:r>
            <a:r>
              <a:rPr lang="en-US" sz="1400" dirty="0"/>
              <a:t>XXI</a:t>
            </a:r>
            <a:r>
              <a:rPr lang="ru-RU" sz="1400" dirty="0"/>
              <a:t> ВЕК»</a:t>
            </a:r>
          </a:p>
          <a:p>
            <a:pPr marL="388620" indent="-342900">
              <a:buFont typeface="Wingdings 2" pitchFamily="18" charset="2"/>
              <a:buAutoNum type="arabicPeriod"/>
            </a:pPr>
            <a:endParaRPr lang="ru-RU" sz="1800" dirty="0" smtClean="0"/>
          </a:p>
          <a:p>
            <a:pPr marL="45720" indent="0">
              <a:buFont typeface="Wingdings 2" pitchFamily="18" charset="2"/>
              <a:buNone/>
            </a:pPr>
            <a:endParaRPr lang="ru-RU" sz="1800" dirty="0" smtClean="0"/>
          </a:p>
          <a:p>
            <a:pPr marL="45720" indent="0">
              <a:buFont typeface="Wingdings 2" pitchFamily="18" charset="2"/>
              <a:buNone/>
            </a:pPr>
            <a:endParaRPr lang="ru-RU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34" y="5109640"/>
            <a:ext cx="1145195" cy="162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25" y="3788746"/>
            <a:ext cx="1199157" cy="16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29" y="260648"/>
            <a:ext cx="1325349" cy="187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16" y="4895706"/>
            <a:ext cx="1179401" cy="16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65" y="2243433"/>
            <a:ext cx="1285875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/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Кадровый потенциал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40263708"/>
              </p:ext>
            </p:extLst>
          </p:nvPr>
        </p:nvGraphicFramePr>
        <p:xfrm>
          <a:off x="179512" y="1556793"/>
          <a:ext cx="432048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27044730"/>
              </p:ext>
            </p:extLst>
          </p:nvPr>
        </p:nvGraphicFramePr>
        <p:xfrm>
          <a:off x="4572000" y="1556792"/>
          <a:ext cx="4392489" cy="240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22026676"/>
              </p:ext>
            </p:extLst>
          </p:nvPr>
        </p:nvGraphicFramePr>
        <p:xfrm>
          <a:off x="179512" y="4221088"/>
          <a:ext cx="3751758" cy="242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80229575"/>
              </p:ext>
            </p:extLst>
          </p:nvPr>
        </p:nvGraphicFramePr>
        <p:xfrm>
          <a:off x="4788024" y="4077072"/>
          <a:ext cx="4188963" cy="263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37846987"/>
              </p:ext>
            </p:extLst>
          </p:nvPr>
        </p:nvGraphicFramePr>
        <p:xfrm>
          <a:off x="2699792" y="3573016"/>
          <a:ext cx="2376790" cy="169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887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8856984" cy="518527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800" dirty="0" smtClean="0"/>
              <a:t>Используются различные </a:t>
            </a:r>
            <a:r>
              <a:rPr lang="ru-RU" sz="1800" dirty="0"/>
              <a:t>формы повышения профессиональной компетентности педагогов (профессиональная переподготовка, повышение квалификации, педсоветы, семинары, мастер-классы, участие в зональных семинарах и конкурсах профессионального мастерства, работа в районных методических объединениях воспитателей и специалистов)</a:t>
            </a:r>
          </a:p>
          <a:p>
            <a:endParaRPr lang="ru-RU" sz="2900" dirty="0"/>
          </a:p>
          <a:p>
            <a:pPr marL="388620" indent="-342900">
              <a:buAutoNum type="arabicPeriod"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dirty="0"/>
              <a:t>Кадровый потенциал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834360"/>
            <a:ext cx="2114091" cy="1907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49" y="4799336"/>
            <a:ext cx="2068959" cy="180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30" y="3210656"/>
            <a:ext cx="2065451" cy="1457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9336"/>
            <a:ext cx="2501329" cy="1875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55" y="3251436"/>
            <a:ext cx="2446256" cy="1457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0656"/>
            <a:ext cx="2644006" cy="1498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8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0" y="5157192"/>
            <a:ext cx="2880320" cy="134496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800" dirty="0"/>
              <a:t>АНОЩЕНКОВА </a:t>
            </a:r>
          </a:p>
          <a:p>
            <a:pPr marL="45720" indent="0" algn="ctr">
              <a:buNone/>
            </a:pPr>
            <a:r>
              <a:rPr lang="ru-RU" sz="1800" dirty="0"/>
              <a:t>МАРИЯ НИКОЛАЕВНА</a:t>
            </a:r>
          </a:p>
          <a:p>
            <a:pPr marL="45720" indent="0" algn="ctr">
              <a:buNone/>
            </a:pPr>
            <a:r>
              <a:rPr lang="ru-RU" sz="1800" dirty="0"/>
              <a:t>старший воспитатель </a:t>
            </a:r>
            <a:r>
              <a:rPr lang="ru-RU" sz="1800" dirty="0" smtClean="0"/>
              <a:t>высшей категории </a:t>
            </a:r>
          </a:p>
          <a:p>
            <a:pPr marL="45720" indent="0" algn="ctr">
              <a:buNone/>
            </a:pPr>
            <a:endParaRPr lang="ru-RU" sz="1800" dirty="0"/>
          </a:p>
        </p:txBody>
      </p:sp>
      <p:sp>
        <p:nvSpPr>
          <p:cNvPr id="6" name="Объект 1"/>
          <p:cNvSpPr>
            <a:spLocks noGrp="1"/>
          </p:cNvSpPr>
          <p:nvPr>
            <p:ph sz="half" idx="2"/>
          </p:nvPr>
        </p:nvSpPr>
        <p:spPr>
          <a:xfrm>
            <a:off x="2267744" y="1708092"/>
            <a:ext cx="4536504" cy="251299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/>
              <a:t>Разработка и реализация системы методического сопровождения, способствующего повышению профессиональной компетенции педагогов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/>
              <a:t>Планирование и организация деятельности педагогического коллектива </a:t>
            </a:r>
          </a:p>
          <a:p>
            <a:pPr>
              <a:buFont typeface="Wingdings" pitchFamily="2" charset="2"/>
              <a:buChar char="§"/>
            </a:pPr>
            <a:r>
              <a:rPr lang="ru-RU" sz="1400" dirty="0"/>
              <a:t>Анализ учебно-методической и </a:t>
            </a:r>
            <a:r>
              <a:rPr lang="ru-RU" sz="1400" dirty="0" err="1"/>
              <a:t>воспитательно</a:t>
            </a:r>
            <a:r>
              <a:rPr lang="ru-RU" sz="1400" dirty="0"/>
              <a:t>-образовательной работы в Учреждении, </a:t>
            </a:r>
            <a:r>
              <a:rPr lang="ru-RU" sz="1400" dirty="0" smtClean="0"/>
              <a:t>выдвижение </a:t>
            </a:r>
            <a:r>
              <a:rPr lang="ru-RU" sz="1400" dirty="0"/>
              <a:t>предложений по повышению ее эффективности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Методическое сопровождение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91348"/>
            <a:ext cx="3643883" cy="1946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088232" cy="3128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22351"/>
            <a:ext cx="1801901" cy="25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08" y="1704450"/>
            <a:ext cx="1787783" cy="25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4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25593" y="4848119"/>
            <a:ext cx="2467000" cy="170713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800" dirty="0"/>
              <a:t>СТРАМНОВА </a:t>
            </a:r>
          </a:p>
          <a:p>
            <a:pPr marL="45720" indent="0" algn="ctr">
              <a:buNone/>
            </a:pPr>
            <a:r>
              <a:rPr lang="ru-RU" sz="1800" dirty="0"/>
              <a:t>НАТАЛЬЯ ВЛАДИМИРОВНА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66951"/>
              </a:buClr>
              <a:buSzTx/>
              <a:buFont typeface="Wingdings 2" pitchFamily="18" charset="2"/>
              <a:buNone/>
              <a:tabLst/>
              <a:defRPr/>
            </a:pPr>
            <a:r>
              <a:rPr lang="ru-RU" sz="1800" dirty="0"/>
              <a:t> </a:t>
            </a:r>
            <a:r>
              <a:rPr kumimoji="0" lang="ru-RU" sz="1800" b="0" i="0" u="none" strike="noStrike" kern="1200" cap="none" spc="150" normalizeH="0" baseline="0" noProof="0" dirty="0">
                <a:ln>
                  <a:noFill/>
                </a:ln>
                <a:solidFill>
                  <a:srgbClr val="53494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учитель-логопед высшей категории</a:t>
            </a:r>
          </a:p>
          <a:p>
            <a:pPr marL="45720" indent="0" algn="ctr">
              <a:buNone/>
            </a:pPr>
            <a:endParaRPr lang="ru-RU" sz="1800" dirty="0"/>
          </a:p>
        </p:txBody>
      </p:sp>
      <p:sp>
        <p:nvSpPr>
          <p:cNvPr id="6" name="Объект 1"/>
          <p:cNvSpPr>
            <a:spLocks noGrp="1"/>
          </p:cNvSpPr>
          <p:nvPr>
            <p:ph sz="half" idx="2"/>
          </p:nvPr>
        </p:nvSpPr>
        <p:spPr>
          <a:xfrm>
            <a:off x="2077844" y="1719072"/>
            <a:ext cx="6814636" cy="24300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/>
              <a:t>Реализация адаптированной образовательной программы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/>
              <a:t>Коррекционная </a:t>
            </a:r>
            <a:r>
              <a:rPr lang="ru-RU" sz="1600" dirty="0" smtClean="0"/>
              <a:t>работа</a:t>
            </a:r>
            <a:endParaRPr lang="ru-RU" sz="1600" dirty="0"/>
          </a:p>
          <a:p>
            <a:pPr marL="45720" indent="0">
              <a:buNone/>
            </a:pPr>
            <a:r>
              <a:rPr lang="ru-RU" sz="1600" dirty="0"/>
              <a:t>с детьми, имеющими </a:t>
            </a:r>
          </a:p>
          <a:p>
            <a:pPr marL="45720" indent="0">
              <a:buNone/>
            </a:pPr>
            <a:r>
              <a:rPr lang="ru-RU" sz="1600" dirty="0"/>
              <a:t>тяжелые нарушения </a:t>
            </a:r>
            <a:r>
              <a:rPr lang="ru-RU" sz="1600" dirty="0" smtClean="0"/>
              <a:t>речи</a:t>
            </a:r>
            <a:endParaRPr lang="ru-RU" sz="1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коррекционное сопровождение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5418"/>
            <a:ext cx="1826324" cy="2736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5690"/>
            <a:ext cx="3043064" cy="2282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00" y="2933772"/>
            <a:ext cx="1376195" cy="192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0818"/>
            <a:ext cx="1337756" cy="18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3278"/>
            <a:ext cx="3081629" cy="180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96" y="5143604"/>
            <a:ext cx="2454895" cy="143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0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1698</TotalTime>
  <Words>840</Words>
  <Application>Microsoft Office PowerPoint</Application>
  <PresentationFormat>Экран (4:3)</PresentationFormat>
  <Paragraphs>182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Сетка</vt:lpstr>
      <vt:lpstr>Муниципальное бюджетное дошкольное образовательное учреждение ПОЧИНКОВСКИЙ ДЕТСКИЙ САД № 2</vt:lpstr>
      <vt:lpstr>Информационная справка</vt:lpstr>
      <vt:lpstr>информационная справка</vt:lpstr>
      <vt:lpstr>Структура учреждения</vt:lpstr>
      <vt:lpstr>Руководитель учреждения</vt:lpstr>
      <vt:lpstr>Кадровый потенциал</vt:lpstr>
      <vt:lpstr>Кадровый потенциал</vt:lpstr>
      <vt:lpstr>Методическое сопровождение</vt:lpstr>
      <vt:lpstr>коррекционное сопровождение</vt:lpstr>
      <vt:lpstr>Сопровождение музыкально-творческого развития</vt:lpstr>
      <vt:lpstr>Достижения педагогов</vt:lpstr>
      <vt:lpstr>II региональный семинар  «ИСПОЛЬЗОВАНИЕ БЕРЕЖЛИВЫХ ТЕХНОЛОГИЙ КАК СРЕДСТВА ПОВЫШЕНИЯ ЭФФЕКТИВНОСТИ ДЕЯТЕЛЬНОСТИ ДОШКОЛЬНЫХ ОБРАЗОВАТЕЛЬНЫХ ОРГАНИЗАЦИЙ» </vt:lpstr>
      <vt:lpstr>Образовательная деятельность</vt:lpstr>
      <vt:lpstr>Основные направления развития детской деятельности</vt:lpstr>
      <vt:lpstr> укрепление здоровья детей</vt:lpstr>
      <vt:lpstr>Развитие Социально-личностных качеств</vt:lpstr>
      <vt:lpstr>Развитие Познавательных и творческих способностей</vt:lpstr>
      <vt:lpstr>развитие Художественно-эстетического восприятия</vt:lpstr>
      <vt:lpstr>Развивающая предметно-пространственная среда</vt:lpstr>
      <vt:lpstr>Достижения воспитанников</vt:lpstr>
      <vt:lpstr>Достижения воспитанников</vt:lpstr>
      <vt:lpstr>МУЗЕЙНАЯ ПЕДАГОГИКА</vt:lpstr>
      <vt:lpstr>Районные методические объединения на базе учреждения</vt:lpstr>
      <vt:lpstr>Взаимодействие с родителями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</dc:creator>
  <cp:lastModifiedBy>T</cp:lastModifiedBy>
  <cp:revision>123</cp:revision>
  <dcterms:created xsi:type="dcterms:W3CDTF">2021-03-14T21:04:26Z</dcterms:created>
  <dcterms:modified xsi:type="dcterms:W3CDTF">2023-02-19T06:59:15Z</dcterms:modified>
</cp:coreProperties>
</file>