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80" r:id="rId1"/>
  </p:sldMasterIdLst>
  <p:notesMasterIdLst>
    <p:notesMasterId r:id="rId49"/>
  </p:notesMasterIdLst>
  <p:sldIdLst>
    <p:sldId id="256" r:id="rId2"/>
    <p:sldId id="266" r:id="rId3"/>
    <p:sldId id="257" r:id="rId4"/>
    <p:sldId id="307" r:id="rId5"/>
    <p:sldId id="258" r:id="rId6"/>
    <p:sldId id="272" r:id="rId7"/>
    <p:sldId id="273" r:id="rId8"/>
    <p:sldId id="296" r:id="rId9"/>
    <p:sldId id="259" r:id="rId10"/>
    <p:sldId id="282" r:id="rId11"/>
    <p:sldId id="300" r:id="rId12"/>
    <p:sldId id="260" r:id="rId13"/>
    <p:sldId id="291" r:id="rId14"/>
    <p:sldId id="281" r:id="rId15"/>
    <p:sldId id="295" r:id="rId16"/>
    <p:sldId id="271" r:id="rId17"/>
    <p:sldId id="261" r:id="rId18"/>
    <p:sldId id="276" r:id="rId19"/>
    <p:sldId id="275" r:id="rId20"/>
    <p:sldId id="274" r:id="rId21"/>
    <p:sldId id="306" r:id="rId22"/>
    <p:sldId id="284" r:id="rId23"/>
    <p:sldId id="285" r:id="rId24"/>
    <p:sldId id="286" r:id="rId25"/>
    <p:sldId id="283" r:id="rId26"/>
    <p:sldId id="293" r:id="rId27"/>
    <p:sldId id="287" r:id="rId28"/>
    <p:sldId id="288" r:id="rId29"/>
    <p:sldId id="303" r:id="rId30"/>
    <p:sldId id="308" r:id="rId31"/>
    <p:sldId id="290" r:id="rId32"/>
    <p:sldId id="302" r:id="rId33"/>
    <p:sldId id="305" r:id="rId34"/>
    <p:sldId id="304" r:id="rId35"/>
    <p:sldId id="263" r:id="rId36"/>
    <p:sldId id="264" r:id="rId37"/>
    <p:sldId id="292" r:id="rId38"/>
    <p:sldId id="297" r:id="rId39"/>
    <p:sldId id="268" r:id="rId40"/>
    <p:sldId id="269" r:id="rId41"/>
    <p:sldId id="270" r:id="rId42"/>
    <p:sldId id="277" r:id="rId43"/>
    <p:sldId id="294" r:id="rId44"/>
    <p:sldId id="298" r:id="rId45"/>
    <p:sldId id="301" r:id="rId46"/>
    <p:sldId id="299" r:id="rId47"/>
    <p:sldId id="278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9900"/>
    <a:srgbClr val="006600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059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9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9660176949665933E-2"/>
          <c:y val="2.1671996439327268E-2"/>
          <c:w val="0.90696086994205805"/>
          <c:h val="0.8363092113485872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2023г.</c:v>
                </c:pt>
              </c:strCache>
            </c:strRef>
          </c:tx>
          <c:dLbls>
            <c:dLbl>
              <c:idx val="0"/>
              <c:layout>
                <c:manualLayout>
                  <c:x val="6.1302252930199924E-3"/>
                  <c:y val="-2.5396647642511212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318</a:t>
                    </a:r>
                    <a:endParaRPr lang="ru-RU" sz="1600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600" dirty="0">
                        <a:latin typeface="Times New Roman" pitchFamily="18" charset="0"/>
                        <a:cs typeface="Times New Roman" pitchFamily="18" charset="0"/>
                      </a:rPr>
                      <a:t>чл.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inEnd"/>
              <c:showVal val="1"/>
            </c:dLbl>
            <c:delete val="1"/>
          </c:dLbls>
          <c:cat>
            <c:strRef>
              <c:f>Лист1!$A$2</c:f>
              <c:strCache>
                <c:ptCount val="1"/>
                <c:pt idx="0">
                  <c:v>Число воспитанников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2022г.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324</a:t>
                    </a:r>
                    <a:endParaRPr lang="ru-RU" sz="1600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600" dirty="0">
                        <a:latin typeface="Times New Roman" pitchFamily="18" charset="0"/>
                        <a:cs typeface="Times New Roman" pitchFamily="18" charset="0"/>
                      </a:rPr>
                      <a:t>чл.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inEnd"/>
              <c:showVal val="1"/>
            </c:dLbl>
            <c:delete val="1"/>
          </c:dLbls>
          <c:cat>
            <c:strRef>
              <c:f>Лист1!$A$2</c:f>
              <c:strCache>
                <c:ptCount val="1"/>
                <c:pt idx="0">
                  <c:v>Число воспитанников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324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плановая мощность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sz="1600">
                        <a:latin typeface="Times New Roman" pitchFamily="18" charset="0"/>
                        <a:cs typeface="Times New Roman" pitchFamily="18" charset="0"/>
                      </a:rPr>
                      <a:t>59</a:t>
                    </a:r>
                  </a:p>
                  <a:p>
                    <a:r>
                      <a:rPr lang="ru-RU" sz="1600">
                        <a:latin typeface="Times New Roman" pitchFamily="18" charset="0"/>
                        <a:cs typeface="Times New Roman" pitchFamily="18" charset="0"/>
                      </a:rPr>
                      <a:t>чл.</a:t>
                    </a:r>
                    <a:endParaRPr lang="en-US" sz="160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inEnd"/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</c:f>
              <c:strCache>
                <c:ptCount val="1"/>
                <c:pt idx="0">
                  <c:v>Число воспитанников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259</c:v>
                </c:pt>
              </c:numCache>
            </c:numRef>
          </c:val>
        </c:ser>
        <c:axId val="95002624"/>
        <c:axId val="95004160"/>
      </c:barChart>
      <c:catAx>
        <c:axId val="95002624"/>
        <c:scaling>
          <c:orientation val="minMax"/>
        </c:scaling>
        <c:axPos val="b"/>
        <c:tickLblPos val="nextTo"/>
        <c:crossAx val="95004160"/>
        <c:crosses val="autoZero"/>
        <c:auto val="1"/>
        <c:lblAlgn val="ctr"/>
        <c:lblOffset val="100"/>
      </c:catAx>
      <c:valAx>
        <c:axId val="95004160"/>
        <c:scaling>
          <c:orientation val="minMax"/>
        </c:scaling>
        <c:axPos val="l"/>
        <c:majorGridlines/>
        <c:numFmt formatCode="General" sourceLinked="1"/>
        <c:tickLblPos val="nextTo"/>
        <c:crossAx val="95002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646396908166093"/>
          <c:y val="2.0411877060799499E-2"/>
          <c:w val="0.35353597311767243"/>
          <c:h val="0.17097362829646295"/>
        </c:manualLayout>
      </c:layout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Уровень заболеваемости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Уровень заболеваемости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313</c:v>
                </c:pt>
              </c:numCache>
            </c:numRef>
          </c:val>
        </c:ser>
        <c:axId val="46983424"/>
        <c:axId val="46997504"/>
      </c:barChart>
      <c:catAx>
        <c:axId val="46983424"/>
        <c:scaling>
          <c:orientation val="minMax"/>
        </c:scaling>
        <c:axPos val="b"/>
        <c:tickLblPos val="nextTo"/>
        <c:crossAx val="46997504"/>
        <c:crosses val="autoZero"/>
        <c:auto val="1"/>
        <c:lblAlgn val="ctr"/>
        <c:lblOffset val="100"/>
      </c:catAx>
      <c:valAx>
        <c:axId val="46997504"/>
        <c:scaling>
          <c:orientation val="minMax"/>
        </c:scaling>
        <c:axPos val="l"/>
        <c:majorGridlines/>
        <c:numFmt formatCode="General" sourceLinked="1"/>
        <c:tickLblPos val="nextTo"/>
        <c:crossAx val="4698342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 группа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223 </a:t>
                    </a:r>
                    <a:r>
                      <a:rPr lang="ru-RU"/>
                      <a:t>чл.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r>
                      <a:rPr lang="ru-RU"/>
                      <a:t>90 чл.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2020-2021гг.</c:v>
                </c:pt>
                <c:pt idx="1">
                  <c:v>2021-2022гг.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223</c:v>
                </c:pt>
                <c:pt idx="1">
                  <c:v>290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группа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112</a:t>
                    </a:r>
                    <a:r>
                      <a:rPr lang="ru-RU"/>
                      <a:t> чл.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43чл.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2020-2021гг.</c:v>
                </c:pt>
                <c:pt idx="1">
                  <c:v>2021-2022гг.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112</c:v>
                </c:pt>
                <c:pt idx="1">
                  <c:v>43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группа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31</a:t>
                    </a:r>
                    <a:r>
                      <a:rPr lang="ru-RU"/>
                      <a:t> чл.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9 чл.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2020-2021гг.</c:v>
                </c:pt>
                <c:pt idx="1">
                  <c:v>2021-2022гг.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31</c:v>
                </c:pt>
                <c:pt idx="1">
                  <c:v>9</c:v>
                </c:pt>
              </c:numCache>
            </c:numRef>
          </c:val>
        </c:ser>
        <c:axId val="47071616"/>
        <c:axId val="47073152"/>
      </c:barChart>
      <c:catAx>
        <c:axId val="47071616"/>
        <c:scaling>
          <c:orientation val="minMax"/>
        </c:scaling>
        <c:axPos val="b"/>
        <c:tickLblPos val="nextTo"/>
        <c:crossAx val="47073152"/>
        <c:crosses val="autoZero"/>
        <c:auto val="1"/>
        <c:lblAlgn val="ctr"/>
        <c:lblOffset val="100"/>
      </c:catAx>
      <c:valAx>
        <c:axId val="47073152"/>
        <c:scaling>
          <c:orientation val="minMax"/>
        </c:scaling>
        <c:axPos val="l"/>
        <c:majorGridlines/>
        <c:numFmt formatCode="General" sourceLinked="1"/>
        <c:tickLblPos val="nextTo"/>
        <c:crossAx val="4707161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5.6120105820105813E-2"/>
          <c:y val="4.4159226190476193E-2"/>
          <c:w val="0.68594358877961448"/>
          <c:h val="0.7828928062977168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Высшее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Лист1!$A$2:$A$3</c:f>
              <c:strCache>
                <c:ptCount val="1"/>
                <c:pt idx="0">
                  <c:v>Образование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 профессиональное</c:v>
                </c:pt>
              </c:strCache>
            </c:strRef>
          </c:tx>
          <c:dLbls>
            <c:dLbl>
              <c:idx val="0"/>
              <c:delete val="1"/>
            </c:dLbl>
            <c:dLblPos val="outEnd"/>
            <c:showVal val="1"/>
          </c:dLbls>
          <c:cat>
            <c:strRef>
              <c:f>Лист1!$A$2:$A$3</c:f>
              <c:strCache>
                <c:ptCount val="1"/>
                <c:pt idx="0">
                  <c:v>Образование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</c:ser>
        <c:dLbls>
          <c:showVal val="1"/>
        </c:dLbls>
        <c:axId val="97812480"/>
        <c:axId val="97814016"/>
      </c:barChart>
      <c:catAx>
        <c:axId val="97812480"/>
        <c:scaling>
          <c:orientation val="minMax"/>
        </c:scaling>
        <c:axPos val="b"/>
        <c:tickLblPos val="nextTo"/>
        <c:crossAx val="97814016"/>
        <c:crosses val="autoZero"/>
        <c:auto val="1"/>
        <c:lblAlgn val="ctr"/>
        <c:lblOffset val="100"/>
      </c:catAx>
      <c:valAx>
        <c:axId val="97814016"/>
        <c:scaling>
          <c:orientation val="minMax"/>
        </c:scaling>
        <c:axPos val="l"/>
        <c:majorGridlines/>
        <c:numFmt formatCode="General" sourceLinked="1"/>
        <c:tickLblPos val="nextTo"/>
        <c:crossAx val="97812480"/>
        <c:crosses val="autoZero"/>
        <c:crossBetween val="between"/>
      </c:valAx>
    </c:plotArea>
    <c:legend>
      <c:legendPos val="r"/>
      <c:layout/>
    </c:legend>
    <c:plotVisOnly val="1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5.9042789001122364E-2"/>
          <c:y val="7.627627627627627E-2"/>
          <c:w val="0.77512051066217791"/>
          <c:h val="0.7939425675675675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Лист1!$A$2:$A$3</c:f>
              <c:strCache>
                <c:ptCount val="1"/>
                <c:pt idx="0">
                  <c:v>Категория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dLbls>
            <c:dLbl>
              <c:idx val="0"/>
              <c:delete val="1"/>
            </c:dLbl>
            <c:dLblPos val="outEnd"/>
            <c:showVal val="1"/>
          </c:dLbls>
          <c:cat>
            <c:strRef>
              <c:f>Лист1!$A$2:$A$3</c:f>
              <c:strCache>
                <c:ptCount val="1"/>
                <c:pt idx="0">
                  <c:v>Категория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 категории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Лист1!$A$2:$A$3</c:f>
              <c:strCache>
                <c:ptCount val="1"/>
                <c:pt idx="0">
                  <c:v>Категория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</c:ser>
        <c:dLbls>
          <c:showVal val="1"/>
        </c:dLbls>
        <c:axId val="97889664"/>
        <c:axId val="97903744"/>
      </c:barChart>
      <c:catAx>
        <c:axId val="97889664"/>
        <c:scaling>
          <c:orientation val="minMax"/>
        </c:scaling>
        <c:axPos val="b"/>
        <c:tickLblPos val="nextTo"/>
        <c:crossAx val="97903744"/>
        <c:crosses val="autoZero"/>
        <c:auto val="1"/>
        <c:lblAlgn val="ctr"/>
        <c:lblOffset val="100"/>
      </c:catAx>
      <c:valAx>
        <c:axId val="97903744"/>
        <c:scaling>
          <c:orientation val="minMax"/>
        </c:scaling>
        <c:axPos val="l"/>
        <c:majorGridlines/>
        <c:numFmt formatCode="General" sourceLinked="1"/>
        <c:tickLblPos val="nextTo"/>
        <c:crossAx val="97889664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c:spPr>
    </c:plotArea>
    <c:legend>
      <c:legendPos val="r"/>
      <c:layout/>
    </c:legend>
    <c:plotVisOnly val="1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 3 лет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  <a:r>
                      <a:rPr lang="ru-RU"/>
                      <a:t>чл.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 3 до 5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  <a:r>
                      <a:rPr lang="ru-RU"/>
                      <a:t>чл.</a:t>
                    </a:r>
                    <a:endParaRPr lang="en-US"/>
                  </a:p>
                </c:rich>
              </c:tx>
              <c:showVal val="1"/>
            </c:dLbl>
            <c:delete val="1"/>
          </c:dLbls>
          <c:cat>
            <c:strRef>
              <c:f>Лист1!$A$2:$A$5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 5 до 10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7чл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от 15 до 20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r>
                      <a:rPr lang="ru-RU"/>
                      <a:t>чл.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от 20 и более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  <a:r>
                      <a:rPr lang="ru-RU"/>
                      <a:t>чл.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5</c:v>
                </c:pt>
              </c:numCache>
            </c:numRef>
          </c:val>
        </c:ser>
        <c:axId val="79149312"/>
        <c:axId val="118591488"/>
      </c:barChart>
      <c:catAx>
        <c:axId val="79149312"/>
        <c:scaling>
          <c:orientation val="minMax"/>
        </c:scaling>
        <c:axPos val="b"/>
        <c:tickLblPos val="nextTo"/>
        <c:crossAx val="118591488"/>
        <c:crosses val="autoZero"/>
        <c:auto val="1"/>
        <c:lblAlgn val="ctr"/>
        <c:lblOffset val="100"/>
      </c:catAx>
      <c:valAx>
        <c:axId val="118591488"/>
        <c:scaling>
          <c:orientation val="minMax"/>
        </c:scaling>
        <c:axPos val="l"/>
        <c:majorGridlines/>
        <c:numFmt formatCode="General" sourceLinked="1"/>
        <c:tickLblPos val="nextTo"/>
        <c:crossAx val="79149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5.7561112700300607E-2"/>
          <c:y val="3.6529680365296795E-2"/>
          <c:w val="0.69161038426602028"/>
          <c:h val="0.7368439219070218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 3 лет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 3 до 5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 5 до 10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от 10 до 15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15-20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от 20 и более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dLbls>
          <c:showVal val="1"/>
        </c:dLbls>
        <c:axId val="117839360"/>
        <c:axId val="117840896"/>
      </c:barChart>
      <c:catAx>
        <c:axId val="117839360"/>
        <c:scaling>
          <c:orientation val="minMax"/>
        </c:scaling>
        <c:axPos val="b"/>
        <c:tickLblPos val="nextTo"/>
        <c:crossAx val="117840896"/>
        <c:crosses val="autoZero"/>
        <c:auto val="1"/>
        <c:lblAlgn val="ctr"/>
        <c:lblOffset val="100"/>
      </c:catAx>
      <c:valAx>
        <c:axId val="117840896"/>
        <c:scaling>
          <c:orientation val="minMax"/>
        </c:scaling>
        <c:axPos val="l"/>
        <c:majorGridlines/>
        <c:numFmt formatCode="General" sourceLinked="1"/>
        <c:tickLblPos val="nextTo"/>
        <c:crossAx val="117839360"/>
        <c:crosses val="autoZero"/>
        <c:crossBetween val="between"/>
      </c:valAx>
    </c:plotArea>
    <c:legend>
      <c:legendPos val="r"/>
      <c:layout/>
    </c:legend>
    <c:plotVisOnly val="1"/>
  </c:chart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4.3209126418252655E-2"/>
          <c:y val="7.990751156105487E-2"/>
          <c:w val="0.82641403682807602"/>
          <c:h val="0.7694000749906261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25-29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30-34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35-39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40-44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45-49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50-54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55-59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showVal val="1"/>
        </c:dLbls>
        <c:axId val="119637888"/>
        <c:axId val="119639424"/>
      </c:barChart>
      <c:catAx>
        <c:axId val="119637888"/>
        <c:scaling>
          <c:orientation val="minMax"/>
        </c:scaling>
        <c:axPos val="b"/>
        <c:tickLblPos val="nextTo"/>
        <c:crossAx val="119639424"/>
        <c:crosses val="autoZero"/>
        <c:auto val="1"/>
        <c:lblAlgn val="ctr"/>
        <c:lblOffset val="100"/>
      </c:catAx>
      <c:valAx>
        <c:axId val="119639424"/>
        <c:scaling>
          <c:orientation val="minMax"/>
        </c:scaling>
        <c:axPos val="l"/>
        <c:majorGridlines/>
        <c:numFmt formatCode="General" sourceLinked="1"/>
        <c:tickLblPos val="nextTo"/>
        <c:crossAx val="119637888"/>
        <c:crosses val="autoZero"/>
        <c:crossBetween val="between"/>
      </c:valAx>
    </c:plotArea>
    <c:legend>
      <c:legendPos val="r"/>
      <c:layout/>
    </c:legend>
    <c:plotVisOnly val="1"/>
  </c:chart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Всероссийский конкурс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Лист1!$A$2:$A$5</c:f>
              <c:strCache>
                <c:ptCount val="1"/>
                <c:pt idx="0">
                  <c:v>Достижения воспитанников за 2022г.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Международный конкурс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Лист1!$A$2:$A$5</c:f>
              <c:strCache>
                <c:ptCount val="1"/>
                <c:pt idx="0">
                  <c:v>Достижения воспитанников за 2022г.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Мунициальный конкурс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Лист1!$A$2:$A$5</c:f>
              <c:strCache>
                <c:ptCount val="1"/>
                <c:pt idx="0">
                  <c:v>Достижения воспитанников за 2022г.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</c:ser>
        <c:dLbls>
          <c:showVal val="1"/>
        </c:dLbls>
        <c:axId val="120001280"/>
        <c:axId val="120002816"/>
      </c:barChart>
      <c:catAx>
        <c:axId val="120001280"/>
        <c:scaling>
          <c:orientation val="minMax"/>
        </c:scaling>
        <c:axPos val="b"/>
        <c:tickLblPos val="nextTo"/>
        <c:crossAx val="120002816"/>
        <c:crosses val="autoZero"/>
        <c:auto val="1"/>
        <c:lblAlgn val="ctr"/>
        <c:lblOffset val="100"/>
      </c:catAx>
      <c:valAx>
        <c:axId val="120002816"/>
        <c:scaling>
          <c:orientation val="minMax"/>
        </c:scaling>
        <c:axPos val="l"/>
        <c:majorGridlines/>
        <c:numFmt formatCode="General" sourceLinked="1"/>
        <c:tickLblPos val="nextTo"/>
        <c:crossAx val="120001280"/>
        <c:crosses val="autoZero"/>
        <c:crossBetween val="between"/>
      </c:valAx>
    </c:plotArea>
    <c:legend>
      <c:legendPos val="r"/>
      <c:layout/>
    </c:legend>
    <c:plotVisOnly val="1"/>
  </c:chart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Всероссийский 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Лист1!$A$2:$A$5</c:f>
              <c:strCache>
                <c:ptCount val="1"/>
                <c:pt idx="0">
                  <c:v>Достижения педагогов за 2022г.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Международный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Лист1!$A$2:$A$5</c:f>
              <c:strCache>
                <c:ptCount val="1"/>
                <c:pt idx="0">
                  <c:v>Достижения педагогов за 2022г.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Муниципальный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Лист1!$A$2:$A$5</c:f>
              <c:strCache>
                <c:ptCount val="1"/>
                <c:pt idx="0">
                  <c:v>Достижения педагогов за 2022г.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</c:ser>
        <c:dLbls>
          <c:showVal val="1"/>
        </c:dLbls>
        <c:axId val="46688512"/>
        <c:axId val="46694400"/>
      </c:barChart>
      <c:catAx>
        <c:axId val="46688512"/>
        <c:scaling>
          <c:orientation val="minMax"/>
        </c:scaling>
        <c:axPos val="b"/>
        <c:tickLblPos val="nextTo"/>
        <c:crossAx val="46694400"/>
        <c:crosses val="autoZero"/>
        <c:auto val="1"/>
        <c:lblAlgn val="ctr"/>
        <c:lblOffset val="100"/>
      </c:catAx>
      <c:valAx>
        <c:axId val="46694400"/>
        <c:scaling>
          <c:orientation val="minMax"/>
        </c:scaling>
        <c:axPos val="l"/>
        <c:majorGridlines/>
        <c:numFmt formatCode="General" sourceLinked="1"/>
        <c:tickLblPos val="nextTo"/>
        <c:crossAx val="4668851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Всероссийский 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Лист1!$A$2:$A$5</c:f>
              <c:strCache>
                <c:ptCount val="1"/>
                <c:pt idx="0">
                  <c:v>Достижения педагогов за 2022г.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Международный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Лист1!$A$2:$A$5</c:f>
              <c:strCache>
                <c:ptCount val="1"/>
                <c:pt idx="0">
                  <c:v>Достижения педагогов за 2022г.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Муниципальный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Лист1!$A$2:$A$5</c:f>
              <c:strCache>
                <c:ptCount val="1"/>
                <c:pt idx="0">
                  <c:v>Достижения педагогов за 2022г.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</c:ser>
        <c:dLbls>
          <c:showVal val="1"/>
        </c:dLbls>
        <c:axId val="120552832"/>
        <c:axId val="120571008"/>
      </c:barChart>
      <c:catAx>
        <c:axId val="120552832"/>
        <c:scaling>
          <c:orientation val="minMax"/>
        </c:scaling>
        <c:axPos val="b"/>
        <c:tickLblPos val="nextTo"/>
        <c:crossAx val="120571008"/>
        <c:crosses val="autoZero"/>
        <c:auto val="1"/>
        <c:lblAlgn val="ctr"/>
        <c:lblOffset val="100"/>
      </c:catAx>
      <c:valAx>
        <c:axId val="120571008"/>
        <c:scaling>
          <c:orientation val="minMax"/>
        </c:scaling>
        <c:axPos val="l"/>
        <c:majorGridlines/>
        <c:numFmt formatCode="General" sourceLinked="1"/>
        <c:tickLblPos val="nextTo"/>
        <c:crossAx val="12055283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0.23624</cdr:x>
      <cdr:y>0.4961</cdr:y>
    </cdr:from>
    <cdr:to>
      <cdr:x>0.33073</cdr:x>
      <cdr:y>0.67327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85950" y="1000132"/>
          <a:ext cx="714380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3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0.2706</cdr:x>
      <cdr:y>0.18771</cdr:y>
    </cdr:from>
    <cdr:to>
      <cdr:x>0.39888</cdr:x>
      <cdr:y>0.53096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8826" y="5000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0.22049</cdr:x>
      <cdr:y>0.05363</cdr:y>
    </cdr:from>
    <cdr:to>
      <cdr:x>0.29064</cdr:x>
      <cdr:y>0.18771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71636" y="142876"/>
          <a:ext cx="500066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sz="1100" dirty="0" smtClean="0"/>
            <a:t>10</a:t>
          </a:r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0.17209</cdr:x>
      <cdr:y>0.47946</cdr:y>
    </cdr:from>
    <cdr:to>
      <cdr:x>0.35564</cdr:x>
      <cdr:y>0.91781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57256" y="10001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0.3875</cdr:x>
      <cdr:y>0.11847</cdr:y>
    </cdr:from>
    <cdr:to>
      <cdr:x>0.5475</cdr:x>
      <cdr:y>0.49758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14577" y="2857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0.14806</cdr:x>
      <cdr:y>0.73878</cdr:y>
    </cdr:from>
    <cdr:to>
      <cdr:x>0.2665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8" y="321471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1D275-0C99-4ED1-9DF1-9D96B6AB0024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5100B-A19F-4197-B82A-F4980CA2E1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5100B-A19F-4197-B82A-F4980CA2E168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642918"/>
            <a:ext cx="6929486" cy="24288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Муниципальное казённое дошкольное образовательное учреждение комбинированного вида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«Детский сад №8 «Гнёздышко» г. Черкесска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ОТЧЁТ  ЗАВЕДУЮЩЕГО </a:t>
            </a:r>
            <a:b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МКДОУ «ДЕТСКИЙ САД №8 «ГНЁЗДЫШКО» ЗА 2022 ГОД</a:t>
            </a:r>
            <a:b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ДАМАЛАЕВОЙ ЗАРИНЫ ВЛАДИМИРОВНЫ</a:t>
            </a:r>
            <a:b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u="sng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500042"/>
            <a:ext cx="6786610" cy="1285884"/>
          </a:xfrm>
        </p:spPr>
        <p:txBody>
          <a:bodyPr>
            <a:noAutofit/>
          </a:bodyPr>
          <a:lstStyle/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Всероссийский смотр-конкурс </a:t>
            </a:r>
          </a:p>
          <a:p>
            <a:pPr algn="ctr"/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Передовой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опыт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организаций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образовани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я: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детский сад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у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ниверситет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</a:p>
          <a:p>
            <a:pPr algn="ctr"/>
            <a:endParaRPr lang="ru-RU" sz="2000" b="1" i="1" u="sng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G:\Документы на сайт\Логотип сада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8604"/>
            <a:ext cx="1260000" cy="121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конкурс\республиканский конкурс Лучший детский сад 2021\IMG-20210521-WA0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3571876"/>
            <a:ext cx="2772000" cy="2020271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8" name="Рисунок 7" descr="F:\конкурс\республиканский конкурс Лучший детский сад 2021\IMG-20210521-WA0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571876"/>
            <a:ext cx="2772000" cy="2020271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" name="Рисунок 8" descr="F:\конкурс\республиканский конкурс Лучший детский сад 2021\IMG-20210520-WA00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876"/>
            <a:ext cx="2772000" cy="201676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71480"/>
            <a:ext cx="7433522" cy="939784"/>
          </a:xfrm>
        </p:spPr>
        <p:txBody>
          <a:bodyPr>
            <a:normAutofit/>
          </a:bodyPr>
          <a:lstStyle/>
          <a:p>
            <a:r>
              <a:rPr lang="ru-RU" sz="13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1января 2023г. число воспитанников составляет 318чл., на 1 января 2022г. составляло 324чл., что на 6 чл. меньше с предыдущим годом и составляет 2%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71604" y="1714488"/>
          <a:ext cx="6215106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6778"/>
            <a:ext cx="3838604" cy="640454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Групповые помещения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2"/>
          </p:nvPr>
        </p:nvSpPr>
        <p:spPr>
          <a:xfrm>
            <a:off x="285720" y="857232"/>
            <a:ext cx="5143536" cy="1643074"/>
          </a:xfrm>
        </p:spPr>
        <p:txBody>
          <a:bodyPr>
            <a:no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 своему значению самым главным помещением в детском дошкольном воспитательном и образовательном учреждении является групповая комната. Именно в ней ребятишки проводят большую часть своего времени пребывания в детском саду.</a:t>
            </a:r>
            <a:r>
              <a:rPr lang="ru-RU" dirty="0" smtClean="0"/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саду имеется 11 групповых помещений, каждое из которых имеет игровую,  приемную, санузел, спальную комнату.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групповые\гр.5 Жук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5008" y="2214554"/>
            <a:ext cx="2917767" cy="1641764"/>
          </a:xfrm>
          <a:prstGeom prst="rect">
            <a:avLst/>
          </a:prstGeom>
          <a:ln w="1905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User\Downloads\групповые\гр.7  Ма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85728"/>
            <a:ext cx="2916000" cy="1639451"/>
          </a:xfrm>
          <a:prstGeom prst="rect">
            <a:avLst/>
          </a:prstGeom>
          <a:ln w="1905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User\Downloads\групповые\гр.8 Вишен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500570"/>
            <a:ext cx="2916000" cy="2182444"/>
          </a:xfrm>
          <a:prstGeom prst="rect">
            <a:avLst/>
          </a:prstGeom>
          <a:ln w="1905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1" name="Picture 7" descr="C:\Users\User\Downloads\групповые\гр.9 Солнышко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4214818"/>
            <a:ext cx="2952000" cy="2214000"/>
          </a:xfrm>
          <a:prstGeom prst="rect">
            <a:avLst/>
          </a:prstGeom>
          <a:ln w="1905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2" name="Picture 8" descr="C:\Users\User\Downloads\групповые\гр.10 Ромашки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714620"/>
            <a:ext cx="3600000" cy="1632967"/>
          </a:xfrm>
          <a:prstGeom prst="rect">
            <a:avLst/>
          </a:prstGeom>
          <a:ln w="1905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36828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об образовательном процессе за 2022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714356"/>
            <a:ext cx="7929618" cy="5929354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 детском саду реализуется: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Образовательная программа МКДОУ, разработанная  рабочей группой ДОУ в соответствии с ФГОС;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Комплексная программа «Здоровье»;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Парциальная программа оздоровления дошкольников «Зеленый огонёк здоровья» (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М.Ю.Картушина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«Адаптированная программа для дошкольников с тяжёлыми нарушениями речи» (Л.В.Лопатина);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«Программа коррекционно-развивающей работы  в логопедической группе» (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Н.В.Нищева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Парциальная программа коррекционно-развивающей работы в логопедической группе детского сада для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Комплексная программа «В школу с радостью!»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Коррекционно-развивающие занятия для детей дошкольного возраста (Т.П.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Трясорукова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Парциальная программы «В ожидании чуда» (Л.М.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Гераскина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Детский сад полностью укомплектован. Педагогический коллектив  состоит из 21 человек: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учитель-логопед – 1;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музыкальный руководитель – 1;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инструктор по физической культуре – 1;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педагог-психолог – 1; 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воспитатели -17.</a:t>
            </a:r>
          </a:p>
          <a:p>
            <a:pPr algn="just"/>
            <a:r>
              <a:rPr lang="ru-RU" sz="1300" b="1" i="1" u="sng" dirty="0" smtClean="0">
                <a:latin typeface="Times New Roman" pitchFamily="18" charset="0"/>
                <a:cs typeface="Times New Roman" pitchFamily="18" charset="0"/>
              </a:rPr>
              <a:t>Образовательный ценз педагогов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высшее образование имеют – 18человек;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среднее профессиональное педагогическое – 3человека.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576398" cy="511156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об образовательном процессе за 2022 год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357290" y="785794"/>
          <a:ext cx="7560000" cy="20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71538" y="3000372"/>
            <a:ext cx="78581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300" b="1" i="1" u="sng" dirty="0" smtClean="0">
                <a:latin typeface="Times New Roman" pitchFamily="18" charset="0"/>
                <a:cs typeface="Times New Roman" pitchFamily="18" charset="0"/>
              </a:rPr>
              <a:t>Уровень квалификации педагогов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высшую квалификационную категорию имеют – 8 педагогов;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первую квалификационную категорию имеют –  10педагогов;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без категории – 3 педагога.</a:t>
            </a:r>
            <a:endParaRPr lang="ru-RU" sz="1300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285852" y="3929066"/>
          <a:ext cx="7128000" cy="26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719274" cy="4397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об образовательном процессе за 2022г.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857232"/>
            <a:ext cx="7719274" cy="5391168"/>
          </a:xfrm>
        </p:spPr>
        <p:txBody>
          <a:bodyPr>
            <a:norm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sz="1300" b="1" i="1" u="sng" dirty="0" smtClean="0">
                <a:latin typeface="Times New Roman" pitchFamily="18" charset="0"/>
                <a:cs typeface="Times New Roman" pitchFamily="18" charset="0"/>
              </a:rPr>
              <a:t>Стаж работы педагогов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до 3 лет – 3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3 до 5 – 0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5 до 10 – 8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10 до 15 – 2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 15 до 20 – 1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20 и более – 6 чл.</a:t>
            </a:r>
          </a:p>
          <a:p>
            <a:pPr lvl="0" algn="just">
              <a:buFont typeface="Wingdings" pitchFamily="2" charset="2"/>
              <a:buChar char="ü"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ü"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1300" b="1" i="1" u="sng" dirty="0" smtClean="0">
                <a:latin typeface="Times New Roman" pitchFamily="18" charset="0"/>
                <a:cs typeface="Times New Roman" pitchFamily="18" charset="0"/>
              </a:rPr>
              <a:t>Возраст педагогов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25-29 – 2чл.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30-34 – 3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35-39 – 4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40-44 – 3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45-49 – 4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 50-54 – 2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 55-59 – 2 чл.</a:t>
            </a:r>
          </a:p>
          <a:p>
            <a:pPr lvl="0" algn="just">
              <a:buFont typeface="Wingdings" pitchFamily="2" charset="2"/>
              <a:buChar char="ü"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3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285852" y="6500834"/>
          <a:ext cx="7358114" cy="7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714744" y="1000108"/>
          <a:ext cx="4981575" cy="208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3143241" y="3500438"/>
          <a:ext cx="5715040" cy="24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433522" cy="654032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об образовательном процессе</a:t>
            </a:r>
            <a:endParaRPr lang="ru-RU" sz="25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071546"/>
            <a:ext cx="7576398" cy="5176854"/>
          </a:xfrm>
        </p:spPr>
        <p:txBody>
          <a:bodyPr>
            <a:normAutofit/>
          </a:bodyPr>
          <a:lstStyle/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Систематически и планомерно проводится курсовая подготовка кадров.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 2022 году прошли курсовую подготовку: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среди педагогов - 4 человека;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среди техперсонала - 2 человека ,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переподготвку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 - 3 чл.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Создана комплексная система планирования образовательной деятельности с учетом</a:t>
            </a:r>
          </a:p>
          <a:p>
            <a:pPr algn="just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направленности реализуемой образовательной программы, возрастных особенностей</a:t>
            </a:r>
          </a:p>
          <a:p>
            <a:pPr algn="just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воспитанников, которая  позволяет поддерживать качество подготовки воспитанников к</a:t>
            </a:r>
          </a:p>
          <a:p>
            <a:pPr algn="just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школе на достаточно высоком уровне.</a:t>
            </a:r>
          </a:p>
          <a:p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 течение учебного года в ДОУ функционировали кружки по интересам: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«Умелые ручки» - руководитель Коновалова Л.И.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«Волшебная кисточка»- руководитель  Микитова М.М.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Что,где,когда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?»– руководитель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Избуллаева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З.Ф.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«Шашки»- руководитель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Разова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Б.А.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«Мир логики»– руководитель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Джегутанова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Л.А.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«АБВГДЭЙКА»– руководитель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Бесленеева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М.Х.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Мальвина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» - руководитель  Волкова Н.И.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«Финансовая грамотность» - руководитель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Цекова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М. А.</a:t>
            </a:r>
          </a:p>
          <a:p>
            <a:pPr algn="just">
              <a:buFont typeface="Wingdings" pitchFamily="2" charset="2"/>
              <a:buChar char="ü"/>
            </a:pPr>
            <a:endParaRPr lang="ru-RU" sz="13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543824" cy="36828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 и конкурсах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инфо ДОУ по годам\2020\конкурс\IMG-20200229-WA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928670"/>
            <a:ext cx="3456000" cy="259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7" name="Рисунок 6" descr="C:\Users\1\AppData\Local\Microsoft\Windows\Temporary Internet Files\Content.Word\Бессмертный полк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928670"/>
            <a:ext cx="3636000" cy="25560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" name="Рисунок 8" descr="G:\конкурсы\Всероссийский конкурс Лучший детский сад 2022-2023\фото\Коллектив на встречу Нового 2023 года!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786190"/>
            <a:ext cx="3780000" cy="262800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" name="Рисунок 9" descr="http://ds8.kchr.prosadiki.ru/media/2019/05/06/1258869347/IMG-20190501-WA0043.jpg"/>
          <p:cNvPicPr/>
          <p:nvPr/>
        </p:nvPicPr>
        <p:blipFill>
          <a:blip r:embed="rId5">
            <a:lum contrast="10000"/>
          </a:blip>
          <a:srcRect l="321" b="6357"/>
          <a:stretch>
            <a:fillRect/>
          </a:stretch>
        </p:blipFill>
        <p:spPr bwMode="auto">
          <a:xfrm>
            <a:off x="5286380" y="3786190"/>
            <a:ext cx="3576712" cy="252000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86766" cy="42862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 и конкурсах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642918"/>
            <a:ext cx="8401080" cy="6000792"/>
          </a:xfrm>
        </p:spPr>
        <p:txBody>
          <a:bodyPr>
            <a:norm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Педагоги МКДОУ систематически принимают активное участие в работе городских методических объединений, городских семинарах, смотрах-конкурсах. </a:t>
            </a:r>
          </a:p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Укомплектованность штата руководящими, педагогическими работниками МКДОУ «Детский сад  № 8 «Гнёздышко»  составляет 99%. Педагоги детского сада постоянно повышают свой профессиональный уровень, посещают методические объединения города, знакомятся с опытом работы своих коллег и других дошкольных учреждений, приобретают и изучают новинки периодической и методической литературы. Педагогический коллектив работоспособный, стабильный, инициативный, доброжелательный, открытый и демократичный в общении, имеет хорошие перспективы в своем профессиональном развитии.</a:t>
            </a:r>
          </a:p>
          <a:p>
            <a:pPr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http://ds8.kchr.prosadiki.ru/media/2023/01/28/1291220354/78d60767-3c1e-4024-87b6-8052fc630b3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714752"/>
            <a:ext cx="3837949" cy="2520000"/>
          </a:xfrm>
          <a:prstGeom prst="rect">
            <a:avLst/>
          </a:prstGeom>
          <a:ln w="5715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2" descr="G:\конкурсы\Всероссийский конкурс Лучший детский сад 2022-2023\фото\Воспитатель года 2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643314"/>
            <a:ext cx="3456000" cy="259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29684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Участие в мероприятиях и конкурсах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714356"/>
            <a:ext cx="8115328" cy="5411807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 числу современных образовательных технологий, которые используют педагоги детского сада  в своей работе относятся: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технологии, технологии проектной деятельности, технология исследовательской деятельности, информационно-коммуникационные технологии, игровая технология, технология "ТРИЗ", технология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ребенка, личностно-ориентированная технология.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2019года в нашем ДОУ введена работа по направлению «Основы финансовой грамотности детей старшего дошкольного возраста», которому присвоен статус «опорный садик». Знакомство детей с финансовой грамотностью осуществляется в игровой форме. Играя в финансовую грамотность, дети моделируют реальные жизненные ситуации, развивают фантазию, воображение и логику рассуждений, тем самым повышают интерес к экономическим знаниям.</a:t>
            </a:r>
          </a:p>
          <a:p>
            <a:pPr algn="just"/>
            <a:r>
              <a:rPr lang="ru-RU" sz="1400" i="1" dirty="0" smtClean="0"/>
              <a:t>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Наш детский сад "Гнёздышко" активно участвует в различных фестивалях и конкурсах, занимая достойные места и неоднократно призовые! Воспитанники принимают участие в музыкальных, игровых, физкультурно-оздоровительных и иных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досуговых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мероприятиях. Коллектив детского сада охотно участвует в общественной жизни города, организован и сплочен.</a:t>
            </a:r>
          </a:p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F:\конкурс ПЕРЕДОВОЙ ОПЫТ 2022\фото\Акция зажги синем 4гр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357694"/>
            <a:ext cx="3996000" cy="2341379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7" name="Рисунок 6" descr="C:\Users\1\AppData\Local\Temp\Rar$DIa0.322\IMG-20220311-WA00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357694"/>
            <a:ext cx="3564000" cy="23040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29684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Участие в мероприятиях и конкурсах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инфо ДОУ по годам\2020\конкурс\image_image_1569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929190" y="3857629"/>
            <a:ext cx="3780000" cy="2517539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Picture 2" descr="C:\инфо ДОУ по годам\2020\конкурс\3ea5fefdcc5a54cfd49e775007a84ffd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857232"/>
            <a:ext cx="3600000" cy="27000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25602" name="Picture 2" descr="http://ds8.kchr.prosadiki.ru/media/2022/12/16/1288958157/o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857232"/>
            <a:ext cx="3600000" cy="27000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25603" name="Picture 3" descr="G:\конкурсы\Всероссийский конкурс Лучший детский сад 2022-2023\фото\День России коллекти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857628"/>
            <a:ext cx="3420000" cy="25650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36828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 детях….</a:t>
            </a:r>
            <a:endParaRPr lang="ru-RU" sz="2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i.mycdn.me/i?r=AzEPZsRbOZEKgBhR0XGMT1Rkx5baZLM-tHnu5k321y6FOaaKTM5SRkZCeTgDn6uOyic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142984"/>
            <a:ext cx="6146666" cy="4525963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43971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Участие в мероприятиях и конкурсах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714356"/>
            <a:ext cx="7901014" cy="5857916"/>
          </a:xfrm>
        </p:spPr>
        <p:txBody>
          <a:bodyPr>
            <a:normAutofit/>
          </a:bodyPr>
          <a:lstStyle/>
          <a:p>
            <a:pPr algn="just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Каждый год 9 мая по всей нашей необъятной стране проводится акция </a:t>
            </a:r>
            <a:r>
              <a:rPr lang="ru-RU" sz="1500" b="1" i="1" u="sng" dirty="0" smtClean="0">
                <a:latin typeface="Times New Roman" pitchFamily="18" charset="0"/>
                <a:cs typeface="Times New Roman" pitchFamily="18" charset="0"/>
              </a:rPr>
              <a:t>"Бессмертный полк"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. Вечная память и благодарность тем, кто отдал жизнь за свободу и независимость нашей Отчизны! Вместе с родителями и детьми нашего детского сада принимаем активное участие в шествии Бессмертного полка в нашем городе, так как нам дорога память о фронтовиках-победителях!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5" name="Picture 3" descr="F:\конкурс ПЕРЕДОВОЙ ОПЫТ 2022\фото\конкурс И песня тоже воевал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4572008"/>
            <a:ext cx="4680000" cy="2109228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3076" name="Picture 4" descr="C:\инфо ДОУ по годам\2020\конкурс\IMG-20190507-WA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000240"/>
            <a:ext cx="3168000" cy="237600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3079" name="Picture 7" descr="http://ds8.kchr.prosadiki.ru/media/2020/05/15/1255748927/Spasibo_za_Velikuyu_Pobedu.jpg"/>
          <p:cNvPicPr>
            <a:picLocks noChangeAspect="1" noChangeArrowheads="1"/>
          </p:cNvPicPr>
          <p:nvPr/>
        </p:nvPicPr>
        <p:blipFill>
          <a:blip r:embed="rId4"/>
          <a:srcRect l="7194" t="5924" r="4915" b="11068"/>
          <a:stretch>
            <a:fillRect/>
          </a:stretch>
        </p:blipFill>
        <p:spPr bwMode="auto">
          <a:xfrm>
            <a:off x="1071538" y="4572008"/>
            <a:ext cx="3024000" cy="214200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11" name="Picture 2" descr="C:\Users\User\Downloads\9 мая\Бессмертный полк -2022\397bbb16-4393-46fc-ae23-2303f968f19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2000240"/>
            <a:ext cx="3168000" cy="2376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43971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Участие в мероприятиях и конкурсах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857232"/>
            <a:ext cx="7758138" cy="5715040"/>
          </a:xfrm>
        </p:spPr>
        <p:txBody>
          <a:bodyPr>
            <a:normAutofit/>
          </a:bodyPr>
          <a:lstStyle/>
          <a:p>
            <a:pPr algn="just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Каждый год МКДОУ "Детский сад №8 "Гнёздышко« принимает участие в различных конкурсах Всероссийского масштаба. </a:t>
            </a:r>
          </a:p>
          <a:p>
            <a:pPr algn="just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Грамота Победителя Всероссийского смотра-конкурса "Передовой опыт организаций образования: детский сад, школа, университет 21 января – 8 июня 2022г." </a:t>
            </a:r>
          </a:p>
          <a:p>
            <a:pPr algn="just">
              <a:buNone/>
            </a:pPr>
            <a:endParaRPr lang="ru-RU" sz="1500" dirty="0"/>
          </a:p>
        </p:txBody>
      </p:sp>
      <p:pic>
        <p:nvPicPr>
          <p:cNvPr id="9" name="Рисунок 8" descr="http://ds8.kchr.prosadiki.ru/media/2022/08/22/1299177378/gramot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643182"/>
            <a:ext cx="2016000" cy="26280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" name="Рисунок 12" descr="http://ds8.kchr.prosadiki.ru/media/2022/10/04/1283766103/IMG_91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571744"/>
            <a:ext cx="1980000" cy="25920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4" name="Рисунок 13" descr="http://ds8.kchr.prosadiki.ru/media/2022/08/22/1299177380/medal_pobeditelya.jpg"/>
          <p:cNvPicPr/>
          <p:nvPr/>
        </p:nvPicPr>
        <p:blipFill>
          <a:blip r:embed="rId4" cstate="print"/>
          <a:srcRect l="4082" t="22109" r="6883" b="26077"/>
          <a:stretch>
            <a:fillRect/>
          </a:stretch>
        </p:blipFill>
        <p:spPr bwMode="auto">
          <a:xfrm>
            <a:off x="3643306" y="3286124"/>
            <a:ext cx="2124000" cy="19080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7572428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Достижения воспитанников за 2022 год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Всероссийские конкурсы</a:t>
            </a:r>
            <a:br>
              <a:rPr lang="ru-RU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A50021"/>
              </a:solidFill>
            </a:endParaRPr>
          </a:p>
        </p:txBody>
      </p:sp>
      <p:pic>
        <p:nvPicPr>
          <p:cNvPr id="5" name="Содержимое 4" descr="C:\Users\User\Desktop\досттижения\междунродные конкурсы\воспитанники\всероссийский конкурс\Всероссийский патриотический конкурс, посвященный памяти защитников Родины в годы Великой Отечественной войны Тлисова Раяна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57620" y="4214818"/>
            <a:ext cx="1620000" cy="23040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http://ds8.kchr.prosadiki.ru/media/2022/10/04/1283777058/Dagova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643050"/>
            <a:ext cx="1601901" cy="23400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8" name="Рисунок 17" descr="http://ds8.kchr.prosadiki.ru/media/2022/10/04/1283776678/Mel_nikov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571612"/>
            <a:ext cx="1676070" cy="24120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9" name="Рисунок 18" descr="http://ds8.kchr.prosadiki.ru/media/2022/10/04/1283778229/ocr.jpg"/>
          <p:cNvPicPr/>
          <p:nvPr/>
        </p:nvPicPr>
        <p:blipFill>
          <a:blip r:embed="rId5" cstate="print"/>
          <a:srcRect b="1758"/>
          <a:stretch>
            <a:fillRect/>
          </a:stretch>
        </p:blipFill>
        <p:spPr bwMode="auto">
          <a:xfrm>
            <a:off x="1785918" y="4214818"/>
            <a:ext cx="1704721" cy="24120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" name="Picture 2" descr="http://ds8.kchr.prosadiki.ru/media/2022/04/12/1294446007/IMG-20220412-WA00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30" y="1643050"/>
            <a:ext cx="1811613" cy="2340000"/>
          </a:xfrm>
          <a:prstGeom prst="rect">
            <a:avLst/>
          </a:prstGeom>
          <a:ln w="381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Рисунок 15" descr="http://ds8.kchr.prosadiki.ru/media/2022/02/04/1293149816/6516cdbe-6942-44f7-92d3-561d39ae2bff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571612"/>
            <a:ext cx="1692000" cy="24480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Рисунок 8" descr="http://ds8.kchr.prosadiki.ru/media/2022/02/21/1293463103/IMG-20220217-WA0001.jpg"/>
          <p:cNvPicPr/>
          <p:nvPr/>
        </p:nvPicPr>
        <p:blipFill>
          <a:blip r:embed="rId8"/>
          <a:srcRect l="4050" t="11954" b="13930"/>
          <a:stretch>
            <a:fillRect/>
          </a:stretch>
        </p:blipFill>
        <p:spPr bwMode="auto">
          <a:xfrm>
            <a:off x="5786446" y="4214818"/>
            <a:ext cx="1764000" cy="2448000"/>
          </a:xfrm>
          <a:prstGeom prst="rect">
            <a:avLst/>
          </a:prstGeom>
          <a:ln w="381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504960" cy="796908"/>
          </a:xfrm>
        </p:spPr>
        <p:txBody>
          <a:bodyPr>
            <a:no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Достижения воспитанников за 2022 год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Международные конкурсы</a:t>
            </a:r>
            <a:endParaRPr lang="ru-RU" sz="2500" dirty="0"/>
          </a:p>
        </p:txBody>
      </p:sp>
      <p:pic>
        <p:nvPicPr>
          <p:cNvPr id="2050" name="Picture 2" descr="C:\Users\User\Desktop\досттижения\междунродные конкурсы\воспитанники\международные конкурсы\Диплом воспитанника за участие в мероприятии Международный творческий конкурс Здравствуй, осень золотая!Дорохина Александра 15.10.2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214422"/>
            <a:ext cx="1656000" cy="2341242"/>
          </a:xfrm>
          <a:prstGeom prst="rect">
            <a:avLst/>
          </a:prstGeom>
          <a:ln w="38100" cap="sq">
            <a:solidFill>
              <a:srgbClr val="00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User\Desktop\досттижения\междунродные конкурсы\воспитанники\международные конкурсы\Дипломы I степени воспитанника за участие в Международной викторине для дошкольников Веселая география. Северная и Южная Америка Емельянов Мар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214422"/>
            <a:ext cx="1656000" cy="2342188"/>
          </a:xfrm>
          <a:prstGeom prst="rect">
            <a:avLst/>
          </a:prstGeom>
          <a:ln w="38100" cap="sq">
            <a:solidFill>
              <a:srgbClr val="00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User\Desktop\досттижения\междунродные конкурсы\воспитанники\международные конкурсы\Международная викторина для дошкольников. Весёлая география. Африка. 03.10.20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214422"/>
            <a:ext cx="1656000" cy="2302875"/>
          </a:xfrm>
          <a:prstGeom prst="rect">
            <a:avLst/>
          </a:prstGeom>
          <a:ln w="38100" cap="sq">
            <a:solidFill>
              <a:srgbClr val="00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User\Desktop\досттижения\междунродные конкурсы\воспитанники\международные конкурсы\Диплом воспитанника за участие в мероприятии Международная викторина для дошкольников Пословицы, поговорки и крылатые выражения Охтов Ума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3714752"/>
            <a:ext cx="1656000" cy="2338957"/>
          </a:xfrm>
          <a:prstGeom prst="rect">
            <a:avLst/>
          </a:prstGeom>
          <a:ln w="38100" cap="sq">
            <a:solidFill>
              <a:srgbClr val="00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C:\Users\User\Desktop\досттижения\междунродные конкурсы\воспитанники\международные конкурсы\Диплом 1 место за участие в Международном конкурсе для детей и молодежи Агачева Ясми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3714752"/>
            <a:ext cx="1656000" cy="238669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7" descr="C:\Users\User\Desktop\досттижения\междунродные конкурсы\воспитанники\международные конкурсы\Диплом I степени за участие в  Международном творческом конкурсе Новогодняя ёлочка Змиевская Соф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3786190"/>
            <a:ext cx="1656000" cy="2329319"/>
          </a:xfrm>
          <a:prstGeom prst="rect">
            <a:avLst/>
          </a:prstGeom>
          <a:noFill/>
        </p:spPr>
      </p:pic>
      <p:pic>
        <p:nvPicPr>
          <p:cNvPr id="2056" name="Picture 8" descr="C:\Users\User\Desktop\досттижения\междунродные конкурсы\воспитанники\Диплом лауреат I степени международного конкурса музыкального творчества Звёздная дорожка, ансамбль девочек подготовительной группы №8 Вишенки, музыкальный руководитель Волкова Н. И.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3786190"/>
            <a:ext cx="1656000" cy="2228896"/>
          </a:xfrm>
          <a:prstGeom prst="rect">
            <a:avLst/>
          </a:prstGeom>
          <a:ln w="38100" cap="sq">
            <a:solidFill>
              <a:srgbClr val="00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504960" cy="939784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Достижения воспитанников за 2022 год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Муниципальные конкурсы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ds8.kchr.prosadiki.ru/media/2022/03/17/1295391769/Kuzneczova_Anfis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857364"/>
            <a:ext cx="1960958" cy="235745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9" name="Рисунок 8" descr="http://ds8.kchr.prosadiki.ru/media/2022/05/27/1297730957/pochetnaya_gramota_Rogachev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143116"/>
            <a:ext cx="2794270" cy="20160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504960" cy="65403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Достижения воспитанников за 2022 год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214414" y="1357298"/>
          <a:ext cx="7720036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433522" cy="725470"/>
          </a:xfrm>
        </p:spPr>
        <p:txBody>
          <a:bodyPr>
            <a:no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Сводная таблица мониторинга  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уровня  развития детей за 2022 год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000108"/>
            <a:ext cx="7647836" cy="524829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43042" y="1357298"/>
          <a:ext cx="7182514" cy="4170059"/>
        </p:xfrm>
        <a:graphic>
          <a:graphicData uri="http://schemas.openxmlformats.org/drawingml/2006/table">
            <a:tbl>
              <a:tblPr/>
              <a:tblGrid>
                <a:gridCol w="1774618"/>
                <a:gridCol w="968724"/>
                <a:gridCol w="945463"/>
                <a:gridCol w="836659"/>
                <a:gridCol w="968724"/>
                <a:gridCol w="945463"/>
                <a:gridCol w="742863"/>
              </a:tblGrid>
              <a:tr h="469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Образовательная область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Начало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года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Конец года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9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Высокий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Средний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Низкий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Высокий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Средний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Низкий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69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Познавательное развитие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31,3%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 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124 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16,7%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39,4%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135ч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9,9%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9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Речевое развитие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100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36,7%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116ч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18,9%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34,7%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119ч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17,5%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4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Социально-коммуникативное развитие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38,6%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122ч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42,4%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144ч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32,4%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12,8%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9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Физическое развитие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35,7%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113ч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18,3%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154ч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30,9%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8,7%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4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Художественно-эстетическое развитие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34,8%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110ч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14,5%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37,4%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128ч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38,5%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132ч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11,4%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28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детей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324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318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за 2022 год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Всероссийские конкурсы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://ds8.kchr.prosadiki.ru/media/2022/09/13/1284767424/Konovalova_L._I.jpg"/>
          <p:cNvPicPr/>
          <p:nvPr/>
        </p:nvPicPr>
        <p:blipFill>
          <a:blip r:embed="rId2"/>
          <a:srcRect l="1058" b="2073"/>
          <a:stretch>
            <a:fillRect/>
          </a:stretch>
        </p:blipFill>
        <p:spPr bwMode="auto">
          <a:xfrm>
            <a:off x="1285852" y="1357298"/>
            <a:ext cx="1693312" cy="24120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Рисунок 11" descr="http://ds8.kchr.prosadiki.ru/media/2023/01/10/1288021658/Izbullaev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00174"/>
            <a:ext cx="1647853" cy="23040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3" name="Рисунок 12" descr="G:\конкурсы\Всероссийский конкурс Лучший детский сад 2022-2023\достижения\Damalaeva_Zarina_Vladimirovna_page-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500174"/>
            <a:ext cx="1613897" cy="22824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5" name="Содержимое 14" descr="http://ds8.kchr.prosadiki.ru/media/2023/01/10/1288017802/Ozova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500174"/>
            <a:ext cx="1616825" cy="2360815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6" name="Рисунок 15" descr="http://ds8.kchr.prosadiki.ru/media/2023/01/10/1288017737/Dobagov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4000504"/>
            <a:ext cx="1688727" cy="23400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7" name="Рисунок 16" descr="http://ds8.kchr.prosadiki.ru/media/2023/01/09/1287992286/Aslanukov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4071942"/>
            <a:ext cx="1743845" cy="24120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8" name="Рисунок 17" descr="http://ds8.kchr.prosadiki.ru/media/2023/01/10/1287994492/Damalaeva_Zarina_Vladimirovna_page-000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4429132"/>
            <a:ext cx="2228858" cy="15768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9" name="Рисунок 18" descr="http://ds8.kchr.prosadiki.ru/media/2022/09/13/1284764608/Bidzhieva_M._B.jpg"/>
          <p:cNvPicPr/>
          <p:nvPr/>
        </p:nvPicPr>
        <p:blipFill>
          <a:blip r:embed="rId9" cstate="print"/>
          <a:srcRect b="2073"/>
          <a:stretch>
            <a:fillRect/>
          </a:stretch>
        </p:blipFill>
        <p:spPr bwMode="auto">
          <a:xfrm>
            <a:off x="1071538" y="3929066"/>
            <a:ext cx="1710202" cy="24120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142852"/>
            <a:ext cx="7426642" cy="1000148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 за 2022 год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Всероссийские конкурсы</a:t>
            </a:r>
            <a:endParaRPr lang="ru-RU" sz="2500" dirty="0"/>
          </a:p>
        </p:txBody>
      </p:sp>
      <p:pic>
        <p:nvPicPr>
          <p:cNvPr id="13" name="Рисунок 12" descr="http://ds8.kchr.prosadiki.ru/media/2022/08/24/1298993557/eca7de60-d3fb-4e3c-8e52-cf7a578d2cf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4143380"/>
            <a:ext cx="1719371" cy="2412000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17412" name="Picture 4" descr="http://ds8.kchr.prosadiki.ru/media/2022/08/22/1299179164/Xomy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357298"/>
            <a:ext cx="1783486" cy="2520000"/>
          </a:xfrm>
          <a:prstGeom prst="rect">
            <a:avLst/>
          </a:prstGeom>
          <a:noFill/>
          <a:ln w="28575">
            <a:solidFill>
              <a:srgbClr val="A50021"/>
            </a:solidFill>
          </a:ln>
        </p:spPr>
      </p:pic>
      <p:pic>
        <p:nvPicPr>
          <p:cNvPr id="17414" name="Picture 6" descr="http://ds8.kchr.prosadiki.ru/media/2022/07/08/1299308288/Akkao_F._N.jpg"/>
          <p:cNvPicPr>
            <a:picLocks noChangeAspect="1" noChangeArrowheads="1"/>
          </p:cNvPicPr>
          <p:nvPr/>
        </p:nvPicPr>
        <p:blipFill>
          <a:blip r:embed="rId4" cstate="print"/>
          <a:srcRect l="1652" b="4093"/>
          <a:stretch>
            <a:fillRect/>
          </a:stretch>
        </p:blipFill>
        <p:spPr bwMode="auto">
          <a:xfrm>
            <a:off x="1785918" y="4071942"/>
            <a:ext cx="1797374" cy="2520000"/>
          </a:xfrm>
          <a:prstGeom prst="rect">
            <a:avLst/>
          </a:prstGeom>
          <a:noFill/>
          <a:ln w="28575">
            <a:solidFill>
              <a:srgbClr val="A50021"/>
            </a:solidFill>
          </a:ln>
        </p:spPr>
      </p:pic>
      <p:pic>
        <p:nvPicPr>
          <p:cNvPr id="17416" name="Picture 8" descr="http://ds8.kchr.prosadiki.ru/media/2022/05/07/1297419465/Sertifikat_ot_06.05.2022g._Zashhita_dete_j_vred_ix_zdorov_yu_i_razvitiy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357298"/>
            <a:ext cx="1780919" cy="2520000"/>
          </a:xfrm>
          <a:prstGeom prst="rect">
            <a:avLst/>
          </a:prstGeom>
          <a:noFill/>
          <a:ln w="28575">
            <a:solidFill>
              <a:srgbClr val="A50021"/>
            </a:solidFill>
          </a:ln>
        </p:spPr>
      </p:pic>
      <p:pic>
        <p:nvPicPr>
          <p:cNvPr id="17418" name="Picture 10" descr="http://ds8.kchr.prosadiki.ru/media/2022/05/07/1297399871/Konovalova_L._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1357298"/>
            <a:ext cx="1771875" cy="2520000"/>
          </a:xfrm>
          <a:prstGeom prst="rect">
            <a:avLst/>
          </a:prstGeom>
          <a:noFill/>
          <a:ln w="28575">
            <a:solidFill>
              <a:srgbClr val="A50021"/>
            </a:solidFill>
          </a:ln>
        </p:spPr>
      </p:pic>
      <p:pic>
        <p:nvPicPr>
          <p:cNvPr id="20" name="Рисунок 19" descr="http://ds8.kchr.prosadiki.ru/media/2022/01/20/1307225873/79DFA5DF-6294-4EF4-996F-B3F3D55F547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1357298"/>
            <a:ext cx="1800000" cy="2447925"/>
          </a:xfrm>
          <a:prstGeom prst="rect">
            <a:avLst/>
          </a:prstGeom>
          <a:noFill/>
          <a:ln w="28575">
            <a:solidFill>
              <a:srgbClr val="A50021"/>
            </a:solidFill>
          </a:ln>
        </p:spPr>
      </p:pic>
      <p:pic>
        <p:nvPicPr>
          <p:cNvPr id="21" name="Рисунок 20" descr="http://ds8.kchr.prosadiki.ru/media/2022/01/31/1293218396/photo-output_1.JPG"/>
          <p:cNvPicPr/>
          <p:nvPr/>
        </p:nvPicPr>
        <p:blipFill>
          <a:blip r:embed="rId8" cstate="print"/>
          <a:srcRect l="18441" t="3628" r="17671" b="4008"/>
          <a:stretch>
            <a:fillRect/>
          </a:stretch>
        </p:blipFill>
        <p:spPr bwMode="auto">
          <a:xfrm>
            <a:off x="6357950" y="4071942"/>
            <a:ext cx="1744615" cy="2520000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42852"/>
            <a:ext cx="7286676" cy="928694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 за 2022 год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Международные конкурсы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4" name="Рисунок 3" descr="http://ds8.kchr.prosadiki.ru/media/2022/03/13/1292577577/b9a824cf-5f41-44af-934c-9a6ac952e87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857364"/>
            <a:ext cx="2160000" cy="28800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142852"/>
            <a:ext cx="6790580" cy="42862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Оглавление</a:t>
            </a:r>
            <a:endParaRPr lang="ru-RU" sz="2800" b="1" i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14348" y="571480"/>
            <a:ext cx="8429652" cy="6858048"/>
          </a:xfrm>
        </p:spPr>
        <p:txBody>
          <a:bodyPr>
            <a:noAutofit/>
          </a:bodyPr>
          <a:lstStyle/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сведения.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садика.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Стиль руководителя.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задачи детского сада.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 детском саде.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Групповые помещения.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об образовательном процессе за 2022 год.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 и конкурсах.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 воспитанников за 2022 год. Всероссийские конкурсы</a:t>
            </a:r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Международные конкурсы. </a:t>
            </a:r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</a:t>
            </a:r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конкурсы 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Сводная таблица мониторинга  уровня  развития детей за 2022 год.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 педагогов за 2022 год. Всероссийские </a:t>
            </a:r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конкурсы. Международные конкурсы. Муниципальные </a:t>
            </a:r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конкурсы 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 МКДОУ «Детский сад №8 «Гнёздышко» за 2022 </a:t>
            </a:r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Награждение грамотами педагогов МКДОУ «Детский сад №8 «Гнёздышко» в сфере дошкольного образования за 2022 год.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технологии.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заболеваемости детей 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в логопедической группе.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питания.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правилам дорожной безопасности.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Скажи террору – НЕТ.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Финансово-экономическая деятельность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Удовлетворенность родителей воспитанников деятельностью ДОУ.</a:t>
            </a:r>
            <a:endParaRPr lang="ru-RU" sz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развития ДОУ в 2022году</a:t>
            </a:r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kartinkin.net/uploads/posts/2021-07/1627002401_17-kartinkin-com-p-detskii-fon-s-solnishkom-krasivo-1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433522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за 2022 год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Муниципальные конкурсы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://ds8.kchr.prosadiki.ru/media/2023/01/12/1287881415/Blagodarstvennoe_pis_mo_Larecz_novogodnix_chudes_Mamxyagova.jpg"/>
          <p:cNvPicPr/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4071934" y="1500174"/>
            <a:ext cx="1944000" cy="26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28728" y="4786322"/>
            <a:ext cx="692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*   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22.11.2022 г. Участие музыкального руководителя Волковой Н. И. в муниципальном ежегодном конкурсе Воспитатель года России – 2023 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за 2022 год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728" y="1447800"/>
          <a:ext cx="7215238" cy="426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433522" cy="9397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Достижения МКДОУ «Детский сад №8 «Гнёздышко»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за 2022 год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Содержимое 19" descr="http://ds8.kchr.prosadiki.ru/media/2022/08/22/1299177378/gramot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143116"/>
            <a:ext cx="2232000" cy="32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500166" y="1285860"/>
            <a:ext cx="2071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A5002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Всероссийский конкурс</a:t>
            </a:r>
            <a:endParaRPr lang="ru-RU" dirty="0"/>
          </a:p>
        </p:txBody>
      </p:sp>
      <p:pic>
        <p:nvPicPr>
          <p:cNvPr id="22" name="Рисунок 21" descr="G:\конкурсы\Всероссийский конкурс Лучший детский сад 2022-2023\достижения\gramota_Larecz_novogodnix_chudes_Gnyozdy_shk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214554"/>
            <a:ext cx="2232000" cy="32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5429256" y="1357298"/>
            <a:ext cx="2571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A5002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Муниципальный конкурс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5786454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*   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07.02.2022 г. Участие в конкурсе "Лучшее тематическое оформление фасада образовательных организаций" к 100-летию КЧР</a:t>
            </a:r>
            <a:endParaRPr lang="ru-RU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Достижения МКДОУ «Детский сад №8 «Гнёздышко» за 2022 год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728" y="1447800"/>
          <a:ext cx="7215238" cy="426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Награждение грамотами педагогов </a:t>
            </a:r>
            <a:b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МКДОУ «Детский сад №8 «Гнёздышко»</a:t>
            </a:r>
            <a:b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в сфере дошкольного образования за 2022 год</a:t>
            </a:r>
            <a:b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ds8.kchr.prosadiki.ru/media/2022/05/27/1297732239/gramota_Ozov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000240"/>
            <a:ext cx="1836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ds8.kchr.prosadiki.ru/media/2022/10/04/1283765368/Aslanukova_M._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714488"/>
            <a:ext cx="1836000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ds8.kchr.prosadiki.ru/media/2022/05/27/1297732205/cekova_gramot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928802"/>
            <a:ext cx="1836000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ds8.kchr.prosadiki.ru/media/2022/10/04/1283765508/Izbullaeva_Z._F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785926"/>
            <a:ext cx="1836000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858180" cy="50006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err="1" smtClean="0"/>
              <a:t>Здоровьесберегающие</a:t>
            </a:r>
            <a:r>
              <a:rPr lang="ru-RU" sz="2800" b="1" i="1" dirty="0" smtClean="0"/>
              <a:t> технологии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857232"/>
            <a:ext cx="7929618" cy="5857916"/>
          </a:xfrm>
        </p:spPr>
        <p:txBody>
          <a:bodyPr>
            <a:no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Планомерное сохранение и развитие здоровья в условиях нашего МКДОУ осуществляется по нескольким направлениям.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Считая  физическое развитие и  укрепление здоровья детей ведущими направлениями в работе с дошкольниками, коллектив МКДОУ осуществляет систематическую физкультурно-оздоровительную и лечебно-профилактическую работу. В течение года осуществляется комплексная система физкультурно-оздоровительных мероприятий: 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утренняя гимнастика: в тёплое время года на свежем воздухе, в холодное – в зале;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физкультурные занятия – 3 раза в неделю, одно из которых на свежем воздухе : в теплый период – все 3  проводятся  на улице;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физкультурные праздники и развлечения;	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ежедневные прогулки;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оздоровительная гимнастика после сна;	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психогимнастика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 время  проведения познавательной деятельности физкультминутки;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закаливающие процедуры: профилактика плоскостопия, обширное умывание,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солнечные и воздушные ванны, хождение босиком;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витаминизация  пищи;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санитарно – просветительная  работа с  родителями и персоналом МКДОУ.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режим дня активно включена пальчиковая гимнастика, способствующая развитию мелкой моторики и тактильных ощущений. </a:t>
            </a:r>
          </a:p>
          <a:p>
            <a:pPr algn="just"/>
            <a:endParaRPr lang="ru-RU" sz="1400" b="1" i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115328" cy="42862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err="1" smtClean="0"/>
              <a:t>Здоровьесберегающие</a:t>
            </a:r>
            <a:r>
              <a:rPr lang="ru-RU" sz="2800" b="1" i="1" dirty="0" smtClean="0"/>
              <a:t> технологии</a:t>
            </a:r>
            <a:endParaRPr lang="ru-RU" sz="28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71480"/>
            <a:ext cx="8401080" cy="6143668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Анализ развития физической подготовленности показывает, что многие дети правильно  выполняют большинство физических упражнений, играют в подвижные игры. Плановое системное обучение двигательным навыкам на занятиях физкультурой и совершенствование их в индивидуальной работе помогают поднять уровень двигательных навыков, повысить интерес к физическим упражнениям и качество выполнения 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каждой возрастной группе соблюдается оптимальный двигательный режим, используются  элементы релаксации, 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психогимнастика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пальчиковая гимнастика , работает систематически  педагог-психолог  с проблемными детьми.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А также  в каждой возрастной группе  есть уголок двигательной активности, где сосредоточено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физоборудование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для индивидуальной работы с детьми, атрибуты к подвижным и спортивным играм. С детьми организовываются игры подвижные, народные – народностей, населяющих  наш регион , малые виды спорта – волейбол , баскетбол, катание на велосипедах , на санях , роликовые коньки; работа кружка «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Здоровичок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20482" name="Picture 2" descr="C:\инфо ДОУ по годам\2020\конкурс\республиканский конкурс Лучший детский сад 2021\IMG-20210329-WA0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714752"/>
            <a:ext cx="3972550" cy="2973178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</p:pic>
      <p:pic>
        <p:nvPicPr>
          <p:cNvPr id="20483" name="Picture 3" descr="C:\инфо ДОУ по годам\2020\конкурс\республиканский конкурс Лучший детский сад 2021\IMG-20210330-WA0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714752"/>
            <a:ext cx="3996000" cy="299700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647836" cy="582594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Уровень заболеваемости детей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000108"/>
            <a:ext cx="7647836" cy="524829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214413" y="1000110"/>
          <a:ext cx="7429554" cy="170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6518"/>
                <a:gridCol w="2476518"/>
                <a:gridCol w="2476518"/>
              </a:tblGrid>
              <a:tr h="202129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Классификация</a:t>
                      </a:r>
                      <a:r>
                        <a:rPr lang="ru-RU" sz="10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болезней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2129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ОРВИ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249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2129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Острый</a:t>
                      </a:r>
                      <a:r>
                        <a:rPr lang="ru-RU" sz="10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ларингит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2129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Острый ринит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2129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Ветряная оспа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2129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COVID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5986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smtClean="0">
                          <a:latin typeface="Times New Roman" pitchFamily="18" charset="0"/>
                          <a:cs typeface="Times New Roman" pitchFamily="18" charset="0"/>
                        </a:rPr>
                        <a:t>Другие заболевания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214414" y="1000108"/>
          <a:ext cx="7429554" cy="195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6518"/>
                <a:gridCol w="2476518"/>
                <a:gridCol w="2476518"/>
              </a:tblGrid>
              <a:tr h="202129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Классификация</a:t>
                      </a:r>
                      <a:r>
                        <a:rPr lang="ru-RU" sz="10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болезней</a:t>
                      </a:r>
                      <a:endParaRPr lang="ru-RU" sz="10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0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2129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ОРВИ, ОРЗ</a:t>
                      </a:r>
                      <a:endParaRPr lang="ru-RU" sz="1000" b="1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244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203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2129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Бронхит</a:t>
                      </a:r>
                      <a:endParaRPr lang="ru-RU" sz="1000" b="1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21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Ветряная оспа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21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COVID</a:t>
                      </a:r>
                      <a:endParaRPr lang="ru-RU" sz="1000" b="1" i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21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заболевания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0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59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r>
                        <a:rPr lang="ru-RU" sz="1000" b="1" i="1" baseline="0" dirty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i="1" baseline="0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детскому саду</a:t>
                      </a:r>
                      <a:endParaRPr lang="ru-RU" sz="1000" b="1" i="1" dirty="0" smtClean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286</a:t>
                      </a:r>
                      <a:endParaRPr lang="ru-RU" sz="1000" b="1" i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313</a:t>
                      </a:r>
                      <a:endParaRPr lang="ru-RU" sz="1000" b="1" i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5986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Общее количество детей</a:t>
                      </a:r>
                      <a:endParaRPr lang="ru-RU" sz="1000" b="1" i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324</a:t>
                      </a:r>
                      <a:endParaRPr lang="ru-RU" sz="1000" b="1" i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318</a:t>
                      </a:r>
                      <a:endParaRPr lang="ru-RU" sz="1000" b="1" i="1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1214414" y="3214686"/>
          <a:ext cx="7429552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071538" y="5000637"/>
            <a:ext cx="75724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Сравнивая показатели заболеваемости за 2021 и 2022 учебный год можно сказать, что он пусть незначительно, но снизился, на 38 воспитанников, что составляет 11% ниже.</a:t>
            </a:r>
          </a:p>
          <a:p>
            <a:r>
              <a:rPr lang="ru-RU" sz="1400" dirty="0" smtClean="0"/>
              <a:t> </a:t>
            </a:r>
          </a:p>
          <a:p>
            <a:r>
              <a:rPr lang="ru-RU" sz="1400" dirty="0" smtClean="0"/>
              <a:t>Уровень общей  заболеваемости за  2022  года, выше, чем за 2021  года, на 37%</a:t>
            </a:r>
          </a:p>
          <a:p>
            <a:pPr algn="just"/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569518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>Распределение детей по группам здоровья</a:t>
            </a:r>
            <a:b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(% от общего количества воспитанников)</a:t>
            </a:r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800" b="1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071546"/>
            <a:ext cx="7643866" cy="5176854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 smtClean="0"/>
          </a:p>
          <a:p>
            <a:pPr lvl="0">
              <a:buNone/>
            </a:pPr>
            <a:endParaRPr lang="ru-RU" altLang="ja-JP" sz="14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Исходя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полученных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данных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показателях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здоровья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количестве</a:t>
            </a:r>
            <a:r>
              <a:rPr lang="ru-RU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дошкольников,                                              </a:t>
            </a:r>
          </a:p>
          <a:p>
            <a:pPr lvl="0" algn="just">
              <a:buNone/>
            </a:pP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имеющих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отклонения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можно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сделать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вывод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большинство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воспитанников</a:t>
            </a:r>
            <a:r>
              <a:rPr lang="ru-RU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имеют</a:t>
            </a:r>
          </a:p>
          <a:p>
            <a:pPr algn="just">
              <a:buNone/>
            </a:pP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первую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группу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здоровья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Наконец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</a:t>
            </a:r>
            <a:r>
              <a:rPr lang="ru-RU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4и 5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группой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здоровья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выявлены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de-DE" altLang="ja-JP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altLang="ja-JP" sz="14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9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/>
              <a:t> 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214414" y="1142984"/>
          <a:ext cx="7096132" cy="1263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033"/>
                <a:gridCol w="1774033"/>
                <a:gridCol w="1774033"/>
                <a:gridCol w="1774033"/>
              </a:tblGrid>
              <a:tr h="606987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Группы здоровья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 группа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 группа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smtClean="0">
                          <a:latin typeface="Times New Roman" pitchFamily="18" charset="0"/>
                          <a:cs typeface="Times New Roman" pitchFamily="18" charset="0"/>
                        </a:rPr>
                        <a:t>3 группа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667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 гг.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60,9 % (223)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30,6 % (112)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8,4% (31)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7008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2021-2022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гг.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85% (290)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12% (43)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3% (9)</a:t>
                      </a:r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1214414" y="3714752"/>
          <a:ext cx="7358114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36828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Работа в логопедической группе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642918"/>
            <a:ext cx="8401080" cy="6000792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детском саду имеется логопедическая группа, предназначенная для обучения детей с нарушениями речи. В нее распределяют детей с учетом специфики не только речевых особенностей, но и возрастных. Прием воспитанников в группе ведется с 5 лет.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Работа ведется по программе Н.В.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Нищевой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Программа составлена с учетом методической литературы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Н.В.Нищевой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Работа педагога-психолога, учителя-логопеда проводится в тесном контакте с воспитателями.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Музыкальный руководитель строит познавательную деятельность с учетом особенностей детей. В ходе занятия используются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логоритмические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упражнения, имеющие оздоровительную направленность (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общеразвивающие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упражнения, работа над певческим дыханием и развитием певческого голоса, простейшие приемы массажа).Особое внимание уделяется формированию чувства ритма. Для этого используются такие приемы, как передача ритма хлопками, шагами, при помощи погремушки и т.д. 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Работу  по физическому развитию проводит  инструктор по физической культуре, используя  коррекционные упражнения для развития ориентировки в пространстве, зрительных функций, индивидуальный подход к каждому ребенку с учетом особенностей.</a:t>
            </a:r>
          </a:p>
          <a:p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F:\конкурс ПЕРЕДОВОЙ ОПЫТ 2022\фото\логопед.гр. 1.jpg"/>
          <p:cNvPicPr>
            <a:picLocks noChangeAspect="1" noChangeArrowheads="1"/>
          </p:cNvPicPr>
          <p:nvPr/>
        </p:nvPicPr>
        <p:blipFill>
          <a:blip r:embed="rId2" cstate="print"/>
          <a:srcRect l="12356" b="1815"/>
          <a:stretch>
            <a:fillRect/>
          </a:stretch>
        </p:blipFill>
        <p:spPr bwMode="auto">
          <a:xfrm>
            <a:off x="1000100" y="4214817"/>
            <a:ext cx="2291506" cy="2520000"/>
          </a:xfrm>
          <a:prstGeom prst="rect">
            <a:avLst/>
          </a:prstGeom>
          <a:noFill/>
        </p:spPr>
      </p:pic>
      <p:pic>
        <p:nvPicPr>
          <p:cNvPr id="21507" name="Picture 3" descr="F:\конкурс ПЕРЕДОВОЙ ОПЫТ 2022\фото\логопед.гр.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4143380"/>
            <a:ext cx="2124000" cy="2546765"/>
          </a:xfrm>
          <a:prstGeom prst="rect">
            <a:avLst/>
          </a:prstGeom>
          <a:noFill/>
        </p:spPr>
      </p:pic>
      <p:pic>
        <p:nvPicPr>
          <p:cNvPr id="21508" name="Picture 4" descr="F:\конкурс ПЕРЕДОВОЙ ОПЫТ 2022\фото\логопед.гр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4071942"/>
            <a:ext cx="2167200" cy="2610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Основные сведения</a:t>
            </a:r>
            <a:endParaRPr lang="ru-RU" sz="3600" b="1" i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28662" y="1214422"/>
            <a:ext cx="8005026" cy="5429288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Полное наименование  образовательного учреждения –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Муниципальное казённое дошкольное образовательное учреждение комбинированного вида «Детский сад №8 «Гнёздышко» 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Сокращенное название по Уставу   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МКДОУ Д/С № 8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Юридический адрес учреждения   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369000, Российская Федерация                      Карачаево-Черкесская республика, город  Черкесск, пр.Ленина, д. 60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Заведующий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                 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Дамалаева Зарина  Владимировна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Учредитель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                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 мэрии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образования  города Черкесска</a:t>
            </a:r>
          </a:p>
          <a:p>
            <a:r>
              <a:rPr lang="ru-RU" sz="1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                </a:t>
            </a: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dets8@mail.ru</a:t>
            </a:r>
            <a:endParaRPr lang="ru-RU" sz="1800" b="1" i="1" u="sng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Телефон                       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8 (8782) 26 24 48 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Адрес сайта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                 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http://ds8.kchr.prosadiki.ru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Страница</a:t>
            </a:r>
            <a:r>
              <a:rPr lang="ru-RU" sz="1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Telegram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канале   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https://t.me/gnezdyshko_8</a:t>
            </a:r>
            <a:endParaRPr lang="ru-RU" sz="18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Страница в Одноклассниках   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https://ok.ru/group/675330445891117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Страница </a:t>
            </a:r>
            <a:r>
              <a:rPr lang="ru-RU" sz="1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vk.com/club205230548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8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kartinkin.net/uploads/posts/2021-07/1627002401_17-kartinkin-com-p-detskii-fon-s-solnishkom-krasivo-1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36828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>	Организация питания</a:t>
            </a:r>
            <a:endParaRPr lang="ru-RU" sz="28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642918"/>
            <a:ext cx="8186766" cy="6215082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Организация питания в ДОУ соответствует санитарно-эпидемиологическим правилам и нормативам. В ДОУ организовано 3-х разовое горячее питание: завтрак, обед, полдник. ДОУ работает по примерному двухнедельному меню от 3 до 7 лет, утверждённым заведующей ДОУ.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 основании ежедневного меню составляется меню-требование установленного образца с указанием выхода блюд для детей разного возраста. 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Выдача готовой пищи осуществляется только после проведения приемочного контроля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бракеражной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комиссией.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Медицинская сестра и повар контролируют нормы, калорийность пищи, энергетическую ценность блюд, сбалансированность питания и пр.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группах соблюдается питьевой режим.</a:t>
            </a:r>
          </a:p>
          <a:p>
            <a:endParaRPr lang="ru-RU" sz="1400" b="1" i="1" dirty="0"/>
          </a:p>
        </p:txBody>
      </p:sp>
      <p:pic>
        <p:nvPicPr>
          <p:cNvPr id="7" name="Picture 2" descr="F:\конкурс ПЕРЕДОВОЙ ОПЫТ 2022\фото\питание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429000"/>
            <a:ext cx="3492000" cy="261900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7169" name="Picture 1" descr="F:\конкурс ПЕРЕДОВОЙ ОПЫТ 2022\фото\питание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429000"/>
            <a:ext cx="3492000" cy="261900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43971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Обучение правилам дорожной безопасности</a:t>
            </a:r>
            <a:endParaRPr lang="ru-RU" sz="2800" b="1" i="1" dirty="0"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28596" y="857232"/>
            <a:ext cx="8258204" cy="5786478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Обеспечение здоровья детей — основная цель, главная задача цивилизованного общества. Обучение правилам дорожного движения  в детском саду – это жизненная необходимость, поэтому различные мероприятия по ПДД всегда актуальны в нашем учреждении. В детском саду ребенок должен усвоить основные понятия системы дорожного движения и научиться важнейшим правилам поведения на дороге. ПДД  в детском саду – это довольно большой комплекс знаний, который воспитатели  стараются донести до детей, ведь от этого зависит их безопасность на дороге. 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Наши воспитанники постоянно встречаются с инспекторами ГИБДД, участвуют в различных мероприятиях, конкурсах. </a:t>
            </a:r>
          </a:p>
        </p:txBody>
      </p:sp>
      <p:sp>
        <p:nvSpPr>
          <p:cNvPr id="2050" name="AutoShape 2" descr="https://static.mvd.ru/upload/site13/document_images/Screenshot_20220105-101021_Gall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static.mvd.ru/upload/site13/document_images/Screenshot_20220105-101021_Gallery-800x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1\Downloads\конкурсы\Елка ПДД\Screenshot_20220105-101042_Gallery-800x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286124"/>
            <a:ext cx="2052000" cy="27118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2054" name="Picture 6" descr="C:\Users\1\Downloads\конкурсы\Елка ПДД\Screenshot_20220105-101054_Gallery-800x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643314"/>
            <a:ext cx="3096000" cy="2035620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</p:pic>
      <p:pic>
        <p:nvPicPr>
          <p:cNvPr id="7170" name="Picture 2" descr="http://ds8.kchr.prosadiki.ru/media/2022/10/13/1284456540/PHOTO-2022-10-13-14-16-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286124"/>
            <a:ext cx="2124000" cy="28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142852"/>
            <a:ext cx="7043758" cy="428628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Скажи террору – НЕТ</a:t>
            </a:r>
            <a:endParaRPr lang="ru-RU" sz="2400" b="1" i="1" dirty="0"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500042"/>
            <a:ext cx="8072494" cy="5626121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Формирование основ культуры безопасности детей осуществляется в нашем ДОУ в разных направлениях. Основное – это работа с детьми, с родителями, педагогическим коллективом и персоналом. Важно не только оберегать ребенка от опасности, но и готовить его встрече с возможными трудностями, формировать представление о наиболее опасных ситуациях, о необходимости соблюдения мер предосторожности, прививать ему навыки безопасного поведения в быту. Работа ведется совместно с родителями, которые выступают для ребенка примером для подражания. В нашем детском саду проводятся тематические недели, встречи с сотрудниками охранной организации, с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Росгвардии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под девизом: «Скажи террору – НЕТ!»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21.10.2022г. было проведено родительское собрание по предупреждению преступлений в отношении несовершеннолетних, жесткого обращения с детьми. На собрании присутствовали председатели родительских комитетов, коллектив детского сада, медицинский работник детского сада, инспектор Отдела по делам несовершеннолетних и Отделения участковых уполномоченных полиции подразделения по делам несовершеннолетних. 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02.11.2022г. сотрудники МКДОУ "Детский сад №8 "Гнёздышко" города Черкесска провели мероприятие  по обучению элементарным правилам поведения в критические моменты совместно с сотрудниками МВД.</a:t>
            </a:r>
          </a:p>
          <a:p>
            <a:pPr algn="just"/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148" name="Picture 4" descr="http://ds8.kchr.prosadiki.ru/media/2022/10/13/1284456561/PHOTO-2022-10-13-14-15-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4214818"/>
            <a:ext cx="1872000" cy="249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6150" name="Picture 6" descr="http://ds8.kchr.prosadiki.ru/media/2022/11/02/1286650336/PHOTO-2022-11-02-14-40-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429132"/>
            <a:ext cx="2784000" cy="2088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6152" name="Picture 8" descr="http://ds8.kchr.prosadiki.ru/media/2022/10/26/1287111704/5685f6f4-3c40-4ba0-8d81-e50e210637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572008"/>
            <a:ext cx="3348000" cy="188325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362084" cy="582594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Финансово-экономическая деятельность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000108"/>
            <a:ext cx="7576398" cy="5248292"/>
          </a:xfrm>
        </p:spPr>
        <p:txBody>
          <a:bodyPr>
            <a:normAutofit/>
          </a:bodyPr>
          <a:lstStyle/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Работа по  материально-техническому обеспечению планируется в годовом плане, отражена в  Программе развития ДОУ, соглашении по охране труда. 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 здании оборудованы музыкальный зал, физкультурный зал,  кабинет педагога-психолога (кабинет психологической разгрузки), учителя-логопеда, медицинский кабинет.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Групповые помещения оборудованы с учетом возрастных особенностей детей и в соответствии с требованиями реализуемой образовательной  программы ДОУ. На территории детского сада имеются участки для прогулок детей, цветники, экологическая тропа, тропа Здоровья.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В течение года ведется пополнение спортивного инвентаря и наглядности, методической литературы, игровых уголков  в соответствии с требованиями ФГОС, средств ТСО.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Оборудование используется рационально, ведётся учёт материальных ценностей, приказом по ДОУ назначены ответственные лица за сохранность имущества. Вопросы по материально-техническому обеспечению рассматриваются на административных совещаниях, совещаниях по охране труда.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Здание, территория ДОУ соответствует санитарно-эпидемиологическим правилам и нормативам, требованиям пожарной и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электробезопасности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, нормам охраны труда. </a:t>
            </a:r>
          </a:p>
          <a:p>
            <a:endParaRPr lang="ru-RU" sz="13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357290" y="4857761"/>
          <a:ext cx="7572428" cy="1496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6544"/>
                <a:gridCol w="1285884"/>
              </a:tblGrid>
              <a:tr h="24032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бюджета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0322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23554747,43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48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Фонд оплаты</a:t>
                      </a:r>
                      <a:r>
                        <a:rPr lang="ru-RU" sz="12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труда учреждения</a:t>
                      </a:r>
                      <a:endParaRPr lang="ru-RU" sz="12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Закупка товаров , работ, услуг</a:t>
                      </a:r>
                      <a:r>
                        <a:rPr lang="ru-RU" sz="12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сфере информационно-коммуникационных технологий </a:t>
                      </a:r>
                    </a:p>
                    <a:p>
                      <a:r>
                        <a:rPr lang="ru-RU" sz="12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Прочая закупка товаров, работ и услуг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12800170,63</a:t>
                      </a:r>
                    </a:p>
                    <a:p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212,274</a:t>
                      </a:r>
                    </a:p>
                    <a:p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93537,90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357166"/>
            <a:ext cx="7504960" cy="714380"/>
          </a:xfrm>
        </p:spPr>
        <p:txBody>
          <a:bodyPr>
            <a:no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Удовлетворенность родителей воспитанников деятельностью ДОУ</a:t>
            </a:r>
            <a:endParaRPr lang="ru-RU" sz="25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Ежегодно в конце каждого учебного года в МКДОУ проводится анкетирование родительского сообщества, целью которого является изучение мнения родителей (законных представителей) о степени удовлетворенности оказанными в ДОУ в течение учебного года государственными услугами: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Полностью удовлетворены – 90%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Частично удовлетворены – 8%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Не удовлетворены -  2%</a:t>
            </a: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ownloads\отзывы родителей\отзывы родителей 10 гр.jpg"/>
          <p:cNvPicPr>
            <a:picLocks noChangeAspect="1" noChangeArrowheads="1"/>
          </p:cNvPicPr>
          <p:nvPr/>
        </p:nvPicPr>
        <p:blipFill>
          <a:blip r:embed="rId2" cstate="print"/>
          <a:srcRect b="7229"/>
          <a:stretch>
            <a:fillRect/>
          </a:stretch>
        </p:blipFill>
        <p:spPr bwMode="auto">
          <a:xfrm>
            <a:off x="1928794" y="3286124"/>
            <a:ext cx="2952000" cy="3429024"/>
          </a:xfrm>
          <a:prstGeom prst="rect">
            <a:avLst/>
          </a:prstGeom>
          <a:noFill/>
        </p:spPr>
      </p:pic>
      <p:pic>
        <p:nvPicPr>
          <p:cNvPr id="8" name="Picture 3" descr="C:\Users\User\Downloads\отзывы родителей\отзывы родителей 10 гр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643182"/>
            <a:ext cx="2952000" cy="3628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504960" cy="868346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Удовлетворенность родителей воспитанников деятельностью ДОУ</a:t>
            </a:r>
            <a:endParaRPr lang="ru-RU" sz="2500" dirty="0"/>
          </a:p>
        </p:txBody>
      </p:sp>
      <p:pic>
        <p:nvPicPr>
          <p:cNvPr id="55298" name="Picture 2" descr="C:\Users\User\Downloads\отзывы родителей\отзывы родителей 1 г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28736"/>
            <a:ext cx="3463447" cy="4800600"/>
          </a:xfrm>
          <a:prstGeom prst="rect">
            <a:avLst/>
          </a:prstGeom>
          <a:noFill/>
        </p:spPr>
      </p:pic>
      <p:pic>
        <p:nvPicPr>
          <p:cNvPr id="6" name="Picture 1" descr="C:\Users\User\Downloads\отзывы родителей\отзывы родителей 1 гр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500174"/>
            <a:ext cx="3240000" cy="4644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504960" cy="511156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effectLst/>
                <a:latin typeface="Times New Roman" pitchFamily="18" charset="0"/>
                <a:cs typeface="Times New Roman" pitchFamily="18" charset="0"/>
              </a:rPr>
              <a:t>Направления развития ДОУ в 2022году</a:t>
            </a:r>
            <a:endParaRPr lang="ru-RU" sz="2500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071546"/>
            <a:ext cx="7576398" cy="517685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Проанализировав достигнутые результаты и основные проблемы в 2022 году, были определены перспективы работы на следующий год: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1.В контексте реализации ФГОС, стимулировать всестороннюю активность детей, создавая условия для творческой и познавательной деятельности, индивидуализированного образования.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2. Организовать учебно-воспитательный процесс на основе самостоятельной деятельности дошкольников и применения инновационных </a:t>
            </a:r>
            <a:r>
              <a:rPr lang="ru-RU" sz="1700" b="1" i="1" dirty="0" err="1" smtClean="0">
                <a:latin typeface="Times New Roman" pitchFamily="18" charset="0"/>
                <a:cs typeface="Times New Roman" pitchFamily="18" charset="0"/>
              </a:rPr>
              <a:t>педтехнологий</a:t>
            </a: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3.Внедрять современные технологии для оптимизации учебного процесса. 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4.Согласно возрастным особенностям воспитанников систематически проводить работу по речевому развитию. 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5.Создавать развивающее пространство в детском саду, стимулирующее активность дошкольников.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6. Заботиться об эмоциональном благополучии, физическом и психическом здоровье детей. 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7.Способствовать росту профессиональной компетентности воспитателей, освоению новых </a:t>
            </a:r>
            <a:r>
              <a:rPr lang="ru-RU" sz="1700" b="1" i="1" dirty="0" err="1" smtClean="0">
                <a:latin typeface="Times New Roman" pitchFamily="18" charset="0"/>
                <a:cs typeface="Times New Roman" pitchFamily="18" charset="0"/>
              </a:rPr>
              <a:t>госстандартов</a:t>
            </a: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, внедрению проектной и исследовательской деятельности в их работу.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8. Наладить сотрудничество с родителями дошколят, активизировать работу родительских комитетов.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9. Заложить основы принятия семейных ценностей и чувства патриотизма, познакомить детей с культурой и историей родного края.</a:t>
            </a:r>
          </a:p>
          <a:p>
            <a:pPr>
              <a:buNone/>
            </a:pP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504960" cy="65403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009900"/>
                </a:solidFill>
                <a:effectLst/>
                <a:latin typeface="Times New Roman" pitchFamily="18" charset="0"/>
                <a:cs typeface="Times New Roman" pitchFamily="18" charset="0"/>
              </a:rPr>
              <a:t>Наш девиз:</a:t>
            </a:r>
            <a:endParaRPr lang="ru-RU" sz="2800" b="1" i="1" dirty="0">
              <a:solidFill>
                <a:srgbClr val="0099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Собраться вместе есть начало. Держаться вместе есть прогресс. Работать вместе есть успех</a:t>
            </a:r>
            <a:r>
              <a:rPr lang="ru-RU" b="1" i="1" dirty="0" smtClean="0">
                <a:solidFill>
                  <a:srgbClr val="C00000"/>
                </a:solidFill>
              </a:rPr>
              <a:t>.</a:t>
            </a:r>
            <a:endParaRPr lang="ru-RU" dirty="0" smtClean="0">
              <a:solidFill>
                <a:srgbClr val="C00000"/>
              </a:solidFill>
            </a:endParaRPr>
          </a:p>
          <a:p>
            <a:pPr algn="r">
              <a:buNone/>
            </a:pPr>
            <a:r>
              <a:rPr lang="ru-RU" i="1" dirty="0" smtClean="0">
                <a:solidFill>
                  <a:srgbClr val="006600"/>
                </a:solidFill>
              </a:rPr>
              <a:t> </a:t>
            </a:r>
            <a:r>
              <a:rPr lang="ru-RU" sz="2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Генри Форд</a:t>
            </a:r>
            <a:endParaRPr lang="ru-RU" sz="28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36828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садика</a:t>
            </a:r>
            <a:endParaRPr lang="ru-RU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785794"/>
            <a:ext cx="8358246" cy="5340369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МКДОУ «Детский сад №8 «Гнездышко» свою историю начал с 1975 года. 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1975 года до  1993 года здание детского сада принадлежало предприятию «Карачаево-Черкесскому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сельхозстрою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1993году детский сад передан городскому управлению образования. За этот период создана и реализуется модель содружества детско-родительского и педагогического коллектива. 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1995 году на базе ДОУ  открыта  коррекционная  логопедическая группа и детский сад получил статус - «детский сад комбинированного вида».  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2010года  детский сад переведён в статус Муниципального казённого дошкольного образовательного учреждения с приоритетным художественно-эстетическим развитием. Режим функционирования установлен Учредителем, исходя из потребностей семьи и возможностей бюджетного финансирования: рабочая неделя – пятидневная, длительность работы – 10.5 часов. Здание детского сада типовое, благоустроенное.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конкурс ПЕРЕДОВОЙ ОПЫТ 2022\фото\фото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929066"/>
            <a:ext cx="3492000" cy="26182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097" name="Picture 1" descr="C:\инфо ДОУ по годам\2020\конкурс\республиканский конкурс Лучший детский сад 2021\ANDW0285_kop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929066"/>
            <a:ext cx="3456000" cy="259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43971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садика</a:t>
            </a:r>
            <a:endParaRPr lang="ru-RU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58204" cy="5500726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2014г. детским садом руководит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Дамалаева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Зарина Владимировна, почетный работник воспитания и просвещения РФ. Общий стаж работы – 27 лет. Как руководитель, Зарина Владимировна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Дамалаева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старается делать всё для того, чтобы детский сад процветал, комфортно работалось сотрудникам, а родители доверяли своих детей. Своей работой работники детского сада делают так, чтобы детям было в  нем уютно и комфортно, интересно и радостно. В ДОУ руководитель является ключевым звеном его эффективного функционирования и результативности воспитательно-образовательной работы.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Кредо нашего руководителя: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"Лучший способ сделать ребенка хорошим - это сделать его счастливым!"</a:t>
            </a:r>
            <a:endParaRPr lang="ru-RU" sz="1400" i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C:\Users\1\Pictures\08a3e0ae1de9e5724b980ce8ee7483b4.png"/>
          <p:cNvPicPr/>
          <p:nvPr/>
        </p:nvPicPr>
        <p:blipFill>
          <a:blip r:embed="rId2"/>
          <a:srcRect l="1550"/>
          <a:stretch>
            <a:fillRect/>
          </a:stretch>
        </p:blipFill>
        <p:spPr bwMode="auto">
          <a:xfrm>
            <a:off x="928662" y="3500438"/>
            <a:ext cx="3456000" cy="2772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ds8.kchr.prosadiki.ru/media/2020/10/06/1243359424/IMG-20201005-WA015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00438"/>
            <a:ext cx="3636000" cy="2664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7972452" cy="29684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Стиль руководителя</a:t>
            </a:r>
            <a:endParaRPr lang="ru-RU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42910" y="642918"/>
            <a:ext cx="7829576" cy="5411807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Зарина Владимировна придерживается в своей работе демократическим (коллегиальным) стилем, принимая решения сама, но вырабатывая их совместно с подчиненными, предпочитая влиять на них при помощи убеждения. Этот стиль избегает административными методами навязывать свою волю подчиненным, прибегая к групповой дискуссии и стимулируя их активность при принятии решений. Однако необходимо помнить, что групповые механизмы принятия решений могут вести к коллективной безответственности. Быть демократичным руководителем чрезвычайно трудно. Чтобы успешно применять в конкретной ситуации к конкретному человеку верный метод воздействия, руководитель должен иметь глубокие знания по психологии и управлению. Он должен обладать высокой эмоциональной устойчивостью, способностью гибкого поведения.</a:t>
            </a:r>
          </a:p>
          <a:p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 descr="C:\Users\1\Pictures\01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000372"/>
            <a:ext cx="4248000" cy="31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433522" cy="582594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Основные задачи детского сада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928670"/>
            <a:ext cx="7576398" cy="5319730"/>
          </a:xfrm>
        </p:spPr>
        <p:txBody>
          <a:bodyPr>
            <a:normAutofit/>
          </a:bodyPr>
          <a:lstStyle/>
          <a:p>
            <a:pPr lvl="0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охрана жизни и укрепление физического и психического здоровья детей;</a:t>
            </a:r>
          </a:p>
          <a:p>
            <a:pPr lvl="0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обеспечение познавательно-речевого, социально-личностного, художественно-эстетического  и физического развития детей;</a:t>
            </a:r>
          </a:p>
          <a:p>
            <a:pPr lvl="0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воспитание с учетом возрастных категорий детей гражданственности, уважения к правам и свободам человека, любви к окружающей природе, Родине, семье;</a:t>
            </a:r>
          </a:p>
          <a:p>
            <a:pPr lvl="0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осуществление необходимой коррекции недостатков в физическом и (или) психическом развитии детей;</a:t>
            </a:r>
          </a:p>
          <a:p>
            <a:pPr lvl="0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взаимодействие с семьями детей для обеспечения полноценного развития детей;</a:t>
            </a:r>
          </a:p>
          <a:p>
            <a:pPr lvl="0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оказание консультативной и методической помощи родителям (законным представителям) по вопросам воспитания, обучения и развития детей. </a:t>
            </a:r>
          </a:p>
          <a:p>
            <a:endParaRPr lang="ru-RU" dirty="0"/>
          </a:p>
        </p:txBody>
      </p:sp>
      <p:pic>
        <p:nvPicPr>
          <p:cNvPr id="7" name="Рисунок 6" descr="http://ds8.kchr.prosadiki.ru/media/2022/03/09/1292686277/IMG-20220304-WA02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786190"/>
            <a:ext cx="3168000" cy="24120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9" name="Рисунок 8" descr="http://ds8.kchr.prosadiki.ru/media/2022/06/01/1296366567/5714aae6-d15c-4007-b46e-e23e6ca678b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786190"/>
            <a:ext cx="3132000" cy="24120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72494" cy="36828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 детском саде</a:t>
            </a:r>
            <a:endParaRPr lang="ru-RU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785794"/>
            <a:ext cx="7615262" cy="57864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 детском саду  функционируют 11 возрастных групп: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 для детей раннего возраста (до 3 лет) – 1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 для детей младшего дошкольного возраста (с 3 до 4 лет) – 3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 для детей среднего дошкольного возраста (4-5 лет) - 1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 для детей старшего дошкольного возраста (5-6 лет) – 3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 для детей подготовительного дошкольного возраста – 2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 для детей дошкольного возраста комбинированной направленности   (ОНР) от 5 до 8 лет – 1 </a:t>
            </a:r>
          </a:p>
          <a:p>
            <a:pPr algn="just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      Плановая мощность детского сада – 259детей.</a:t>
            </a:r>
          </a:p>
          <a:p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3" name="Picture 1" descr="C:\инфо ДОУ по годам\2020\конкурс\республиканский конкурс Лучший детский сад 2021\IMG-20210329-WA0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429000"/>
            <a:ext cx="4140000" cy="309850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3074" name="Picture 2" descr="C:\инфо ДОУ по годам\2020\конкурс\республиканский конкурс Лучший детский сад 2021\20210331_122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429000"/>
            <a:ext cx="4140000" cy="3105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6899</TotalTime>
  <Words>2453</Words>
  <PresentationFormat>Экран (4:3)</PresentationFormat>
  <Paragraphs>443</Paragraphs>
  <Slides>47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Солнцестояние</vt:lpstr>
      <vt:lpstr>   Муниципальное казённое дошкольное образовательное учреждение комбинированного вида  «Детский сад №8 «Гнёздышко» г. Черкесска   ОТЧЁТ  ЗАВЕДУЮЩЕГО  МКДОУ «ДЕТСКИЙ САД №8 «ГНЁЗДЫШКО» ЗА 2022 ГОД ДАМАЛАЕВОЙ ЗАРИНЫ ВЛАДИМИРОВНЫ </vt:lpstr>
      <vt:lpstr>О детях….</vt:lpstr>
      <vt:lpstr>Оглавление</vt:lpstr>
      <vt:lpstr>Основные сведения</vt:lpstr>
      <vt:lpstr>История садика</vt:lpstr>
      <vt:lpstr>История садика</vt:lpstr>
      <vt:lpstr>Стиль руководителя</vt:lpstr>
      <vt:lpstr>Основные задачи детского сада</vt:lpstr>
      <vt:lpstr>Сведения о детском саде</vt:lpstr>
      <vt:lpstr>На 1января 2023г. число воспитанников составляет 318чл., на 1 января 2022г. составляло 324чл., что на 6 чл. меньше с предыдущим годом и составляет 2% </vt:lpstr>
      <vt:lpstr>Групповые помещения</vt:lpstr>
      <vt:lpstr>Сведения об образовательном процессе за 2022 год</vt:lpstr>
      <vt:lpstr>Сведения об образовательном процессе за 2022 год</vt:lpstr>
      <vt:lpstr>Сведения об образовательном процессе за 2022г.</vt:lpstr>
      <vt:lpstr>Сведения об образовательном процессе</vt:lpstr>
      <vt:lpstr>Участие в мероприятиях и конкурсах</vt:lpstr>
      <vt:lpstr>Участие в мероприятиях и конкурсах</vt:lpstr>
      <vt:lpstr>Участие в мероприятиях и конкурсах</vt:lpstr>
      <vt:lpstr>Участие в мероприятиях и конкурсах</vt:lpstr>
      <vt:lpstr>Участие в мероприятиях и конкурсах</vt:lpstr>
      <vt:lpstr>Участие в мероприятиях и конкурсах</vt:lpstr>
      <vt:lpstr> Достижения воспитанников за 2022 год Всероссийские конкурсы </vt:lpstr>
      <vt:lpstr>Достижения воспитанников за 2022 год Международные конкурсы</vt:lpstr>
      <vt:lpstr>Достижения воспитанников за 2022 год Муниципальные конкурсы</vt:lpstr>
      <vt:lpstr>Достижения воспитанников за 2022 год</vt:lpstr>
      <vt:lpstr>Сводная таблица мониторинга   уровня  развития детей за 2022 год</vt:lpstr>
      <vt:lpstr>Достижения педагогов за 2022 год Всероссийские конкурсы</vt:lpstr>
      <vt:lpstr>Достижения педагогов  за 2022 год Всероссийские конкурсы</vt:lpstr>
      <vt:lpstr>Достижения педагогов  за 2022 год Международные конкурсы</vt:lpstr>
      <vt:lpstr>Достижения педагогов за 2022 год Муниципальные конкурсы</vt:lpstr>
      <vt:lpstr>Достижения педагогов за 2022 год </vt:lpstr>
      <vt:lpstr>Достижения МКДОУ «Детский сад №8 «Гнёздышко»  за 2022 год </vt:lpstr>
      <vt:lpstr>Достижения МКДОУ «Детский сад №8 «Гнёздышко» за 2022 год </vt:lpstr>
      <vt:lpstr> Награждение грамотами педагогов   МКДОУ «Детский сад №8 «Гнёздышко» в сфере дошкольного образования за 2022 год  </vt:lpstr>
      <vt:lpstr>Здоровьесберегающие технологии</vt:lpstr>
      <vt:lpstr>Здоровьесберегающие технологии</vt:lpstr>
      <vt:lpstr>Уровень заболеваемости детей</vt:lpstr>
      <vt:lpstr>   Распределение детей по группам здоровья (% от общего количества воспитанников)     </vt:lpstr>
      <vt:lpstr>Работа в логопедической группе</vt:lpstr>
      <vt:lpstr> Организация питания</vt:lpstr>
      <vt:lpstr>Обучение правилам дорожной безопасности</vt:lpstr>
      <vt:lpstr>Скажи террору – НЕТ</vt:lpstr>
      <vt:lpstr>Финансово-экономическая деятельность</vt:lpstr>
      <vt:lpstr>Удовлетворенность родителей воспитанников деятельностью ДОУ</vt:lpstr>
      <vt:lpstr>Удовлетворенность родителей воспитанников деятельностью ДОУ</vt:lpstr>
      <vt:lpstr>Направления развития ДОУ в 2022году</vt:lpstr>
      <vt:lpstr>Наш девиз: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</cp:lastModifiedBy>
  <cp:revision>629</cp:revision>
  <dcterms:created xsi:type="dcterms:W3CDTF">2022-02-21T11:51:06Z</dcterms:created>
  <dcterms:modified xsi:type="dcterms:W3CDTF">2023-02-02T07:05:51Z</dcterms:modified>
</cp:coreProperties>
</file>