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1"/>
  </p:notesMasterIdLst>
  <p:sldIdLst>
    <p:sldId id="256" r:id="rId2"/>
    <p:sldId id="259" r:id="rId3"/>
    <p:sldId id="281" r:id="rId4"/>
    <p:sldId id="260" r:id="rId5"/>
    <p:sldId id="262" r:id="rId6"/>
    <p:sldId id="263" r:id="rId7"/>
    <p:sldId id="294" r:id="rId8"/>
    <p:sldId id="282" r:id="rId9"/>
    <p:sldId id="283" r:id="rId10"/>
    <p:sldId id="284" r:id="rId11"/>
    <p:sldId id="291" r:id="rId12"/>
    <p:sldId id="292" r:id="rId13"/>
    <p:sldId id="293" r:id="rId14"/>
    <p:sldId id="285" r:id="rId15"/>
    <p:sldId id="286" r:id="rId16"/>
    <p:sldId id="287" r:id="rId17"/>
    <p:sldId id="288" r:id="rId18"/>
    <p:sldId id="289" r:id="rId19"/>
    <p:sldId id="290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23" r:id="rId38"/>
    <p:sldId id="312" r:id="rId39"/>
    <p:sldId id="313" r:id="rId40"/>
    <p:sldId id="314" r:id="rId41"/>
    <p:sldId id="315" r:id="rId42"/>
    <p:sldId id="330" r:id="rId43"/>
    <p:sldId id="316" r:id="rId44"/>
    <p:sldId id="324" r:id="rId45"/>
    <p:sldId id="318" r:id="rId46"/>
    <p:sldId id="320" r:id="rId47"/>
    <p:sldId id="321" r:id="rId48"/>
    <p:sldId id="322" r:id="rId49"/>
    <p:sldId id="325" r:id="rId50"/>
    <p:sldId id="326" r:id="rId51"/>
    <p:sldId id="327" r:id="rId52"/>
    <p:sldId id="328" r:id="rId53"/>
    <p:sldId id="329" r:id="rId54"/>
    <p:sldId id="331" r:id="rId55"/>
    <p:sldId id="332" r:id="rId56"/>
    <p:sldId id="333" r:id="rId57"/>
    <p:sldId id="334" r:id="rId58"/>
    <p:sldId id="335" r:id="rId59"/>
    <p:sldId id="336" r:id="rId60"/>
    <p:sldId id="338" r:id="rId61"/>
    <p:sldId id="339" r:id="rId62"/>
    <p:sldId id="340" r:id="rId63"/>
    <p:sldId id="345" r:id="rId64"/>
    <p:sldId id="346" r:id="rId65"/>
    <p:sldId id="347" r:id="rId66"/>
    <p:sldId id="348" r:id="rId67"/>
    <p:sldId id="349" r:id="rId68"/>
    <p:sldId id="341" r:id="rId69"/>
    <p:sldId id="342" r:id="rId70"/>
    <p:sldId id="343" r:id="rId71"/>
    <p:sldId id="337" r:id="rId72"/>
    <p:sldId id="371" r:id="rId73"/>
    <p:sldId id="344" r:id="rId74"/>
    <p:sldId id="350" r:id="rId75"/>
    <p:sldId id="351" r:id="rId76"/>
    <p:sldId id="352" r:id="rId77"/>
    <p:sldId id="353" r:id="rId78"/>
    <p:sldId id="354" r:id="rId79"/>
    <p:sldId id="356" r:id="rId80"/>
    <p:sldId id="357" r:id="rId81"/>
    <p:sldId id="376" r:id="rId82"/>
    <p:sldId id="377" r:id="rId83"/>
    <p:sldId id="378" r:id="rId84"/>
    <p:sldId id="379" r:id="rId85"/>
    <p:sldId id="380" r:id="rId86"/>
    <p:sldId id="381" r:id="rId87"/>
    <p:sldId id="358" r:id="rId88"/>
    <p:sldId id="359" r:id="rId89"/>
    <p:sldId id="360" r:id="rId90"/>
    <p:sldId id="361" r:id="rId91"/>
    <p:sldId id="362" r:id="rId92"/>
    <p:sldId id="363" r:id="rId93"/>
    <p:sldId id="364" r:id="rId94"/>
    <p:sldId id="365" r:id="rId95"/>
    <p:sldId id="366" r:id="rId96"/>
    <p:sldId id="367" r:id="rId97"/>
    <p:sldId id="368" r:id="rId98"/>
    <p:sldId id="369" r:id="rId99"/>
    <p:sldId id="370" r:id="rId100"/>
    <p:sldId id="382" r:id="rId101"/>
    <p:sldId id="372" r:id="rId102"/>
    <p:sldId id="373" r:id="rId103"/>
    <p:sldId id="374" r:id="rId104"/>
    <p:sldId id="375" r:id="rId105"/>
    <p:sldId id="383" r:id="rId106"/>
    <p:sldId id="384" r:id="rId107"/>
    <p:sldId id="385" r:id="rId108"/>
    <p:sldId id="386" r:id="rId109"/>
    <p:sldId id="395" r:id="rId110"/>
    <p:sldId id="388" r:id="rId111"/>
    <p:sldId id="389" r:id="rId112"/>
    <p:sldId id="390" r:id="rId113"/>
    <p:sldId id="391" r:id="rId114"/>
    <p:sldId id="396" r:id="rId115"/>
    <p:sldId id="268" r:id="rId116"/>
    <p:sldId id="269" r:id="rId117"/>
    <p:sldId id="397" r:id="rId118"/>
    <p:sldId id="398" r:id="rId119"/>
    <p:sldId id="399" r:id="rId120"/>
    <p:sldId id="401" r:id="rId121"/>
    <p:sldId id="402" r:id="rId122"/>
    <p:sldId id="403" r:id="rId123"/>
    <p:sldId id="404" r:id="rId124"/>
    <p:sldId id="405" r:id="rId125"/>
    <p:sldId id="407" r:id="rId126"/>
    <p:sldId id="408" r:id="rId127"/>
    <p:sldId id="409" r:id="rId128"/>
    <p:sldId id="410" r:id="rId129"/>
    <p:sldId id="406" r:id="rId130"/>
    <p:sldId id="400" r:id="rId131"/>
    <p:sldId id="411" r:id="rId132"/>
    <p:sldId id="412" r:id="rId133"/>
    <p:sldId id="420" r:id="rId134"/>
    <p:sldId id="413" r:id="rId135"/>
    <p:sldId id="414" r:id="rId136"/>
    <p:sldId id="415" r:id="rId137"/>
    <p:sldId id="416" r:id="rId138"/>
    <p:sldId id="417" r:id="rId139"/>
    <p:sldId id="418" r:id="rId140"/>
    <p:sldId id="419" r:id="rId141"/>
    <p:sldId id="271" r:id="rId142"/>
    <p:sldId id="278" r:id="rId143"/>
    <p:sldId id="428" r:id="rId144"/>
    <p:sldId id="429" r:id="rId145"/>
    <p:sldId id="279" r:id="rId146"/>
    <p:sldId id="421" r:id="rId147"/>
    <p:sldId id="422" r:id="rId148"/>
    <p:sldId id="423" r:id="rId149"/>
    <p:sldId id="424" r:id="rId150"/>
    <p:sldId id="425" r:id="rId151"/>
    <p:sldId id="426" r:id="rId152"/>
    <p:sldId id="430" r:id="rId153"/>
    <p:sldId id="427" r:id="rId154"/>
    <p:sldId id="272" r:id="rId155"/>
    <p:sldId id="273" r:id="rId156"/>
    <p:sldId id="438" r:id="rId157"/>
    <p:sldId id="439" r:id="rId158"/>
    <p:sldId id="433" r:id="rId159"/>
    <p:sldId id="434" r:id="rId160"/>
    <p:sldId id="435" r:id="rId161"/>
    <p:sldId id="436" r:id="rId162"/>
    <p:sldId id="437" r:id="rId163"/>
    <p:sldId id="432" r:id="rId164"/>
    <p:sldId id="441" r:id="rId165"/>
    <p:sldId id="450" r:id="rId166"/>
    <p:sldId id="442" r:id="rId167"/>
    <p:sldId id="440" r:id="rId168"/>
    <p:sldId id="447" r:id="rId169"/>
    <p:sldId id="443" r:id="rId170"/>
    <p:sldId id="444" r:id="rId171"/>
    <p:sldId id="445" r:id="rId172"/>
    <p:sldId id="446" r:id="rId173"/>
    <p:sldId id="431" r:id="rId174"/>
    <p:sldId id="451" r:id="rId175"/>
    <p:sldId id="452" r:id="rId176"/>
    <p:sldId id="453" r:id="rId177"/>
    <p:sldId id="454" r:id="rId178"/>
    <p:sldId id="455" r:id="rId179"/>
    <p:sldId id="274" r:id="rId18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1" initials="1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00"/>
    <a:srgbClr val="008000"/>
    <a:srgbClr val="FF3300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2256" y="-7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notesMaster" Target="notesMasters/notesMaster1.xml"/><Relationship Id="rId186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slide" Target="slides/slide179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8BBED-8DE4-4E4A-ADC9-954F87FA3846}" type="datetimeFigureOut">
              <a:rPr lang="ru-RU" smtClean="0"/>
              <a:pPr/>
              <a:t>03.10.2021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6C28B3-6E8A-4E46-B99D-52BB613C9A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974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C28B3-6E8A-4E46-B99D-52BB613C9A19}" type="slidenum">
              <a:rPr lang="ru-RU" smtClean="0"/>
              <a:pPr/>
              <a:t>131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C28B3-6E8A-4E46-B99D-52BB613C9A19}" type="slidenum">
              <a:rPr lang="ru-RU" smtClean="0"/>
              <a:pPr/>
              <a:t>140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C28B3-6E8A-4E46-B99D-52BB613C9A19}" type="slidenum">
              <a:rPr lang="ru-RU" smtClean="0"/>
              <a:pPr/>
              <a:t>132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C28B3-6E8A-4E46-B99D-52BB613C9A19}" type="slidenum">
              <a:rPr lang="ru-RU" smtClean="0"/>
              <a:pPr/>
              <a:t>133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C28B3-6E8A-4E46-B99D-52BB613C9A19}" type="slidenum">
              <a:rPr lang="ru-RU" smtClean="0"/>
              <a:pPr/>
              <a:t>134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C28B3-6E8A-4E46-B99D-52BB613C9A19}" type="slidenum">
              <a:rPr lang="ru-RU" smtClean="0"/>
              <a:pPr/>
              <a:t>135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C28B3-6E8A-4E46-B99D-52BB613C9A19}" type="slidenum">
              <a:rPr lang="ru-RU" smtClean="0"/>
              <a:pPr/>
              <a:t>136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C28B3-6E8A-4E46-B99D-52BB613C9A19}" type="slidenum">
              <a:rPr lang="ru-RU" smtClean="0"/>
              <a:pPr/>
              <a:t>137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C28B3-6E8A-4E46-B99D-52BB613C9A19}" type="slidenum">
              <a:rPr lang="ru-RU" smtClean="0"/>
              <a:pPr/>
              <a:t>138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C28B3-6E8A-4E46-B99D-52BB613C9A19}" type="slidenum">
              <a:rPr lang="ru-RU" smtClean="0"/>
              <a:pPr/>
              <a:t>139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pn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png"/><Relationship Id="rId4" Type="http://schemas.openxmlformats.org/officeDocument/2006/relationships/image" Target="../media/image18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2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9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1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2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jpe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1.png"/><Relationship Id="rId4" Type="http://schemas.openxmlformats.org/officeDocument/2006/relationships/image" Target="../media/image210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jpeg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8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7" Type="http://schemas.openxmlformats.org/officeDocument/2006/relationships/image" Target="../media/image2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4" Type="http://schemas.openxmlformats.org/officeDocument/2006/relationships/image" Target="../media/image241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7.jpe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hyperlink" Target="mailto:mdoucrr140@mail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59532" y="1903583"/>
            <a:ext cx="8424936" cy="187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Система работы в ДОУ </a:t>
            </a:r>
            <a:endParaRPr lang="ru-RU" sz="3600" b="1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36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формированию экологической культуры у детей дошкольного </a:t>
            </a:r>
            <a:r>
              <a:rPr lang="ru-RU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возраста.</a:t>
            </a:r>
            <a:endParaRPr lang="ru-RU" sz="4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411443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муниципальное бюджетное дошкольное образовательное учреждение</a:t>
            </a:r>
          </a:p>
          <a:p>
            <a:pPr lvl="0"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«Центр развития ребенка – детский сад № 140»</a:t>
            </a:r>
          </a:p>
          <a:p>
            <a:pPr lvl="0"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городского округа Самара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0012" y="434309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Старший воспитатель: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Манушина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О.В.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3074" name="Picture 2" descr="F:\ДОУ 140 - 2018г\2017 -2018 учеб.год\Открыт.просм.НОД\20171018_10235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714356"/>
            <a:ext cx="7572428" cy="5547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36" y="2178212"/>
            <a:ext cx="6117437" cy="4251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0" name="Picture 2" descr="F:\грамоты ДОУ 140\ДОУ 140 ---2016-2017г\я узнаю мир город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77564">
            <a:off x="500034" y="571480"/>
            <a:ext cx="2500330" cy="342316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428992" y="428604"/>
            <a:ext cx="5429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Коллектив воспитанников МБДОУ ЦРР № 140 г.о.Самара стали победителями в городском фестивале детских коллективных проектов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«Я узнаю мир» в 2017г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(номинация «Мы экспериментаторы»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Проект «Где – то на белом свете…»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802" y="2571744"/>
            <a:ext cx="5715040" cy="4004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2" y="500042"/>
            <a:ext cx="2476518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3" descr="G:\ДОУ 140, фото 2017г\Марафон сказок\21.jpg"/>
          <p:cNvPicPr>
            <a:picLocks noChangeAspect="1" noChangeArrowheads="1"/>
          </p:cNvPicPr>
          <p:nvPr/>
        </p:nvPicPr>
        <p:blipFill>
          <a:blip r:embed="rId5" cstate="email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3071810"/>
            <a:ext cx="3000396" cy="33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4" name="Picture 2" descr="F:\грамоты ДОУ 140\ДОУ 140 ---2016-2017г\я узнаю мир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12058">
            <a:off x="461288" y="474391"/>
            <a:ext cx="1766209" cy="249790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143108" y="357166"/>
            <a:ext cx="42148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Коллектив воспитанников МБДОУ ЦРР № 140 г.о.Самара приняли участие  в городском фестивале детских коллективных проектов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«Я узнаю мир» в 2017г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(номинация «Мы коллекционеры»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Проект «Мир  насекомых»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42148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в городском этапе областного конкурса детского творчества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«Мое любимое животное» -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Манюкова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Милана, Горбачева Полина (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гр.  № 3), Туркина Светлана (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гр.№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руководитель – преподаватель изостудии Любимова С.В.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E:\ФОТО и КРИТЕРИИ 2016-2017г\Нов.год, поделки, Кл.час\_SAM138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5913">
            <a:off x="94622" y="3360710"/>
            <a:ext cx="4546931" cy="3031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E:\ФОТО и КРИТЕРИИ 2016-2017г\Нов.год, поделки, Кл.час\_SAM138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4" y="3357562"/>
            <a:ext cx="4258679" cy="307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4" descr="E:\ФОТО и КРИТЕРИИ 2016-2017г\Нов.год, поделки, Кл.час\_SAM138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500042"/>
            <a:ext cx="3976712" cy="26511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162702">
            <a:off x="3210455" y="2376447"/>
            <a:ext cx="1571625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Picture 5" descr="E:\ФОТО и КРИТЕРИИ 2016-2017г\Осен.праздн. поделки\_SAM068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68563" y="1990576"/>
            <a:ext cx="5194993" cy="3463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28596" y="457200"/>
            <a:ext cx="828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Выставка поделок из природного материала «Чудеса с осенней ветки»</a:t>
            </a:r>
            <a:endParaRPr lang="ru-RU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Picture 6" descr="E:\ФОТО и КРИТЕРИИ 2016-2017г\Осен.праздн. поделки\_SAM071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996701"/>
            <a:ext cx="3456384" cy="4871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74" y="-116632"/>
            <a:ext cx="9144000" cy="697463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8" name="Picture 2" descr="E:\ФОТО и КРИТЕРИИ 2016-2017г\Осен.праздн. поделки\_SAM067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8905">
            <a:off x="4260329" y="3052162"/>
            <a:ext cx="4577360" cy="3615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5" descr="E:\ФОТО и КРИТЕРИИ 2016-2017г\Осен.праздн. поделки\_SAM071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498" y="457200"/>
            <a:ext cx="4226278" cy="5694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E:\ФОТО и КРИТЕРИИ 2016-2017г\Осен.праздн. поделки\_SAM071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9671">
            <a:off x="5050519" y="361396"/>
            <a:ext cx="3804673" cy="2536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Picture 2" descr="E:\ФОТО и КРИТЕРИИ 2016-2017г\Осен.праздн. поделки\_SAM07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327" y="306499"/>
            <a:ext cx="3317437" cy="3752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E:\ФОТО и КРИТЕРИИ 2016-2017г\IMG_579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1576" y="428604"/>
            <a:ext cx="3775866" cy="5951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4" descr="E:\ФОТО и КРИТЕРИИ 2016-2017г\Осен.праздн. поделки\_SAM073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9215" y="4128397"/>
            <a:ext cx="3146713" cy="2392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606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Picture 3" descr="E:\ФОТО и КРИТЕРИИ 2016-2017г\Осен.праздн. поделки\_SAM073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6104" y="2924944"/>
            <a:ext cx="4728266" cy="3502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3" descr="E:\ФОТО и КРИТЕРИИ 2016-2017г\Осен.праздн. поделки\_SAM069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75435">
            <a:off x="343583" y="669702"/>
            <a:ext cx="4660587" cy="3473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930" y="440442"/>
            <a:ext cx="1778967" cy="2371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522" y="4045557"/>
            <a:ext cx="3175390" cy="23815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388" y="495966"/>
            <a:ext cx="1729770" cy="2306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914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708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9952" y="2485113"/>
            <a:ext cx="3414358" cy="3965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E:\ФОТО и КРИТЕРИИ 2016-2017г\Осен.праздн. поделки\_SAM071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617" y="3423943"/>
            <a:ext cx="3164271" cy="3026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7194">
            <a:off x="588119" y="487395"/>
            <a:ext cx="3949920" cy="2962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244" y="404070"/>
            <a:ext cx="1958230" cy="2610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3122">
            <a:off x="4710876" y="347893"/>
            <a:ext cx="1783060" cy="2377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3959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336247"/>
            <a:ext cx="8286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5" y="1"/>
            <a:ext cx="914566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195590"/>
            <a:ext cx="8286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3300"/>
                </a:solidFill>
              </a:rPr>
              <a:t>Конкурс на лучшее новогоднее оформление групповых помещений в творческом дизайн – проекте </a:t>
            </a:r>
          </a:p>
          <a:p>
            <a:pPr algn="ctr"/>
            <a:r>
              <a:rPr lang="ru-RU" sz="24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</a:rPr>
              <a:t>«Новогодние истории» </a:t>
            </a:r>
          </a:p>
          <a:p>
            <a:pPr algn="ctr"/>
            <a:r>
              <a:rPr lang="ru-RU" sz="2400" b="1" dirty="0" smtClean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6600"/>
                </a:solidFill>
              </a:rPr>
              <a:t>(сюжет экологической сказки)</a:t>
            </a:r>
            <a:endParaRPr lang="ru-RU" sz="2400" b="1" dirty="0">
              <a:ln w="1016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6600"/>
              </a:solidFill>
            </a:endParaRPr>
          </a:p>
        </p:txBody>
      </p:sp>
      <p:pic>
        <p:nvPicPr>
          <p:cNvPr id="8" name="Picture 3" descr="E:\ФОТО и КРИТЕРИИ 2016-2017г\Нов.год, поделки, Кл.час\_SAM119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1783951"/>
            <a:ext cx="8269658" cy="4859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9123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336247"/>
            <a:ext cx="8286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5" y="1"/>
            <a:ext cx="9145665" cy="6858000"/>
          </a:xfrm>
          <a:prstGeom prst="rect">
            <a:avLst/>
          </a:prstGeom>
        </p:spPr>
      </p:pic>
      <p:pic>
        <p:nvPicPr>
          <p:cNvPr id="1026" name="Picture 2" descr="F:\ДОУ 140 - 2018г\2017 -2018 учеб.год\зима 2017\Новог.оформление ЧУДЕСА под Нов.год\20171215_08314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298" y="214290"/>
            <a:ext cx="5645413" cy="6357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57158" y="571480"/>
            <a:ext cx="2500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«Снежная Королева»</a:t>
            </a:r>
            <a:endParaRPr lang="ru-RU" sz="320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23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098" name="Picture 2" descr="F:\ДОУ 140 - 2018г\2017 -2018 учеб.год\Открыт.просм.НОД\20171103_09390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517877"/>
            <a:ext cx="7786742" cy="5840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336247"/>
            <a:ext cx="8286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5" y="1"/>
            <a:ext cx="9145665" cy="6858000"/>
          </a:xfrm>
          <a:prstGeom prst="rect">
            <a:avLst/>
          </a:prstGeom>
        </p:spPr>
      </p:pic>
      <p:pic>
        <p:nvPicPr>
          <p:cNvPr id="7" name="Picture 3" descr="E:\ФОТО и КРИТЕРИИ 2016-2017г\Нов.год, поделки, Кл.час\_SAM123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75" y="1000108"/>
            <a:ext cx="8627968" cy="535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285852" y="285728"/>
            <a:ext cx="6643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«Этот далёкий Север»</a:t>
            </a:r>
            <a:endParaRPr lang="ru-RU" sz="400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830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336247"/>
            <a:ext cx="8286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5" y="1"/>
            <a:ext cx="9145665" cy="6858000"/>
          </a:xfrm>
          <a:prstGeom prst="rect">
            <a:avLst/>
          </a:prstGeom>
        </p:spPr>
      </p:pic>
      <p:pic>
        <p:nvPicPr>
          <p:cNvPr id="7" name="Picture 4" descr="F:\Новый год (конкурс) 2013-2014\SAM_082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533" y="692696"/>
            <a:ext cx="8748973" cy="5832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6494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336247"/>
            <a:ext cx="8286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5" y="1"/>
            <a:ext cx="9145665" cy="6858000"/>
          </a:xfrm>
          <a:prstGeom prst="rect">
            <a:avLst/>
          </a:prstGeom>
        </p:spPr>
      </p:pic>
      <p:pic>
        <p:nvPicPr>
          <p:cNvPr id="7" name="Picture 2" descr="E:\ФОТО и КРИТЕРИИ 2016-2017г\Нов.год, поделки, Кл.час\_SAM125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596" y="247727"/>
            <a:ext cx="8337043" cy="6362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9929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336247"/>
            <a:ext cx="8286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5" y="1"/>
            <a:ext cx="9145665" cy="6858000"/>
          </a:xfrm>
          <a:prstGeom prst="rect">
            <a:avLst/>
          </a:prstGeom>
        </p:spPr>
      </p:pic>
      <p:pic>
        <p:nvPicPr>
          <p:cNvPr id="7" name="Picture 3" descr="C:\Users\1\Desktop\фотографии\109MSDCF\DSC0376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31" y="1004431"/>
            <a:ext cx="8786874" cy="5135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428728" y="214290"/>
            <a:ext cx="6072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«Дед Мороз и лето»</a:t>
            </a:r>
            <a:endParaRPr lang="ru-RU" sz="400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92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336247"/>
            <a:ext cx="8286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5" y="0"/>
            <a:ext cx="9145665" cy="6858000"/>
          </a:xfrm>
          <a:prstGeom prst="rect">
            <a:avLst/>
          </a:prstGeom>
        </p:spPr>
      </p:pic>
      <p:pic>
        <p:nvPicPr>
          <p:cNvPr id="2050" name="Picture 2" descr="F:\ДОУ 140 - 2018г\2017 -2018 учеб.год\зима 2017\Новог.оформление ЧУДЕСА под Нов.год\20171215_09102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643182"/>
            <a:ext cx="5072098" cy="40278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F:\ДОУ 140 - 2018г\2017 -2018 учеб.год\зима 2017\Новог.оформление ЧУДЕСА под Нов.год\20171215_09095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1209">
            <a:off x="227360" y="71150"/>
            <a:ext cx="2795099" cy="3576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F:\ДОУ 140 - 2018г\2017 -2018 учеб.год\зима 2017\Новог.оформление ЧУДЕСА под Нов.год\20171215_09094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2" y="357166"/>
            <a:ext cx="3311460" cy="6357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 descr="F:\ДОУ 140 - 2018г\2017 -2018 учеб.год\зима 2017\Новог.оформление ЧУДЕСА под Нов.год\20171215_09094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3436" y="106629"/>
            <a:ext cx="1955993" cy="2607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357686" y="0"/>
            <a:ext cx="442915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«Двенадцать месяцев»</a:t>
            </a:r>
            <a:endParaRPr lang="ru-RU" sz="320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92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142852"/>
            <a:ext cx="814393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/>
            <a:r>
              <a:rPr lang="ru-RU" sz="2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Организация развивающей </a:t>
            </a:r>
          </a:p>
          <a:p>
            <a:pPr marL="342900" indent="-342900" algn="ctr"/>
            <a:r>
              <a:rPr lang="ru-RU" sz="2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предметно - пространственной среды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1071546"/>
            <a:ext cx="8032976" cy="1029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Развивающая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среда должна быть содержательно-насыщенной, трансформируемой, полифункциональной, вариативной, доступной и безопасной.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G:\фото клубный час\Новая папка\IMG_292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2143092"/>
            <a:ext cx="6357982" cy="4429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00100" y="142852"/>
            <a:ext cx="7072362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Модель экологического пространства в ДОУ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71604" y="928670"/>
            <a:ext cx="2160000" cy="540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Группа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43570" y="928670"/>
            <a:ext cx="2160000" cy="540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Участок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28662" y="5072074"/>
            <a:ext cx="3214710" cy="8572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Исследовательский центр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4071942"/>
            <a:ext cx="1785950" cy="7143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Экологический театр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00298" y="1857364"/>
            <a:ext cx="2000264" cy="5715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Уголок природы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714612" y="3000372"/>
            <a:ext cx="1571636" cy="7858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Комнатные растения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43174" y="4143380"/>
            <a:ext cx="1928826" cy="7143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Календарь погоды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429388" y="2071678"/>
            <a:ext cx="1643074" cy="7858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Экологическая </a:t>
            </a:r>
          </a:p>
          <a:p>
            <a:pPr algn="ctr"/>
            <a:r>
              <a:rPr lang="ru-RU" b="1" dirty="0" smtClean="0"/>
              <a:t>тропа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786710" y="3214686"/>
            <a:ext cx="1143008" cy="64294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Огород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857752" y="3357562"/>
            <a:ext cx="1643074" cy="64294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Метеостанция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572132" y="4214818"/>
            <a:ext cx="3000396" cy="5000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Деревья, кустарники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357818" y="5214950"/>
            <a:ext cx="3286148" cy="92869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Природные и ландшафтные особенности территории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857752" y="2000240"/>
            <a:ext cx="1357322" cy="8572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Клумбы, газоны</a:t>
            </a:r>
            <a:endParaRPr lang="ru-RU" b="1" dirty="0"/>
          </a:p>
        </p:txBody>
      </p:sp>
      <p:cxnSp>
        <p:nvCxnSpPr>
          <p:cNvPr id="24" name="Прямая со стрелкой 23"/>
          <p:cNvCxnSpPr/>
          <p:nvPr/>
        </p:nvCxnSpPr>
        <p:spPr>
          <a:xfrm rot="10800000" flipV="1">
            <a:off x="1857356" y="1500174"/>
            <a:ext cx="571504" cy="2857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16200000" flipH="1">
            <a:off x="3000364" y="1500174"/>
            <a:ext cx="285752" cy="2857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>
            <a:off x="1357290" y="1857364"/>
            <a:ext cx="1357322" cy="7858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endCxn id="13" idx="0"/>
          </p:cNvCxnSpPr>
          <p:nvPr/>
        </p:nvCxnSpPr>
        <p:spPr>
          <a:xfrm rot="5400000">
            <a:off x="3250397" y="2750339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5400000">
            <a:off x="750067" y="3250405"/>
            <a:ext cx="3429024" cy="71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rot="5400000">
            <a:off x="928662" y="2428868"/>
            <a:ext cx="2428892" cy="7143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642910" y="1857364"/>
            <a:ext cx="1571636" cy="5000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Библиотека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28596" y="2928934"/>
            <a:ext cx="1714512" cy="5715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Огород на окошке</a:t>
            </a:r>
            <a:endParaRPr lang="ru-RU" b="1" dirty="0"/>
          </a:p>
        </p:txBody>
      </p:sp>
      <p:cxnSp>
        <p:nvCxnSpPr>
          <p:cNvPr id="51" name="Прямая со стрелкой 50"/>
          <p:cNvCxnSpPr>
            <a:stCxn id="13" idx="2"/>
          </p:cNvCxnSpPr>
          <p:nvPr/>
        </p:nvCxnSpPr>
        <p:spPr>
          <a:xfrm rot="5400000">
            <a:off x="3321835" y="3964785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rot="5400000">
            <a:off x="5822165" y="1535893"/>
            <a:ext cx="500066" cy="4286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7858148" y="1214422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rot="5400000">
            <a:off x="7322363" y="2178835"/>
            <a:ext cx="192882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rot="5400000">
            <a:off x="6893735" y="1821645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rot="5400000">
            <a:off x="5393537" y="2250273"/>
            <a:ext cx="1785950" cy="4286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rot="16200000" flipH="1">
            <a:off x="6572265" y="3571875"/>
            <a:ext cx="1285884" cy="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rot="5400000">
            <a:off x="7036611" y="4964917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58" y="357166"/>
            <a:ext cx="8429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Уголки экспериментирования в группах</a:t>
            </a:r>
            <a:endParaRPr lang="ru-RU" sz="32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pic>
        <p:nvPicPr>
          <p:cNvPr id="7" name="Picture 2" descr="C:\Users\user\Desktop\общие документы\фото разв. среда2010\IMG_027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1472" y="1071546"/>
            <a:ext cx="3571900" cy="5357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 descr="C:\Users\user\Desktop\общие документы\фото разв. среда2010\IMG_030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57752" y="1107265"/>
            <a:ext cx="3548087" cy="5322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F:\фотографии\ДОУ № 140\фото 2016 год\отчет критерии апрель Сред.№3\эксперименты с водой\DSC0399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15" y="428604"/>
            <a:ext cx="7905805" cy="5929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175" y="457200"/>
            <a:ext cx="8130517" cy="5636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5122" name="Picture 2" descr="F:\ДОУ 140 - 2018г\2017 -2018 учеб.год\Открыт.просм.НОД\20171109_09542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428604"/>
            <a:ext cx="7905805" cy="5929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58" y="357166"/>
            <a:ext cx="8429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ОГОРОД НА ОКОШКЕ</a:t>
            </a:r>
            <a:endParaRPr lang="ru-RU" sz="3200" b="1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pic>
        <p:nvPicPr>
          <p:cNvPr id="2050" name="Picture 2" descr="F:\фотографии\МБДОУ 275 15-16уч.г\Огород н окошке2015г\SAM_076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1000108"/>
            <a:ext cx="8322495" cy="5548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62298"/>
            <a:ext cx="8335307" cy="5856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457200"/>
            <a:ext cx="7922836" cy="5942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8947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32656"/>
            <a:ext cx="7952432" cy="5964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414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771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548680"/>
            <a:ext cx="8391039" cy="5234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682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771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822" y="368004"/>
            <a:ext cx="2438276" cy="4334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439" y="355503"/>
            <a:ext cx="3251344" cy="5112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74" y="2204677"/>
            <a:ext cx="2442056" cy="4341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1209" y="324731"/>
            <a:ext cx="2038711" cy="191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2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771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79" y="457200"/>
            <a:ext cx="8540441" cy="4803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6399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771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404664"/>
            <a:ext cx="7836363" cy="5877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99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771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F:\фотографии\МБДОУ 275 15-16уч.г\Огород н окошке2015г\SAM_078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523833"/>
            <a:ext cx="8286808" cy="5524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0980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C:\Users\Томочка\Desktop\неразоб тел\IMG_20160520_075025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053220"/>
            <a:ext cx="3168352" cy="5256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Томочка\Desktop\неразобранные\тел\IMG_20160520_070115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0717" y="1053220"/>
            <a:ext cx="3412192" cy="5256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23528" y="395645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160">
                  <a:solidFill>
                    <a:srgbClr val="FF66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УГОЛОК ПРИРОДЫ</a:t>
            </a:r>
            <a:endParaRPr lang="ru-RU" sz="3200" b="1" dirty="0">
              <a:ln w="10160">
                <a:solidFill>
                  <a:srgbClr val="FF66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924" y="688032"/>
            <a:ext cx="2536899" cy="216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6146" name="Picture 2" descr="F:\ДОУ 140 - 2018г\2017 -2018 учеб.год\Открыт.просм.НОД\20171109_10180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428604"/>
            <a:ext cx="7905773" cy="5929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F:\ДОУ 140 - 2018г\2017 -2018 учеб.год\Открыт.просм.НОД\20171107_09090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21" y="500042"/>
            <a:ext cx="8001056" cy="6000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034" y="357166"/>
            <a:ext cx="8286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Выставки, дидактические игры, </a:t>
            </a:r>
            <a:r>
              <a:rPr lang="ru-RU" sz="3200" b="1" dirty="0" err="1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ЛЭПБУКи</a:t>
            </a:r>
            <a:endParaRPr lang="ru-RU" sz="32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3075" name="Picture 3" descr="C:\Users\1\Desktop\4vkIvTzfS9Y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24" y="1000108"/>
            <a:ext cx="7215195" cy="5411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F:\ДОУ 140 - 2018г\2017 -2018 учеб.год\Разные поделки рисунки детей\IMG-b1ad017984ed3f4f185420d7b5c156f8-V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428604"/>
            <a:ext cx="8001056" cy="6000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E:\ФОТО и КРИТЕРИИ 2016-2017г\Осен.праздн. поделки\_SAM069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744" y="3000372"/>
            <a:ext cx="5066482" cy="3377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3" descr="E:\ФОТО и КРИТЕРИИ 2016-2017г\О.В.фото сентябрь - окт 2016г\_SAM068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428604"/>
            <a:ext cx="3786214" cy="2524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E:\ФОТО и КРИТЕРИИ 2016-2017г\О.В.фото сентябрь - окт 2016г\_SAM068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3286124"/>
            <a:ext cx="2910183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4" descr="E:\ФОТО и КРИТЕРИИ 2016-2017г\Нов.год, поделки, Кл.час\_SAM118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4" y="500042"/>
            <a:ext cx="4321090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1\Desktop\HjGn9iDGeCQ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3" y="482150"/>
            <a:ext cx="7929618" cy="5947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1\Desktop\w5-wfFrZSzY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517901"/>
            <a:ext cx="7929618" cy="5947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F:\НОВОЕ видео клуб.час\20180406_12283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500042"/>
            <a:ext cx="7810555" cy="5857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F:\ДОУ 140 - 2018г\2017 -2018 учеб.год\ЛЭПБУК Экология\20180321_09393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9" y="1071546"/>
            <a:ext cx="7239050" cy="5429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28596" y="428604"/>
            <a:ext cx="828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ЛЭПБУК «ЭКОЛОГИЯ»</a:t>
            </a:r>
            <a:endParaRPr lang="ru-RU" sz="28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F:\ДОУ 140 - 2018г\2017 -2018 учеб.год\ЛЭПБУК Экология\20180323_10135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303587"/>
            <a:ext cx="8001056" cy="6000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F:\ДОУ 140 - 2018г\2017 -2018 учеб.год\ЛЭПБУК Экология\20180323_10184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571480"/>
            <a:ext cx="8001056" cy="5715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170" name="Picture 2" descr="F:\ДОУ 140 - 2018г\2017 -2018 учеб.год\Открыт.просм.НОД\20171110_09481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428604"/>
            <a:ext cx="8110235" cy="5929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F:\ДОУ 140 - 2018г\2017 -2018 учеб.год\ЛЭПБУК Экология\20180323_10212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464299"/>
            <a:ext cx="7786742" cy="5840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57356" y="285728"/>
            <a:ext cx="521497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Формы работы с педагогами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00034" y="1285860"/>
            <a:ext cx="2880000" cy="720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Самообразование</a:t>
            </a:r>
            <a:endParaRPr lang="ru-RU" b="1" dirty="0"/>
          </a:p>
        </p:txBody>
      </p:sp>
      <p:sp>
        <p:nvSpPr>
          <p:cNvPr id="8" name="Овал 7"/>
          <p:cNvSpPr/>
          <p:nvPr/>
        </p:nvSpPr>
        <p:spPr>
          <a:xfrm>
            <a:off x="5786446" y="1214422"/>
            <a:ext cx="2880000" cy="720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Консультации</a:t>
            </a:r>
            <a:endParaRPr lang="ru-RU" b="1" dirty="0"/>
          </a:p>
        </p:txBody>
      </p:sp>
      <p:sp>
        <p:nvSpPr>
          <p:cNvPr id="11" name="Овал 10"/>
          <p:cNvSpPr/>
          <p:nvPr/>
        </p:nvSpPr>
        <p:spPr>
          <a:xfrm>
            <a:off x="714348" y="3429000"/>
            <a:ext cx="3286148" cy="8572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Открытые просмотры НОД</a:t>
            </a:r>
            <a:endParaRPr lang="ru-RU" b="1" dirty="0"/>
          </a:p>
        </p:txBody>
      </p:sp>
      <p:sp>
        <p:nvSpPr>
          <p:cNvPr id="12" name="Овал 11"/>
          <p:cNvSpPr/>
          <p:nvPr/>
        </p:nvSpPr>
        <p:spPr>
          <a:xfrm>
            <a:off x="5286380" y="3357562"/>
            <a:ext cx="3357586" cy="8572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Мастер – классы, метод. </a:t>
            </a:r>
            <a:r>
              <a:rPr lang="ru-RU" b="1" dirty="0" err="1" smtClean="0"/>
              <a:t>коворкинг</a:t>
            </a:r>
            <a:endParaRPr lang="ru-RU" b="1" dirty="0"/>
          </a:p>
        </p:txBody>
      </p:sp>
      <p:sp>
        <p:nvSpPr>
          <p:cNvPr id="13" name="Овал 12"/>
          <p:cNvSpPr/>
          <p:nvPr/>
        </p:nvSpPr>
        <p:spPr>
          <a:xfrm>
            <a:off x="3286116" y="4500570"/>
            <a:ext cx="2880000" cy="720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Деловые игры</a:t>
            </a:r>
            <a:endParaRPr lang="ru-RU" b="1" dirty="0"/>
          </a:p>
        </p:txBody>
      </p:sp>
      <p:cxnSp>
        <p:nvCxnSpPr>
          <p:cNvPr id="15" name="Прямая со стрелкой 14"/>
          <p:cNvCxnSpPr>
            <a:stCxn id="6" idx="2"/>
          </p:cNvCxnSpPr>
          <p:nvPr/>
        </p:nvCxnSpPr>
        <p:spPr>
          <a:xfrm rot="5400000">
            <a:off x="3565586" y="458041"/>
            <a:ext cx="548350" cy="12501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6" idx="2"/>
          </p:cNvCxnSpPr>
          <p:nvPr/>
        </p:nvCxnSpPr>
        <p:spPr>
          <a:xfrm rot="16200000" flipH="1">
            <a:off x="4994345" y="279445"/>
            <a:ext cx="476912" cy="15359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6" idx="2"/>
          </p:cNvCxnSpPr>
          <p:nvPr/>
        </p:nvCxnSpPr>
        <p:spPr>
          <a:xfrm rot="5400000">
            <a:off x="3351272" y="1100983"/>
            <a:ext cx="1405606" cy="8215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6" idx="2"/>
          </p:cNvCxnSpPr>
          <p:nvPr/>
        </p:nvCxnSpPr>
        <p:spPr>
          <a:xfrm rot="16200000" flipH="1">
            <a:off x="4351403" y="922387"/>
            <a:ext cx="1405606" cy="11787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6" idx="2"/>
          </p:cNvCxnSpPr>
          <p:nvPr/>
        </p:nvCxnSpPr>
        <p:spPr>
          <a:xfrm rot="5400000">
            <a:off x="2708330" y="1886801"/>
            <a:ext cx="2834366" cy="6786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6200000" flipH="1">
            <a:off x="3643306" y="1714488"/>
            <a:ext cx="2643206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6" idx="2"/>
          </p:cNvCxnSpPr>
          <p:nvPr/>
        </p:nvCxnSpPr>
        <p:spPr>
          <a:xfrm rot="16200000" flipH="1">
            <a:off x="2815486" y="2458304"/>
            <a:ext cx="3620184" cy="3214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1000100" y="2214554"/>
            <a:ext cx="3240000" cy="900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Семинары, круглые столы, брифинги</a:t>
            </a:r>
            <a:endParaRPr lang="ru-RU" b="1" dirty="0"/>
          </a:p>
        </p:txBody>
      </p:sp>
      <p:sp>
        <p:nvSpPr>
          <p:cNvPr id="10" name="Овал 9"/>
          <p:cNvSpPr/>
          <p:nvPr/>
        </p:nvSpPr>
        <p:spPr>
          <a:xfrm>
            <a:off x="4929190" y="2214554"/>
            <a:ext cx="3240000" cy="78581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Педагогические советы</a:t>
            </a:r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62" y="928670"/>
            <a:ext cx="7356309" cy="5517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00034" y="285728"/>
            <a:ext cx="828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8000"/>
                </a:solidFill>
              </a:rPr>
              <a:t>Мастер – класс «Интеграция образовательных областей «Познавательное развитие» и «Художественно – эстетическое развитие»</a:t>
            </a:r>
            <a:endParaRPr lang="ru-RU" sz="20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F:\ДОУ 140, фото 2017г\фото Консультация от С.В и профсоюз.конкурсы\11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410720"/>
            <a:ext cx="7929618" cy="5947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337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F:\ДОУ 140, фото 2017г\фото Консультация от С.В и профсоюз.конкурсы\16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500042"/>
            <a:ext cx="7929618" cy="5893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337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85" y="500042"/>
            <a:ext cx="7802067" cy="5851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786182" y="571480"/>
            <a:ext cx="4429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Открытые просмотры НОД</a:t>
            </a:r>
            <a:endParaRPr lang="ru-RU" sz="2800" b="1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37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F:\ДОУ 140 - 2018г\2017 -2018 учеб.год\Открыт.просм.НОД\20171019_10292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428604"/>
            <a:ext cx="3857652" cy="5786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2" name="Picture 4" descr="F:\ДОУ 140 - 2018г\2017 -2018 учеб.год\Открыт.просм.НОД\20171109_10201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686" y="3286124"/>
            <a:ext cx="4476781" cy="335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3" name="Picture 5" descr="C:\Users\1\Desktop\Работа\Устный рассказ ЕФИМЕНКО\Картинки УСТНЫЙ РАССКАЗ\093115f16d924f6a669787e5ae57bdda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000628" y="500042"/>
            <a:ext cx="2935762" cy="2889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337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F:\ДОУ 140 - 2018г\2017 -2018 учеб.год\Открыт.просм.НОД\20171109_09552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571480"/>
            <a:ext cx="7953432" cy="5965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337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285728"/>
            <a:ext cx="8501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Методический </a:t>
            </a:r>
            <a:r>
              <a:rPr lang="ru-RU" sz="3200" b="1" dirty="0" err="1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коворкинг</a:t>
            </a:r>
            <a:r>
              <a:rPr lang="ru-RU" sz="3200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ru-RU" sz="3200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«Занимательная экология»</a:t>
            </a:r>
            <a:endParaRPr lang="ru-RU" sz="32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9218" name="Picture 2" descr="F:\ДОУ 140 - 2018г\2017 -2018 учеб.год\Педагоги ДОУ 140\IMG-2358ca4218c2154d4a643bdd2f8cc50f-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290" y="1357298"/>
            <a:ext cx="6572296" cy="4929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337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F:\ДОУ 140 - 2018г\2017 -2018 учеб.год\Педагоги ДОУ 140\IMG-a81ac6ca811e5f3c14f5013b31670f48-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428604"/>
            <a:ext cx="7810523" cy="5857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337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85786" y="428604"/>
            <a:ext cx="757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ВИКТОРИНЫ, КВЕСТ - ИГРЫ</a:t>
            </a:r>
            <a:endParaRPr lang="ru-RU" sz="2400" dirty="0">
              <a:ln w="1016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194" name="Picture 2" descr="F:\ДОУ 140 - 2018г\2017 -2018 учеб.год\Открыт.просм.НОД\20171110_10124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24" y="910810"/>
            <a:ext cx="7429584" cy="5572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F:\ДОУ 140 - 2018г\2017 -2018 учеб.год\Педагоги ДОУ 140\IMG-b653ec791162ded2eb685a8c2ef74ce0-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482182"/>
            <a:ext cx="7929618" cy="5947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337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1" name="Picture 3" descr="F:\ДОУ 140, фото 2017г\ПЕДАГОГИ\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1" y="974973"/>
            <a:ext cx="7963836" cy="5382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57158" y="285728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Методический </a:t>
            </a:r>
            <a:r>
              <a:rPr lang="ru-RU" sz="2800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коворкинг</a:t>
            </a:r>
            <a:r>
              <a:rPr lang="ru-RU" sz="28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</a:rPr>
              <a:t> «Семь цветов у радуги»</a:t>
            </a:r>
            <a:endParaRPr lang="ru-RU" sz="28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37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F:\ДОУ 140, фото 2017г\ПЕДАГОГИ\_SAM346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3" y="500042"/>
            <a:ext cx="8358245" cy="5572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643306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337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F:\ДОУ 140, фото 2017г\ПЕДАГОГИ\_SAM347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642918"/>
            <a:ext cx="8072494" cy="5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337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71604" y="500042"/>
            <a:ext cx="6572296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Взаимодействие с родителями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0" y="1428736"/>
            <a:ext cx="4000528" cy="85725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Традиционные формы </a:t>
            </a:r>
            <a:endParaRPr lang="ru-RU" sz="2000" b="1" dirty="0"/>
          </a:p>
        </p:txBody>
      </p:sp>
      <p:sp>
        <p:nvSpPr>
          <p:cNvPr id="8" name="Овал 7"/>
          <p:cNvSpPr/>
          <p:nvPr/>
        </p:nvSpPr>
        <p:spPr>
          <a:xfrm>
            <a:off x="5214910" y="1357298"/>
            <a:ext cx="3929090" cy="78581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Нетрадиционные формы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85786" y="2714620"/>
            <a:ext cx="3357586" cy="8572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Родительские собрания, конференции, </a:t>
            </a:r>
          </a:p>
          <a:p>
            <a:pPr algn="ctr"/>
            <a:r>
              <a:rPr lang="ru-RU" b="1" dirty="0" smtClean="0"/>
              <a:t>круглые столы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85786" y="3857628"/>
            <a:ext cx="3357586" cy="8572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Беседы, консультации, анкетирование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85786" y="4857760"/>
            <a:ext cx="3357586" cy="7858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Выставки, стенды, </a:t>
            </a:r>
          </a:p>
          <a:p>
            <a:pPr algn="ctr"/>
            <a:r>
              <a:rPr lang="ru-RU" b="1" dirty="0" smtClean="0"/>
              <a:t>папки - передвижки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429124" y="2285992"/>
            <a:ext cx="3857652" cy="10001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Совместные досуги, праздники;</a:t>
            </a:r>
          </a:p>
          <a:p>
            <a:pPr algn="ctr"/>
            <a:r>
              <a:rPr lang="ru-RU" b="1" dirty="0" smtClean="0"/>
              <a:t>участие родителей в выставках, конкурсах, социальных акциях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357686" y="3500438"/>
            <a:ext cx="4000528" cy="121444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Педагогическая гостиная,  брифинг; семейные клубы, игры с педагогическим содержанием, дискуссии 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429124" y="4929198"/>
            <a:ext cx="3929090" cy="9286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Дни открытых дверей, выпуск буклетов, газет и журналов; группы в соц. сетях 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500562" y="6000768"/>
            <a:ext cx="3857652" cy="5000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Совместные проекты</a:t>
            </a:r>
            <a:endParaRPr lang="ru-RU" b="1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rot="5400000">
            <a:off x="-1214478" y="3786190"/>
            <a:ext cx="3286148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Стрелка вправо 22"/>
          <p:cNvSpPr/>
          <p:nvPr/>
        </p:nvSpPr>
        <p:spPr>
          <a:xfrm>
            <a:off x="428596" y="3143248"/>
            <a:ext cx="357190" cy="35719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428596" y="4143380"/>
            <a:ext cx="357190" cy="35719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428596" y="5214950"/>
            <a:ext cx="357190" cy="35719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rot="5400000">
            <a:off x="6572264" y="4214818"/>
            <a:ext cx="428628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Стрелка влево 28"/>
          <p:cNvSpPr/>
          <p:nvPr/>
        </p:nvSpPr>
        <p:spPr>
          <a:xfrm>
            <a:off x="8286776" y="2714620"/>
            <a:ext cx="357190" cy="285752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лево 29"/>
          <p:cNvSpPr/>
          <p:nvPr/>
        </p:nvSpPr>
        <p:spPr>
          <a:xfrm>
            <a:off x="8358214" y="4000504"/>
            <a:ext cx="357190" cy="285752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лево 30"/>
          <p:cNvSpPr/>
          <p:nvPr/>
        </p:nvSpPr>
        <p:spPr>
          <a:xfrm>
            <a:off x="8358214" y="5286388"/>
            <a:ext cx="357190" cy="285752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лево 31"/>
          <p:cNvSpPr/>
          <p:nvPr/>
        </p:nvSpPr>
        <p:spPr>
          <a:xfrm>
            <a:off x="8358214" y="6143644"/>
            <a:ext cx="357190" cy="35719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59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5786" y="428604"/>
            <a:ext cx="771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Совместные праздники</a:t>
            </a:r>
            <a:endParaRPr lang="ru-RU" sz="4000" dirty="0">
              <a:ln w="1016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2" descr="E:\ФОТО и КРИТЕРИИ 2016-2017г\Осен.праздн. поделки\_SAM080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804" y="1571612"/>
            <a:ext cx="8044162" cy="4500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59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 descr="E:\ФОТО и КРИТЕРИИ 2016-2017г\Утр.гимнас\DSC0416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571480"/>
            <a:ext cx="8358246" cy="5286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59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5786" y="428604"/>
            <a:ext cx="771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ln w="1016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8434" name="Picture 2" descr="E:\ФОТО и КРИТЕРИИ 2016-2017г\УТРЕН,ГИМНАСТ,2016\_SAM049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67" y="714355"/>
            <a:ext cx="8357320" cy="5572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59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E:\рабочий стол\фото 27,08,17\фокусник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571480"/>
            <a:ext cx="2679789" cy="4767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рабочий стол\фото 27,08,17\фокусник1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679" y="1571612"/>
            <a:ext cx="2643206" cy="4934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рабочий стол\фото 27,08,17\фокусник1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760" y="500042"/>
            <a:ext cx="2828396" cy="5032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43240" y="500042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ФОКУСЫ С ВОДОЙ</a:t>
            </a:r>
            <a:endParaRPr lang="ru-RU" sz="2400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59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428604"/>
            <a:ext cx="3357586" cy="4010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884" y="1476361"/>
            <a:ext cx="2825955" cy="5023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I:\Презентация Лето\участок без столов\без столов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3786190"/>
            <a:ext cx="4953035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29058" y="428604"/>
            <a:ext cx="4214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Участие родителей в благоустройстве участка</a:t>
            </a:r>
            <a:endParaRPr lang="ru-RU" sz="3200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14338" name="Picture 2" descr="C:\Users\1\Desktop\Работа\Устный рассказ ЕФИМЕНКО\Картинки УСТНЫЙ РАССКАЗ\i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4810" y="2000240"/>
            <a:ext cx="1452566" cy="145256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9218" name="Picture 2" descr="F:\ДОУ 140 - 2018г\2017 -2018 учеб.год\Открыт.просм.НОД\20171110_1005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446463"/>
            <a:ext cx="7858180" cy="5893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59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034" y="357166"/>
            <a:ext cx="828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Мастер - классы</a:t>
            </a:r>
            <a:endParaRPr lang="ru-RU" sz="3600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5362" name="Picture 2" descr="C:\Users\1\Desktop\4nImuEtpgPM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683" y="1071546"/>
            <a:ext cx="7239050" cy="5429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59" y="0"/>
            <a:ext cx="9144000" cy="6858000"/>
          </a:xfrm>
          <a:prstGeom prst="rect">
            <a:avLst/>
          </a:prstGeom>
          <a:noFill/>
        </p:spPr>
      </p:pic>
      <p:pic>
        <p:nvPicPr>
          <p:cNvPr id="16386" name="Picture 2" descr="C:\Users\1\Desktop\K6GJ4AqNbhQ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410722"/>
            <a:ext cx="7929618" cy="5947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59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 descr="E:\игротеки\мастер-класс\IMG_228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571480"/>
            <a:ext cx="8072462" cy="5507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59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E:\Фото круглый стол СОЦИАЛИЗАЦИЯ\мастер - класс сред.гр\g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481494"/>
            <a:ext cx="7786742" cy="5841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59" y="0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 descr="E:\Фото круглый стол СОЦИАЛИЗАЦИЯ\мастер - класс сред.гр\jh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481494"/>
            <a:ext cx="7929618" cy="5948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59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Оля\Desktop\Работа\Игротека\IMG_368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500042"/>
            <a:ext cx="8198126" cy="5748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59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034" y="357166"/>
            <a:ext cx="814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СОЦИАЛЬНЫЕ АКЦИИ</a:t>
            </a:r>
            <a:endParaRPr lang="ru-RU" sz="4000" b="1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2530" name="Picture 2" descr="E:\ФОТО и КРИТЕРИИ 2016-2017г\ФОТО ДОУ 140 весна-лето 2016\ФОТО апрель - май 2016\Прогулка ДОУ 140 весна - лето 2016\SAM_054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422" y="1071546"/>
            <a:ext cx="6030321" cy="5223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00034" y="1285860"/>
            <a:ext cx="2071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«Самый чистый участок»</a:t>
            </a:r>
            <a:endParaRPr lang="ru-RU" sz="3200" dirty="0">
              <a:ln w="10160">
                <a:solidFill>
                  <a:srgbClr val="002060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59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E:\Фото круглый стол СОЦИАЛИЗАЦИЯ\IMG_651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500042"/>
            <a:ext cx="7643866" cy="5857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59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E:\ФОТО и КРИТЕРИИ 2016-2017г\Отчет критерии сен.-окт. Стар.№3\работа на участке\DSC0495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9026" y="571480"/>
            <a:ext cx="3918904" cy="5572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3" descr="E:\ФОТО и КРИТЕРИИ 2016-2017г\Отчет критерии сен.-окт. Стар.№3\работа на участке\DSC0494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43438" y="571480"/>
            <a:ext cx="4074036" cy="5405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59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4" descr="G:\ДОУ 140, фото 2017г\Гагаринский субботник МБДОУЦРР № 140\1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094" y="312820"/>
            <a:ext cx="8155434" cy="6116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28596" y="357166"/>
            <a:ext cx="8286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«</a:t>
            </a:r>
            <a:r>
              <a:rPr lang="ru-RU" sz="4800" b="1" dirty="0" smtClean="0">
                <a:ln w="1841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ЧИСТЫЙ ДВОР»</a:t>
            </a:r>
            <a:endParaRPr lang="ru-RU" sz="4800" b="1" dirty="0">
              <a:ln w="18415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0242" name="Picture 2" descr="F:\ДОУ 140 - 2018г\2017 -2018 учеб.год\Открыт.просм.НОД\20171110_10085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714356"/>
            <a:ext cx="4071966" cy="5429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3" name="Picture 3" descr="F:\ДОУ 140 - 2018г\2017 -2018 учеб.год\Открыт.просм.НОД\20171110_10275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785794"/>
            <a:ext cx="3857652" cy="5394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59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G:\ДОУ 140, фото 2017г\Гагаринский субботник МБДОУЦРР № 140\8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48" y="357166"/>
            <a:ext cx="4500563" cy="3823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G:\ДОУ 140, фото 2017г\Гагаринский субботник МБДОУЦРР № 140\9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2786058"/>
            <a:ext cx="4496508" cy="3747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578" name="Picture 2" descr="C:\Users\1\Desktop\Работа\Устный рассказ ЕФИМЕНКО\Картинки УСТНЫЙ РАССКАЗ\0_7b32f_aea55b23_M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480" y="857232"/>
            <a:ext cx="2286016" cy="1674824"/>
          </a:xfrm>
          <a:prstGeom prst="rect">
            <a:avLst/>
          </a:prstGeom>
          <a:noFill/>
        </p:spPr>
      </p:pic>
      <p:pic>
        <p:nvPicPr>
          <p:cNvPr id="24579" name="Picture 3" descr="C:\Users\1\Desktop\Работа\Устный рассказ ЕФИМЕНКО\Картинки УСТНЫЙ РАССКАЗ\152748_1413631668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357165"/>
            <a:ext cx="1928826" cy="1957501"/>
          </a:xfrm>
          <a:prstGeom prst="rect">
            <a:avLst/>
          </a:prstGeom>
          <a:noFill/>
        </p:spPr>
      </p:pic>
      <p:pic>
        <p:nvPicPr>
          <p:cNvPr id="24580" name="Picture 4" descr="C:\Users\1\Desktop\Ladybugs_090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6" y="4857760"/>
            <a:ext cx="1663468" cy="128745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59" y="0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 descr="F:\ДОУ 140, фото 2017г\Гагаринский субботник МБДОУЦРР № 140\12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24" y="571480"/>
            <a:ext cx="7667647" cy="57507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59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285728"/>
            <a:ext cx="835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«Помоги деревьям. Сдай макулатуру»</a:t>
            </a:r>
            <a:endParaRPr lang="ru-RU" sz="36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2" descr="F:\ДОУ 140, фото 2017г\фото 2017Г\критерии март 2017\стар.2\IMG69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1214422"/>
            <a:ext cx="3964791" cy="5286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2" name="Picture 2" descr="H:\ДОКУМЕНТЫ 140\Эколидер\экологический проект проект\фото к проекту\IMG70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2" y="1000108"/>
            <a:ext cx="3786214" cy="5500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G:\дорогою добра ФОТО\_SAM26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947" y="571480"/>
            <a:ext cx="8279457" cy="5806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502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F:\ДОУ 140 - 2018г\2017 -2018 учеб.год\зима 2017\ДОБРОВОЛЬНИК 2017г\IMG-424445637d4b9fa0b2dcdab5427507d7-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1214422"/>
            <a:ext cx="3571900" cy="47625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F:\ДОУ 140 - 2018г\2017 -2018 учеб.год\зима 2017\ДОБРОВОЛЬНИК 2017г\IMG-bdf52a150d65a05c740d382e18ba9bc3-V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2" y="1000108"/>
            <a:ext cx="3607588" cy="4810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85786" y="428604"/>
            <a:ext cx="7358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«</a:t>
            </a:r>
            <a:r>
              <a:rPr lang="ru-RU" sz="3200" b="1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Добровольник</a:t>
            </a:r>
            <a:r>
              <a:rPr lang="ru-RU" sz="3200" b="1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»</a:t>
            </a:r>
            <a:endParaRPr lang="ru-RU" sz="3200" b="1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1028" name="Picture 4" descr="F:\ДОУ 140 - 2018г\2017 -2018 учеб.год\зима 2017\ДОБРОВОЛЬНИК 2017г\20171206_13230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6182" y="3429000"/>
            <a:ext cx="2286016" cy="30480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502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F:\ДОУ 140 - 2018г\2017 -2018 учеб.год\зима 2017\ДОБРОВОЛЬНИК 2017г\IMG-850df84b99bff8bcc41cc488049a74cd-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517877"/>
            <a:ext cx="7500990" cy="5625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502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F:\ДОУ 140 - 2018г\2017 -2018 учеб.год\зима 2017\ДОБРОВОЛЬНИК 2017г\IMG-1ae33643c7d54bb61092ed9a27e71f5b-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1" y="428604"/>
            <a:ext cx="8096307" cy="6072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502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F:\ДОУ 140 - 2018г\2017 -2018 учеб.год\зима 2017\ДОБРОВОЛЬНИК 2017г\20171206_1748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03" y="482158"/>
            <a:ext cx="7929649" cy="5947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502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F:\ДОУ 140 - 2018г\2017 -2018 учеб.год\зима 2017\ДОБРОВОЛЬНИК 2017г\20171206_18275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418004"/>
            <a:ext cx="7929618" cy="5947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502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71472" y="879116"/>
            <a:ext cx="807249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Г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лавное в экологическом воспитании – личная убежденность педагога, умение заинтересовать, пробудить у детей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 родителей желание любить, беречь и охранять природу.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4732" y="2905780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6600"/>
                </a:solidFill>
              </a:rPr>
              <a:t>ПРИГЛАШАЕМ К СОТРУДНИЧЕСТВУ</a:t>
            </a:r>
            <a:endParaRPr lang="ru-RU" sz="2800" b="1" dirty="0">
              <a:solidFill>
                <a:srgbClr val="FF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4732" y="3465095"/>
            <a:ext cx="7533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/>
              <a:t>Эл.почта</a:t>
            </a:r>
            <a:r>
              <a:rPr lang="ru-RU" sz="2400" dirty="0" smtClean="0"/>
              <a:t>: </a:t>
            </a:r>
            <a:r>
              <a:rPr lang="en-US" sz="2400" dirty="0" smtClean="0">
                <a:hlinkClick r:id="rId3"/>
              </a:rPr>
              <a:t>mdoucrr140@mail.ru</a:t>
            </a:r>
            <a:endParaRPr lang="en-US" sz="2400" dirty="0" smtClean="0"/>
          </a:p>
          <a:p>
            <a:pPr algn="ctr"/>
            <a:r>
              <a:rPr lang="ru-RU" sz="2400" dirty="0" smtClean="0"/>
              <a:t>Телефон: 8(846) 224 14 35</a:t>
            </a:r>
          </a:p>
          <a:p>
            <a:pPr algn="ctr"/>
            <a:r>
              <a:rPr lang="ru-RU" sz="2400" dirty="0" smtClean="0"/>
              <a:t>Старший воспитатель </a:t>
            </a:r>
            <a:r>
              <a:rPr lang="ru-RU" sz="2400" dirty="0" err="1" smtClean="0"/>
              <a:t>Манушина</a:t>
            </a:r>
            <a:r>
              <a:rPr lang="ru-RU" sz="2400" dirty="0" smtClean="0"/>
              <a:t> Ольга Васильевна</a:t>
            </a:r>
          </a:p>
          <a:p>
            <a:pPr algn="ctr"/>
            <a:r>
              <a:rPr lang="ru-RU" sz="2400" dirty="0" smtClean="0"/>
              <a:t>Заведующий </a:t>
            </a:r>
            <a:r>
              <a:rPr lang="ru-RU" sz="2400" dirty="0" err="1" smtClean="0"/>
              <a:t>Барсукова</a:t>
            </a:r>
            <a:r>
              <a:rPr lang="ru-RU" sz="2400" dirty="0" smtClean="0"/>
              <a:t> Наталья Ивановна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1267" name="Picture 3" descr="F:\ДОУ 140 - 2018г\2017 -2018 учеб.год\Открыт.просм.НОД\20171020_09443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857232"/>
            <a:ext cx="4071966" cy="535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8" name="Picture 4" descr="F:\ДОУ 140 - 2018г\2017 -2018 учеб.год\Открыт.просм.НОД\20171020_09502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785794"/>
            <a:ext cx="4018370" cy="5357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428860" y="428604"/>
            <a:ext cx="471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Квест</a:t>
            </a:r>
            <a:r>
              <a:rPr lang="ru-RU" sz="2800" dirty="0" smtClean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«В поисках сокровищ»</a:t>
            </a:r>
            <a:endParaRPr lang="ru-RU" sz="2800" dirty="0">
              <a:ln w="1016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Picture 2" descr="F:\ДОУ 140 - 2018г\2017 -2018 учеб.год\фото отчет лето\критерии июнь Сутягина Оля\Фото В поисках клада\_DSC044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1000108"/>
            <a:ext cx="6357982" cy="5298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58" y="428604"/>
            <a:ext cx="835824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    Экология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– это наука, изучающая взаимоотношения между человеком, растительным и животным миром и окружающей средой, в том числе влияние деятельности человека на окружающую среду и живую природу.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endParaRPr lang="ru-RU" dirty="0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28596" y="2143116"/>
            <a:ext cx="821537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Экологическое воспитание детей дошкольного возраста имеет важное социальное значение для всего общества. Своевременно закладываются основы экологической культуры в человеческой личности, одновременно к этому процессу приобщается значительная часть взрослого населения страны — работники сферы дошкольного образования и родители детей.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050" name="Picture 2" descr="F:\ДОУ 140 - 2018г\2017 -2018 учеб.год\фото отчет лето\критерии июнь Сутягина Оля\Фото В поисках клада\_DSC05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3" y="500042"/>
            <a:ext cx="8267721" cy="5511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3074" name="Picture 2" descr="F:\ДОУ 140 - 2018г\2017 -2018 учеб.год\фото отчет лето\критерии июнь Сутягина Оля\Фото В поисках клада\_DSC046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228" y="785794"/>
            <a:ext cx="8143932" cy="5429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098" name="Picture 2" descr="F:\ДОУ 140 - 2018г\2017 -2018 учеб.год\фото отчет лето\критерии июнь Сутягина Оля\Фото В поисках клада\_DSC048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049" y="500042"/>
            <a:ext cx="8246323" cy="5572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5122" name="Picture 2" descr="F:\ДОУ 140 - 2018г\2017 -2018 учеб.год\фото отчет лето\критерии июнь Сутягина Оля\Фото В поисках клада\_DSC050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642918"/>
            <a:ext cx="8272513" cy="5572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6146" name="Picture 2" descr="F:\ДОУ 140 - 2018г\2017 -2018 учеб.год\фото отчет лето\критерии июнь Сутягина Оля\Фото В поисках клада\_DSC05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13" y="571480"/>
            <a:ext cx="8307527" cy="535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170" name="Picture 2" descr="F:\ДОУ 140 - 2018г\2017 -2018 учеб.год\Открыт.просм.НОД\20171019_1117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1214422"/>
            <a:ext cx="6929454" cy="5197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000232" y="500042"/>
            <a:ext cx="5357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КВЕСТ  «Земля – наш общий дом»</a:t>
            </a:r>
            <a:endParaRPr lang="ru-RU" sz="2800" dirty="0">
              <a:ln w="1016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8195" name="Picture 3" descr="F:\ДОУ 140 - 2018г\2017 -2018 учеб.год\Открыт.просм.НОД\20171019_11214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517877"/>
            <a:ext cx="8072494" cy="5893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9218" name="Picture 2" descr="F:\ДОУ 140 - 2018г\2017 -2018 учеб.год\Открыт.просм.НОД\20171019_11245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482159"/>
            <a:ext cx="8143932" cy="5947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0242" name="Picture 2" descr="F:\ДОУ 140 - 2018г\2017 -2018 учеб.год\Открыт.просм.НОД\20171019_11290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428604"/>
            <a:ext cx="8215370" cy="6000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71868" y="500042"/>
            <a:ext cx="264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ТРУД В ПРИРОДЕ</a:t>
            </a:r>
            <a:endParaRPr lang="ru-RU" sz="2400" dirty="0">
              <a:ln w="1016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266" name="Picture 2" descr="F:\ДОУ 140 - 2018г\2017 -2018 учеб.год\фото отчет лето\старш.гр. 3 лето 2017\DSC0047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1142984"/>
            <a:ext cx="7048517" cy="5286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034" y="357166"/>
            <a:ext cx="821537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</a:rPr>
              <a:t>Система работы в ДОУ по формированию экологической культуры у детей </a:t>
            </a:r>
          </a:p>
          <a:p>
            <a:pPr algn="ctr"/>
            <a:r>
              <a:rPr lang="ru-RU" sz="2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6600"/>
                </a:solidFill>
              </a:rPr>
              <a:t>дошкольного возраста: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1. Цели и задачи экологического воспитания</a:t>
            </a:r>
          </a:p>
          <a:p>
            <a:pPr marL="342900" indent="-342900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2. Основные принципы</a:t>
            </a:r>
          </a:p>
          <a:p>
            <a:pPr marL="342900" indent="-342900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3. Формы организации образовательной деятельности</a:t>
            </a:r>
          </a:p>
          <a:p>
            <a:pPr marL="342900" indent="-342900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4. Методы и приемы</a:t>
            </a:r>
          </a:p>
          <a:p>
            <a:pPr marL="342900" indent="-342900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5. Организация развивающей предметно-  пространственной среды</a:t>
            </a:r>
          </a:p>
          <a:p>
            <a:pPr marL="342900" indent="-342900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6. Формы работы с педагогами ДОУ</a:t>
            </a:r>
          </a:p>
          <a:p>
            <a:pPr marL="342900" indent="-342900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7. Работа с родителями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2290" name="Picture 2" descr="F:\ДОУ 140 - 2018г\2017 -2018 учеб.год\фото отчет лето\старш.гр. 3 лето 2017\DSC0048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422" y="500042"/>
            <a:ext cx="5286412" cy="5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3314" name="Picture 2" descr="F:\ДОУ 140 - 2018г\2017 -2018 учеб.год\фото отчет лето\старш.гр. 3 лето 2017\DSC0055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1" y="1000108"/>
            <a:ext cx="3911231" cy="5214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15" name="Picture 3" descr="F:\ДОУ 275\2014-15 Труд в природе на участке стар.гр\фото теплицы\DSC0119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6" y="642918"/>
            <a:ext cx="3289696" cy="5857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4338" name="Picture 2" descr="F:\ДОУ 140 - 2018г\2017 -2018 учеб.год\фото отчет лето\группа Пчёлки 2017\20170816_10565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545999"/>
            <a:ext cx="8001056" cy="5811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8" name="Объект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86" y="428604"/>
            <a:ext cx="3214710" cy="5712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876" y="428604"/>
            <a:ext cx="3643338" cy="5871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714356"/>
            <a:ext cx="3143272" cy="5588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58" y="714356"/>
            <a:ext cx="3167684" cy="5598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7410" name="Picture 2" descr="F:\дорогою добра ФОТО 140\IMG_64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71480"/>
            <a:ext cx="7810554" cy="5857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8434" name="Picture 2" descr="F:\дорогою добра ФОТО 140\IMG_66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28604"/>
            <a:ext cx="8001056" cy="6000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3554" name="Picture 2" descr="F:\ДОУ 140, фото 2017г\фото 2017Г\критерии март 2017\старшая 3\IMG_684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500042"/>
            <a:ext cx="7977242" cy="5786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6386" name="Picture 2" descr="F:\ДОУ 140 - 2018г\2017 -2018 учеб.год\фото отчет лето\сред.гр.№1\IMG_20170621_16390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952459"/>
            <a:ext cx="4071966" cy="5429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87" name="Picture 3" descr="F:\ДОУ 140 - 2018г\2017 -2018 учеб.год\фото отчет лето\сред.гр.№1\o-QPFEEKcSY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0594" y="1000108"/>
            <a:ext cx="3964809" cy="5286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786050" y="428604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НАБЛЮДЕНИЯ В ПРИРОДЕ</a:t>
            </a:r>
            <a:endParaRPr lang="ru-RU" sz="2400" dirty="0">
              <a:ln w="1016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876" y="571480"/>
            <a:ext cx="3605095" cy="5778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48" y="571480"/>
            <a:ext cx="3642819" cy="5795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58" y="571480"/>
            <a:ext cx="8358246" cy="5606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000" b="1" u="sng" dirty="0" smtClean="0">
                <a:solidFill>
                  <a:schemeClr val="accent3">
                    <a:lumMod val="50000"/>
                  </a:schemeClr>
                </a:solidFill>
              </a:rPr>
              <a:t>Цель: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воспитание экологически грамотного, социально активного дошкольника, ответственного за состояние окружающей среды, бережно относящегося к богатствам природы.</a:t>
            </a:r>
          </a:p>
          <a:p>
            <a:pPr algn="ctr"/>
            <a:r>
              <a:rPr lang="ru-RU" sz="2000" b="1" u="sng" dirty="0" smtClean="0">
                <a:solidFill>
                  <a:schemeClr val="accent3">
                    <a:lumMod val="50000"/>
                  </a:schemeClr>
                </a:solidFill>
              </a:rPr>
              <a:t>Задачи: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</a:p>
          <a:p>
            <a:pPr marL="457200" indent="-457200" algn="just">
              <a:buAutoNum type="arabicPeriod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Формировать основы природоведческих представлений и понятий о живой и неживой природе.</a:t>
            </a:r>
          </a:p>
          <a:p>
            <a:pPr marL="457200" indent="-457200" algn="just">
              <a:buAutoNum type="arabicPeriod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Расширять и углублять знания детей о взаимосвязях в природе и месте человека в них.</a:t>
            </a:r>
          </a:p>
          <a:p>
            <a:pPr marL="457200" indent="-457200" algn="just">
              <a:buAutoNum type="arabicPeriod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Развивать интеллектуальные и практические умения по изучению, оценке состояния и улучшения окружающей среды своей местности; стремление к активной деятельности по охране окружающей среды.</a:t>
            </a:r>
          </a:p>
          <a:p>
            <a:pPr marL="457200" indent="-457200" algn="just">
              <a:buAutoNum type="arabicPeriod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Воспитывать эмоционально – положительное, бережное и сочувственное отношение к объектам окружающей среды.</a:t>
            </a:r>
          </a:p>
          <a:p>
            <a:pPr algn="just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  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</a:pPr>
            <a:endParaRPr lang="ru-RU" sz="2400" b="1" dirty="0"/>
          </a:p>
          <a:p>
            <a:endParaRPr lang="ru-RU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714356"/>
            <a:ext cx="8372810" cy="5023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9458" name="Picture 2" descr="F:\ДОУ 140, фото 2017г\ЛЕТО 2017г. (разные группы)\Лето 2017 сред.гр.3 Яхина\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500042"/>
            <a:ext cx="8072494" cy="5929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9698" name="Picture 2" descr="F:\ДОУ 140 - 2018г\2017 -2018 учеб.год\фото отчет лето\старш.гр. 3 лето 2017\DSC0037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5" y="785793"/>
            <a:ext cx="4000542" cy="5334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699" name="Picture 3" descr="F:\ДОУ 140 - 2018г\2017 -2018 учеб.год\фото отчет лето\старш.гр. 3 лето 2017\DSC0038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6" y="857232"/>
            <a:ext cx="4000546" cy="5334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2530" name="Picture 2" descr="F:\ДОУ 140, фото 2017г\фото 2017Г\критерии март 2017\стар.2\IMG66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62" y="500042"/>
            <a:ext cx="7643866" cy="5732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531" name="Picture 3" descr="C:\Users\1\Desktop\091818_141940189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500042"/>
            <a:ext cx="1404914" cy="1404914"/>
          </a:xfrm>
          <a:prstGeom prst="rect">
            <a:avLst/>
          </a:prstGeom>
          <a:noFill/>
        </p:spPr>
      </p:pic>
      <p:pic>
        <p:nvPicPr>
          <p:cNvPr id="22532" name="Picture 4" descr="C:\Users\1\Desktop\091818_1419401898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860" y="2405022"/>
            <a:ext cx="785818" cy="785818"/>
          </a:xfrm>
          <a:prstGeom prst="rect">
            <a:avLst/>
          </a:prstGeom>
          <a:noFill/>
        </p:spPr>
      </p:pic>
      <p:pic>
        <p:nvPicPr>
          <p:cNvPr id="22533" name="Picture 5" descr="C:\Users\1\Desktop\091818_1419401898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785786" y="3786190"/>
            <a:ext cx="1071570" cy="1071570"/>
          </a:xfrm>
          <a:prstGeom prst="rect">
            <a:avLst/>
          </a:prstGeom>
          <a:noFill/>
        </p:spPr>
      </p:pic>
      <p:pic>
        <p:nvPicPr>
          <p:cNvPr id="22534" name="Picture 6" descr="C:\Users\1\Desktop\091818_1419401898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68" y="428604"/>
            <a:ext cx="1500166" cy="1500166"/>
          </a:xfrm>
          <a:prstGeom prst="rect">
            <a:avLst/>
          </a:prstGeom>
          <a:noFill/>
        </p:spPr>
      </p:pic>
      <p:pic>
        <p:nvPicPr>
          <p:cNvPr id="22535" name="Picture 7" descr="C:\Users\1\Desktop\091818_1419401898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4810" y="714356"/>
            <a:ext cx="1285884" cy="1285884"/>
          </a:xfrm>
          <a:prstGeom prst="rect">
            <a:avLst/>
          </a:prstGeom>
          <a:noFill/>
        </p:spPr>
      </p:pic>
      <p:pic>
        <p:nvPicPr>
          <p:cNvPr id="22536" name="Picture 8" descr="C:\Users\1\Desktop\091818_1419401898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214414" y="2428868"/>
            <a:ext cx="714380" cy="7143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5602" name="Picture 2" descr="E:\ФОТО и КРИТЕРИИ 2016-2017г\старшая группа №2\IMG_398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332448"/>
            <a:ext cx="8143932" cy="6082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3" name="Picture 3" descr="C:\Users\1\Desktop\sparrow_PNG20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0892" y="5269528"/>
            <a:ext cx="1708960" cy="123130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4578" name="Picture 2" descr="E:\ФОТО и КРИТЕРИИ 2016-2017г\Старш.гр.№ 2 Октябрь\IMG_65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142984"/>
            <a:ext cx="6881860" cy="5161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857224" y="500042"/>
            <a:ext cx="764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Исследовательская деятельность (опыты, эксперименты)</a:t>
            </a:r>
            <a:endParaRPr lang="ru-RU" sz="2400" dirty="0">
              <a:ln w="1016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6626" name="Picture 2" descr="E:\ФОТО и КРИТЕРИИ 2016-2017г\ФОТО ДОУ 140 весна-лето 2016\Азарова апрель\DSC0841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589315"/>
            <a:ext cx="7786742" cy="58400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7650" name="Picture 2" descr="F:\ДОУ 140 - 2018г\2017 -2018 учеб.год\фото отчет лето\сред.гр.№1\IMG_20170630_09150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571480"/>
            <a:ext cx="4357718" cy="5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F:\ДОУ 140, фото 2017г\Фото СОЦИАЛИЗАЦИЯ\Волшебница вода\v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4" y="500042"/>
            <a:ext cx="3299681" cy="5870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8674" name="Picture 2" descr="F:\ДОУ 140 - 2018г\2017 -2018 учеб.год\фото отчет лето\стар.гр.№ 1\IMG_20170627_10532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571480"/>
            <a:ext cx="7858180" cy="5893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170" name="Picture 2" descr="F:\ДОУ 140, фото 2017г\разное фото март 2017\_SAM255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500042"/>
            <a:ext cx="8286808" cy="5834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Основные принципы работы 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по экологическому воспитанию:</a:t>
            </a: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Принцип регионального компонента (изучение природы родного края)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Учет индивидуальных и возрастных особенностей  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Принцип научности и доступности понятий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Принцип развивающего обучения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Принцип «спирали» 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Принцип интеграции 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Picture 2" descr="G:\фото клубный час\Новая папка\IMG_292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Picture 2" descr="G:\фото клубный час\Новая папка\IMG_292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" name="Picture 2" descr="F:\фотографии\ДОУ № 140\фото 2016 год\отчет критерии апрель Сред.№3\эксперименты с водой\DSC0396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714331"/>
            <a:ext cx="7643866" cy="5732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050" name="Picture 2" descr="F:\фотографии\ДОУ № 140\фото 2016 год\отчет критерии апрель Сред.№3\эксперименты с водой\DSC0398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535738"/>
            <a:ext cx="7643866" cy="5732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3074" name="Picture 2" descr="F:\фотографии\ДОУ № 140\фото 2016 год\отчет критерии апрель Сред.№3\перелетные\DSC0390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1125124"/>
            <a:ext cx="7215206" cy="5411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85786" y="428604"/>
            <a:ext cx="7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Коллективный проект «Наши друзья – птицы!»</a:t>
            </a:r>
            <a:endParaRPr lang="ru-RU" sz="2400" dirty="0">
              <a:ln w="1016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098" name="Picture 2" descr="F:\фотографии\ДОУ № 140\фото 2016 год\отчет критерии апрель Сред.№3\перелетные\DSC0389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428604"/>
            <a:ext cx="8072494" cy="6054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5123" name="Picture 3" descr="F:\ДОУ 140, фото 2017г\дорогою добра ФОТО\iIkywD2KzR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500042"/>
            <a:ext cx="3714776" cy="5857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4" name="Picture 4" descr="C:\Users\1\AppData\Local\Temp\Rar$DI00.755\IMG_20170203_11142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6" y="428604"/>
            <a:ext cx="3335262" cy="5929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2193">
            <a:off x="4372496" y="3733133"/>
            <a:ext cx="4325423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" y="428604"/>
            <a:ext cx="4338182" cy="2613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F:\DCIM\114PHOTO\_SAM285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3357562"/>
            <a:ext cx="3886010" cy="2857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4876" y="571480"/>
            <a:ext cx="4070918" cy="2931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8194" name="Picture 2" descr="F:\ДОУ 140, фото 2017г\фото 2017Г\клубный час март - апрель2017\_SAM260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571480"/>
            <a:ext cx="8215338" cy="5476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Picture 2" descr="C:\Documents and Settings\Admin\Рабочий стол\Новая папка (3)\Camera\20180129_11021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546656"/>
            <a:ext cx="4357718" cy="5810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5" descr="C:\Documents and Settings\Admin\Рабочий стол\Новая папка (3)\Camera\20180129_11494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000628" y="1357298"/>
            <a:ext cx="3643338" cy="4857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000628" y="785794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«Зимующие птицы»</a:t>
            </a:r>
            <a:endParaRPr lang="ru-RU" sz="2400" dirty="0">
              <a:ln w="10160">
                <a:solidFill>
                  <a:srgbClr val="002060"/>
                </a:solidFill>
                <a:prstDash val="solid"/>
              </a:ln>
              <a:solidFill>
                <a:schemeClr val="tx2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57224" y="500042"/>
            <a:ext cx="757242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Формы организации образовательной деятельности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000100" y="1500174"/>
            <a:ext cx="192882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ЭКСКУРСИИ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00100" y="2571744"/>
            <a:ext cx="221457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ПРОГУЛКИ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500298" y="5000636"/>
            <a:ext cx="478634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КОНКУРСЫ, ВИКТОРИНЫ, КВН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786446" y="1500174"/>
            <a:ext cx="244111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ТРУД В ПРИРОДЕ</a:t>
            </a:r>
            <a:endParaRPr lang="ru-RU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14348" y="3571876"/>
            <a:ext cx="250033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ПРОЕКТЫ</a:t>
            </a:r>
            <a:endParaRPr lang="ru-RU" sz="2400" b="1" dirty="0"/>
          </a:p>
        </p:txBody>
      </p:sp>
      <p:cxnSp>
        <p:nvCxnSpPr>
          <p:cNvPr id="19" name="Прямая со стрелкой 18"/>
          <p:cNvCxnSpPr>
            <a:stCxn id="6" idx="2"/>
          </p:cNvCxnSpPr>
          <p:nvPr/>
        </p:nvCxnSpPr>
        <p:spPr>
          <a:xfrm rot="5400000">
            <a:off x="3481231" y="337966"/>
            <a:ext cx="538466" cy="17859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6" idx="2"/>
          </p:cNvCxnSpPr>
          <p:nvPr/>
        </p:nvCxnSpPr>
        <p:spPr>
          <a:xfrm rot="16200000" flipH="1">
            <a:off x="5374337" y="230808"/>
            <a:ext cx="467031" cy="19288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6" idx="2"/>
          </p:cNvCxnSpPr>
          <p:nvPr/>
        </p:nvCxnSpPr>
        <p:spPr>
          <a:xfrm rot="5400000">
            <a:off x="3124040" y="980907"/>
            <a:ext cx="1538599" cy="15001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16200000" flipH="1">
            <a:off x="4464846" y="1321579"/>
            <a:ext cx="1357319" cy="7143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6" idx="2"/>
          </p:cNvCxnSpPr>
          <p:nvPr/>
        </p:nvCxnSpPr>
        <p:spPr>
          <a:xfrm rot="5400000">
            <a:off x="2659693" y="1588130"/>
            <a:ext cx="2610169" cy="13573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rot="16200000" flipH="1">
            <a:off x="4679157" y="1107265"/>
            <a:ext cx="2214578" cy="20002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16200000" flipH="1">
            <a:off x="3214678" y="2500306"/>
            <a:ext cx="3071834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6" idx="2"/>
          </p:cNvCxnSpPr>
          <p:nvPr/>
        </p:nvCxnSpPr>
        <p:spPr>
          <a:xfrm rot="5400000">
            <a:off x="2123908" y="2409667"/>
            <a:ext cx="3967491" cy="10715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29058" y="2428868"/>
            <a:ext cx="442915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ЭКОЛОГИЧЕСКИЕ АКЦИИ</a:t>
            </a:r>
            <a:endParaRPr lang="ru-RU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500562" y="3286124"/>
            <a:ext cx="414340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ЭКОЛОГИЧЕСКИЕ КРУЖКИ</a:t>
            </a:r>
            <a:endParaRPr lang="ru-RU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714744" y="4143380"/>
            <a:ext cx="264320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ПРАЗДНИКИ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43306" y="1500174"/>
            <a:ext cx="142876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НОД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Picture 2" descr="C:\Documents and Settings\Admin\Рабочий стол\Новая папка (3)\Camera\20180131_1059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70126"/>
            <a:ext cx="7858180" cy="5893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Picture 5" descr="C:\Documents and Settings\Admin\Рабочий стол\Новая папка (3)\Camera\20180131_122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14347" y="443423"/>
            <a:ext cx="7858179" cy="5893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14348" y="428604"/>
            <a:ext cx="785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</a:rPr>
              <a:t>Коллективный проект «Где – то на белом свете…»</a:t>
            </a:r>
            <a:endParaRPr lang="ru-RU" sz="2400" dirty="0">
              <a:ln>
                <a:solidFill>
                  <a:srgbClr val="002060"/>
                </a:solidFill>
              </a:ln>
              <a:solidFill>
                <a:schemeClr val="tx2"/>
              </a:solidFill>
            </a:endParaRPr>
          </a:p>
        </p:txBody>
      </p:sp>
      <p:pic>
        <p:nvPicPr>
          <p:cNvPr id="17410" name="Picture 2" descr="E:\ФОТО и КРИТЕРИИ 2016-2017г\Проект Где-то на белом свете ДОУ 140\_SAM156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1071546"/>
            <a:ext cx="7858180" cy="5238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14348" y="428604"/>
            <a:ext cx="785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ln>
                <a:solidFill>
                  <a:srgbClr val="002060"/>
                </a:solidFill>
              </a:ln>
              <a:solidFill>
                <a:schemeClr val="tx2"/>
              </a:solidFill>
            </a:endParaRPr>
          </a:p>
        </p:txBody>
      </p:sp>
      <p:pic>
        <p:nvPicPr>
          <p:cNvPr id="14339" name="Picture 3" descr="E:\ФОТО и КРИТЕРИИ 2016-2017г\Проект Где-то на белом свете ДОУ 140\_SAM158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785794"/>
            <a:ext cx="8072462" cy="5619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5362" name="Picture 2" descr="E:\ФОТО и КРИТЕРИИ 2016-2017г\Проект Где-то на белом свете ДОУ 140\_SAM161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500042"/>
            <a:ext cx="8001024" cy="5668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14348" y="428604"/>
            <a:ext cx="785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ln>
                <a:solidFill>
                  <a:srgbClr val="002060"/>
                </a:solidFill>
              </a:ln>
              <a:solidFill>
                <a:schemeClr val="tx2"/>
              </a:solidFill>
            </a:endParaRPr>
          </a:p>
        </p:txBody>
      </p:sp>
      <p:pic>
        <p:nvPicPr>
          <p:cNvPr id="14338" name="Picture 2" descr="E:\ФОТО и КРИТЕРИИ 2016-2017г\Проект Где-то на белом свете ДОУ 140\_SAM156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714356"/>
            <a:ext cx="8143028" cy="5429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14348" y="428604"/>
            <a:ext cx="785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ln>
                <a:solidFill>
                  <a:srgbClr val="002060"/>
                </a:solidFill>
              </a:ln>
              <a:solidFill>
                <a:schemeClr val="tx2"/>
              </a:solidFill>
            </a:endParaRPr>
          </a:p>
        </p:txBody>
      </p:sp>
      <p:pic>
        <p:nvPicPr>
          <p:cNvPr id="16386" name="Picture 2" descr="E:\ФОТО и КРИТЕРИИ 2016-2017г\Проект Где-то на белом свете ДОУ 140\_SAM164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500042"/>
            <a:ext cx="8108181" cy="5405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14348" y="428604"/>
            <a:ext cx="785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</a:rPr>
              <a:t>Коллективный проект «Дикие звери»</a:t>
            </a:r>
            <a:endParaRPr lang="ru-RU" sz="2400" dirty="0">
              <a:ln>
                <a:solidFill>
                  <a:srgbClr val="002060"/>
                </a:solidFill>
              </a:ln>
              <a:solidFill>
                <a:schemeClr val="tx2"/>
              </a:solidFill>
            </a:endParaRPr>
          </a:p>
        </p:txBody>
      </p:sp>
      <p:pic>
        <p:nvPicPr>
          <p:cNvPr id="18434" name="Picture 2" descr="F:\ДОУ 140, фото 2017г\Марафон сказок\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5" y="1071546"/>
            <a:ext cx="8215370" cy="5214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3314" name="Picture 2" descr="F:\ДОУ 140 - 2018г\2017 -2018 учеб.год\Критерии 2017-2018уч.год\КРИТЕРИИ январь 2018г\сред.гр.1\Сентюрова фото Январь\IMG_131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500042"/>
            <a:ext cx="7905805" cy="5929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2290" name="Picture 2" descr="F:\ДОУ 140 - 2018г\2017 -2018 учеб.год\Критерии 2017-2018уч.год\КРИТЕРИИ январь 2018г\сред.гр.1\Сентюрова фото Январь\IMG_147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535737"/>
            <a:ext cx="8215370" cy="5679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034" y="428604"/>
            <a:ext cx="8072494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Методы и приемы воспитания и обучения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786314" y="1214422"/>
            <a:ext cx="3600000" cy="1440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normalizeH="0" baseline="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cs typeface="Arial" pitchFamily="34" charset="0"/>
              </a:rPr>
              <a:t>ПРАКТИЧЕСКИЕ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cs typeface="Arial" pitchFamily="34" charset="0"/>
              </a:rPr>
              <a:t>упражнение, моделирование, </a:t>
            </a:r>
            <a:r>
              <a:rPr lang="ru-RU" sz="1600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cs typeface="Arial" pitchFamily="34" charset="0"/>
              </a:rPr>
              <a:t>элем.опыты</a:t>
            </a:r>
            <a:r>
              <a:rPr lang="ru-RU" sz="160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cs typeface="Arial" pitchFamily="34" charset="0"/>
              </a:rPr>
              <a:t>, эксперименты</a:t>
            </a:r>
            <a:endParaRPr kumimoji="0" lang="ru-RU" sz="1600" i="0" u="none" strike="noStrike" normalizeH="0" baseline="0" dirty="0" smtClean="0">
              <a:ln w="10160">
                <a:solidFill>
                  <a:srgbClr val="002060"/>
                </a:solidFill>
                <a:prstDash val="solid"/>
              </a:ln>
              <a:solidFill>
                <a:srgbClr val="7030A0"/>
              </a:solidFill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i="0" u="none" strike="noStrike" normalizeH="0" baseline="0" dirty="0" smtClean="0">
              <a:ln w="10160">
                <a:solidFill>
                  <a:srgbClr val="002060"/>
                </a:solidFill>
                <a:prstDash val="solid"/>
              </a:ln>
              <a:solidFill>
                <a:srgbClr val="7030A0"/>
              </a:solidFill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910" y="1214422"/>
            <a:ext cx="3600000" cy="144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cs typeface="Arial" pitchFamily="34" charset="0"/>
              </a:rPr>
              <a:t>ИГРОВЫЕ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cs typeface="Arial" pitchFamily="34" charset="0"/>
              </a:rPr>
              <a:t>дидакт</a:t>
            </a:r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cs typeface="Arial" pitchFamily="34" charset="0"/>
              </a:rPr>
              <a:t>., </a:t>
            </a:r>
            <a:r>
              <a:rPr lang="ru-RU" sz="1600" b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cs typeface="Arial" pitchFamily="34" charset="0"/>
              </a:rPr>
              <a:t>сюж.-рол</a:t>
            </a:r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cs typeface="Arial" pitchFamily="34" charset="0"/>
              </a:rPr>
              <a:t>. игра, </a:t>
            </a:r>
            <a:r>
              <a:rPr lang="ru-RU" sz="1600" b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cs typeface="Arial" pitchFamily="34" charset="0"/>
              </a:rPr>
              <a:t>театральн</a:t>
            </a:r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cs typeface="Arial" pitchFamily="34" charset="0"/>
              </a:rPr>
              <a:t>. </a:t>
            </a:r>
            <a:r>
              <a:rPr lang="ru-RU" sz="1600" b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cs typeface="Arial" pitchFamily="34" charset="0"/>
              </a:rPr>
              <a:t>ипровизация</a:t>
            </a:r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00000"/>
                </a:solidFill>
                <a:cs typeface="Arial" pitchFamily="34" charset="0"/>
              </a:rPr>
              <a:t>, фантазирование, перевоплощение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6314" y="2857497"/>
            <a:ext cx="3600000" cy="180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СЛОВЕСНЫЕ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рассказ педагога, детей, беседы, чтение </a:t>
            </a:r>
            <a:r>
              <a:rPr lang="ru-RU" sz="1600" dirty="0" err="1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худож.литературы</a:t>
            </a:r>
            <a:r>
              <a:rPr lang="ru-RU" sz="160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; приемы: </a:t>
            </a:r>
            <a:r>
              <a:rPr lang="ru-RU" sz="1600" b="1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вопросы, указание, пояснение, объяснение, педагогическая оценка.</a:t>
            </a:r>
            <a:endParaRPr lang="ru-RU" sz="16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n w="10160">
                <a:solidFill>
                  <a:srgbClr val="002060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>
              <a:ln w="10160">
                <a:solidFill>
                  <a:srgbClr val="002060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2857496"/>
            <a:ext cx="3600000" cy="1800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НАГЛЯДНЫЕ</a:t>
            </a:r>
          </a:p>
          <a:p>
            <a:pPr algn="ctr"/>
            <a:r>
              <a:rPr lang="ru-RU" sz="1600" dirty="0" smtClean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наблюдение, демонстрация наглядных  пособий; приемы: показ образца, способов действий</a:t>
            </a:r>
          </a:p>
          <a:p>
            <a:pPr algn="ctr"/>
            <a:endParaRPr lang="ru-RU" sz="1600" dirty="0">
              <a:ln w="1016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85918" y="4786322"/>
            <a:ext cx="5715040" cy="1800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СОВРЕМЕННЫЕ ОБРАЗОВАТЕЛЬНЫЕ ТЕХНОЛОГИИ</a:t>
            </a:r>
          </a:p>
          <a:p>
            <a:pPr algn="ctr"/>
            <a:r>
              <a:rPr lang="ru-RU" sz="1600" dirty="0" err="1" smtClean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здоровьесберегающие</a:t>
            </a:r>
            <a:r>
              <a:rPr lang="ru-RU" sz="1600" dirty="0" smtClean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, проектной деятельности, исследовательской деятельности, информационно – коммуникативные,  технология «ТРИЗ», ИКТ, мнемотехника </a:t>
            </a:r>
            <a:endParaRPr lang="ru-RU" sz="1600" dirty="0">
              <a:ln w="1016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1266" name="Picture 2" descr="F:\ДОУ 140 - 2018г\с телефона 2018г\20180122_09235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571480"/>
            <a:ext cx="8001056" cy="5786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0242" name="Picture 2" descr="F:\ДОУ 140, фото 2017г\фото 2017Г\Старш.гр.№ 3 фото (игры, НОД, рефлекс.круг)\ФЕВРАЛЬ\DSC0993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642918"/>
            <a:ext cx="8282473" cy="5643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" name="Picture 2" descr="F:\ДОУ 140, фото 2017г\Фото СОЦИАЛИЗАЦИЯ\IMG_65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394649"/>
            <a:ext cx="5214973" cy="5986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34" y="500042"/>
            <a:ext cx="8123374" cy="5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500166" y="428604"/>
            <a:ext cx="6014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Коллективный проект «Волшебница – вода»</a:t>
            </a:r>
            <a:endParaRPr lang="ru-RU" sz="240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22" y="1285860"/>
            <a:ext cx="8255054" cy="4643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785794"/>
            <a:ext cx="8201262" cy="5310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830" y="525326"/>
            <a:ext cx="3583543" cy="5761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500042"/>
            <a:ext cx="3686754" cy="5857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785794"/>
            <a:ext cx="8094189" cy="4857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642918"/>
            <a:ext cx="8436083" cy="5484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571612"/>
            <a:ext cx="2736305" cy="48645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760" y="428604"/>
            <a:ext cx="2736304" cy="4864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947395" y="2195954"/>
            <a:ext cx="5070210" cy="2678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НЕПОСРЕДСТВЕННО ОБРАЗОВАТЕЛЬНАЯ ДЕЯТЕЛЬНОСТЬ:</a:t>
            </a: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" name="Picture 2" descr="F:\ДОУ 140 - 2018г\2017 -2018 учеб.год\Открыт.просм.НОД\20171017_09143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7" y="1000108"/>
            <a:ext cx="4018388" cy="535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F:\ДОУ 140 - 2018г\2017 -2018 учеб.год\Открыт.просм.НОД\20171017_09470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952484"/>
            <a:ext cx="4071966" cy="5429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823" y="714356"/>
            <a:ext cx="8642476" cy="5286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00298" y="428604"/>
            <a:ext cx="457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«МЫ ЗА ЧИСТУЮ ПЛАНЕТУ»</a:t>
            </a:r>
            <a:endParaRPr lang="ru-RU" sz="2800" b="1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2" descr="E:\ДОУ № 140 Материалы День открытых дверей 17.04.2017 г\ДОУ № 140 фото День открытых дверей 17.04.2017г\_SAM277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1142984"/>
            <a:ext cx="7608147" cy="5072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Picture 2" descr="C:\Users\1\AppData\Local\Temp\Rar$DI00.074\IMG_20170417_10202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66" y="500042"/>
            <a:ext cx="3514750" cy="58579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 descr="C:\Users\1\AppData\Local\Temp\Rar$DI18.097\IMG_20170416_22242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42" y="428604"/>
            <a:ext cx="3379897" cy="6008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Picture 2" descr="C:\Users\1\AppData\Local\Temp\Rar$DI02.410\IMG_20170417_10282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428604"/>
            <a:ext cx="8509028" cy="4786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Picture 2" descr="E:\ДОУ № 140 Материалы День открытых дверей 17.04.2017 г\ДОУ № 140 фото День открытых дверей 17.04.2017г\_SAM2763.JPG"/>
          <p:cNvPicPr>
            <a:picLocks noChangeAspect="1" noChangeArrowheads="1"/>
          </p:cNvPicPr>
          <p:nvPr/>
        </p:nvPicPr>
        <p:blipFill>
          <a:blip r:embed="rId3" cstate="email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428604"/>
            <a:ext cx="7853679" cy="6072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Picture 2" descr="F:\DCIM\114PHOTO\_SAM285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642918"/>
            <a:ext cx="3953326" cy="5572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F:\DCIM\114PHOTO\_SAM286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4" y="500042"/>
            <a:ext cx="4285820" cy="2857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F:\DCIM\114PHOTO\_SAM285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72" y="3571876"/>
            <a:ext cx="4428717" cy="2952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Picture 3" descr="E:\ДОУ № 140 Материалы День открытых дверей 17.04.2017 г\ДОУ № 140 фото День открытых дверей 17.04.2017г\_SAM277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428868"/>
            <a:ext cx="5485836" cy="4071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E:\ДОУ № 140 Материалы День открытых дверей 17.04.2017 г\ДОУ № 140 фото День открытых дверей 17.04.2017г\_SAM275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7" y="428604"/>
            <a:ext cx="4151828" cy="3136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C:\Users\1\Desktop\Работа\ФОНЫ\яркие фоны\img_042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357166"/>
            <a:ext cx="3316969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3" descr="C:\Users\1\Desktop\Работа\ФОНЫ\яркие фоны\post_38_9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65" y="0"/>
            <a:ext cx="1853886" cy="294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1\Desktop\Работа\ФОНЫ\яркие фоны\16988211.gif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286380" y="3714751"/>
            <a:ext cx="3571900" cy="274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71538" y="500042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Экологические акции «Покормите птиц зимой»</a:t>
            </a:r>
            <a:endParaRPr lang="ru-RU" sz="2400" dirty="0">
              <a:ln w="1016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 descr="F:\ДОУ 140, фото 2017г\Фото СОЦИАЛИЗАЦИЯ\IMG_68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000108"/>
            <a:ext cx="7215238" cy="5411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3074" name="Picture 2" descr="F:\ДОУ 140, фото 2017г\Фото СОЦИАЛИЗАЦИЯ\добрые дела\-UtMJXgw92I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285728"/>
            <a:ext cx="3857652" cy="6038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2" descr="F:\ДОУ 140 - 2018г\2017 -2018 учеб.год\Критерии 2017-2018уч.год\КРИТЕРИИ январь 2018г\сред.гр.1\Сентюрова фото Январь\IMG_126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2" y="357166"/>
            <a:ext cx="4143404" cy="5929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098" name="Picture 2" descr="C:\Users\1\AppData\Local\Temp\Rar$DI46.866\IMG_20170203_11143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428604"/>
            <a:ext cx="3714776" cy="6066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C:\Users\1\AppData\Local\Temp\Rar$DI52.477\IMG_20170203_11165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6" y="500042"/>
            <a:ext cx="3925176" cy="5969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050" name="Picture 2" descr="F:\ДОУ 140 - 2018г\2017 -2018 учеб.год\Открыт.просм.НОД\20171019_10292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571480"/>
            <a:ext cx="4071966" cy="5572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F:\ДОУ 140 - 2018г\2017 -2018 учеб.год\Открыт.просм.НОД\20171019_10492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547666"/>
            <a:ext cx="4143404" cy="5738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857488" y="500042"/>
            <a:ext cx="3918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Акция «Цветные крышечки»</a:t>
            </a:r>
            <a:endParaRPr lang="ru-RU" sz="2400" dirty="0">
              <a:ln w="1016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 descr="F:\ДОУ 140, фото 2017г\Соц. акция Волш.крышечки\20170511_09271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52" y="1267975"/>
            <a:ext cx="6858048" cy="5143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3074" name="Picture 2" descr="F:\ДОУ 140, фото 2017г\Соц. акция Волш.крышечки\15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140236"/>
            <a:ext cx="5500726" cy="52891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F:\ДОУ 140, фото 2017г\Соц. акция Волш.крышечки\20170511_09213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9322" y="428604"/>
            <a:ext cx="2857520" cy="5072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0034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714612" y="357166"/>
            <a:ext cx="3571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016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ПРАЗДНИКИ</a:t>
            </a:r>
            <a:endParaRPr lang="ru-RU" sz="4000" b="1" dirty="0">
              <a:ln w="1016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2" name="Picture 2" descr="F:\ДОУ 140 - 2018г\2017 -2018 учеб.год\Праздники 2017 - 2018уч.год\Осен.праздник (октябрь 2017г)\20171025_15403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1214422"/>
            <a:ext cx="7858180" cy="5174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00034" y="1142984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3600" b="1" dirty="0" smtClean="0">
                <a:ln w="3155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Осенние хлопоты»</a:t>
            </a:r>
            <a:endParaRPr lang="ru-RU" sz="3600" b="1" dirty="0">
              <a:ln w="31550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050" name="Picture 2" descr="F:\ДОУ 140 - 2018г\2017 -2018 учеб.год\Праздники 2017 - 2018уч.год\Осен.праздник (октябрь 2017г)\IMG-8dd84ae63c269f4d4fb2bd16f756ca79-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428604"/>
            <a:ext cx="7905773" cy="5929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3074" name="Picture 2" descr="F:\ДОУ 140 - 2018г\2017 -2018 учеб.год\Праздники 2017 - 2018уч.год\Осен.праздник (октябрь 2017г)\IMG-baadf1497bdde2b27541402a7fb851f3-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482182"/>
            <a:ext cx="8143932" cy="5947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5917" y="914677"/>
            <a:ext cx="8380925" cy="5443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071802" y="428604"/>
            <a:ext cx="314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«ДЕНЬ НЕПТУНА»</a:t>
            </a:r>
            <a:endParaRPr lang="ru-RU" sz="2800" b="1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96" y="500042"/>
            <a:ext cx="8286808" cy="5936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098" name="Picture 2" descr="F:\фотографии\ДОУ № 140\фото 2016 год\отчет критерии апрель Сред.№3\IMG_03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785794"/>
            <a:ext cx="8150055" cy="5500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5122" name="Picture 2" descr="F:\ДОУ 140 - 2018г\2017 -2018 учеб.год\Праздники 2017 - 2018уч.год\8 марта\8 марта\20180307_09064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1071546"/>
            <a:ext cx="8429652" cy="5234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643042" y="428604"/>
            <a:ext cx="5572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« МЫ ВЕСНУ ВСТРЕЧАЕМ»</a:t>
            </a:r>
            <a:endParaRPr lang="ru-RU" sz="2800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1736" y="214290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457200"/>
            <a:ext cx="1847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1\Desktop\84534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8286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57224" y="357166"/>
            <a:ext cx="7500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УЧАСТИЕ В КОНКУРСАХ</a:t>
            </a:r>
            <a:endParaRPr lang="ru-RU" sz="3200" b="1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2" descr="F:\ДОУ 140, фото 2017г\фото 2017Г\критерии март 2017\подгот № 2\image-0-02-05-fa9eae49a7c85df8491eb2ba7df553bd9bc323374a5374ef64f3439318ed89b3-V (1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1714488"/>
            <a:ext cx="3571900" cy="4762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F:\ДОУ 140, фото 2017г\фото 2017Г\критерии март 2017\подгот № 2\image-0-02-05-50fd34307a2a2d7cde011a033dd692bb31c90ff54baad6bf258dc3d84089d0c0-V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405311" y="238103"/>
            <a:ext cx="3571900" cy="4953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 descr="F:\грамоты ДОУ 140\ДОУ 140 ---2016-2017г\Мир глазами ребенка 00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82103">
            <a:off x="4958610" y="4092333"/>
            <a:ext cx="1717066" cy="235743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857232"/>
            <a:ext cx="4572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Рисунок Березовской Яны</a:t>
            </a:r>
          </a:p>
          <a:p>
            <a:pPr algn="ctr"/>
            <a:r>
              <a:rPr lang="ru-RU" sz="2400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«Грачи прилетели»</a:t>
            </a:r>
            <a:endParaRPr lang="ru-RU" sz="2400" dirty="0">
              <a:ln w="1016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2594</TotalTime>
  <Words>992</Words>
  <Application>Microsoft Office PowerPoint</Application>
  <PresentationFormat>Экран (4:3)</PresentationFormat>
  <Paragraphs>807</Paragraphs>
  <Slides>179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179</vt:i4>
      </vt:variant>
    </vt:vector>
  </HeadingPairs>
  <TitlesOfParts>
    <vt:vector size="18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Пользователь</cp:lastModifiedBy>
  <cp:revision>280</cp:revision>
  <dcterms:created xsi:type="dcterms:W3CDTF">2013-11-30T22:44:24Z</dcterms:created>
  <dcterms:modified xsi:type="dcterms:W3CDTF">2021-10-03T14:34:37Z</dcterms:modified>
</cp:coreProperties>
</file>