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4" r:id="rId7"/>
    <p:sldId id="265" r:id="rId8"/>
    <p:sldId id="267" r:id="rId9"/>
    <p:sldId id="266" r:id="rId10"/>
    <p:sldId id="268" r:id="rId11"/>
    <p:sldId id="271" r:id="rId12"/>
    <p:sldId id="272" r:id="rId13"/>
    <p:sldId id="273" r:id="rId14"/>
    <p:sldId id="274" r:id="rId15"/>
    <p:sldId id="275" r:id="rId16"/>
    <p:sldId id="269" r:id="rId17"/>
    <p:sldId id="270" r:id="rId18"/>
    <p:sldId id="276" r:id="rId19"/>
    <p:sldId id="277" r:id="rId20"/>
    <p:sldId id="281" r:id="rId21"/>
    <p:sldId id="280" r:id="rId22"/>
    <p:sldId id="28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33CC"/>
    <a:srgbClr val="6600CC"/>
    <a:srgbClr val="0099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07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2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56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4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60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81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41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0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79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88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51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14C89-A143-43A1-930C-CB0A8CA43D0C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2BE0C-97D3-4596-94C9-32302A9BD0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1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1.jpeg"/><Relationship Id="rId11" Type="http://schemas.openxmlformats.org/officeDocument/2006/relationships/image" Target="../media/image2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1.jp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7.JP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1.jp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6.png"/><Relationship Id="rId11" Type="http://schemas.openxmlformats.org/officeDocument/2006/relationships/image" Target="../media/image2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1.jp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2.jpeg"/><Relationship Id="rId11" Type="http://schemas.openxmlformats.org/officeDocument/2006/relationships/image" Target="../media/image66.jp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1.jp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9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8.JP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e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7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1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" Type="http://schemas.openxmlformats.org/officeDocument/2006/relationships/audio" Target="../media/media19.m4a"/><Relationship Id="rId16" Type="http://schemas.openxmlformats.org/officeDocument/2006/relationships/image" Target="../media/image95.jpeg"/><Relationship Id="rId1" Type="http://schemas.microsoft.com/office/2007/relationships/media" Target="../media/media19.m4a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19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88.JPG"/><Relationship Id="rId1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13" Type="http://schemas.openxmlformats.org/officeDocument/2006/relationships/image" Target="../media/image110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5.jpg"/><Relationship Id="rId12" Type="http://schemas.openxmlformats.org/officeDocument/2006/relationships/image" Target="../media/image109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4.jpg"/><Relationship Id="rId11" Type="http://schemas.openxmlformats.org/officeDocument/2006/relationships/image" Target="../media/image108.jpg"/><Relationship Id="rId5" Type="http://schemas.openxmlformats.org/officeDocument/2006/relationships/image" Target="../media/image103.jp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07.jpeg"/><Relationship Id="rId1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1.jp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.jp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jp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1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105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sz="24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 32 "Сказка</a:t>
            </a:r>
            <a:r>
              <a:rPr lang="ru-RU" sz="24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4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763" y="529498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63" y="1012056"/>
            <a:ext cx="100380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«Детские сады  - детям!»</a:t>
            </a:r>
          </a:p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</a:t>
            </a:r>
            <a:r>
              <a:rPr lang="ru-RU" sz="2800" b="1" dirty="0">
                <a:solidFill>
                  <a:srgbClr val="0033CC"/>
                </a:solidFill>
                <a:latin typeface="Times New Roman"/>
                <a:ea typeface="Times New Roman"/>
              </a:rPr>
              <a:t>«Лучшая образовательная организация</a:t>
            </a:r>
            <a:r>
              <a:rPr lang="ru-RU" sz="28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,</a:t>
            </a:r>
          </a:p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0033CC"/>
                </a:solidFill>
                <a:latin typeface="Times New Roman"/>
                <a:ea typeface="Times New Roman"/>
              </a:rPr>
              <a:t>реализующая образовательную программу </a:t>
            </a:r>
            <a:endParaRPr lang="ru-RU" sz="2800" b="1" dirty="0" smtClean="0">
              <a:solidFill>
                <a:srgbClr val="0033CC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/>
                <a:ea typeface="Times New Roman"/>
              </a:rPr>
              <a:t>дошкольного </a:t>
            </a:r>
            <a:r>
              <a:rPr lang="ru-RU" sz="2800" b="1" dirty="0">
                <a:solidFill>
                  <a:srgbClr val="0033CC"/>
                </a:solidFill>
                <a:latin typeface="Times New Roman"/>
                <a:ea typeface="Times New Roman"/>
              </a:rPr>
              <a:t>образования» </a:t>
            </a:r>
            <a:endParaRPr lang="ru-RU" sz="28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3" b="21117"/>
          <a:stretch/>
        </p:blipFill>
        <p:spPr>
          <a:xfrm>
            <a:off x="2584458" y="2760890"/>
            <a:ext cx="7011859" cy="40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8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7208" y="93439"/>
            <a:ext cx="11820144" cy="78232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удовлетворения образовательных потребностей детей с ограниченными возможностями здоровья в детском саду </a:t>
            </a:r>
          </a:p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все необходимые условия. </a:t>
            </a:r>
            <a:endParaRPr lang="ru-RU" sz="1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2"/>
          <a:stretch/>
        </p:blipFill>
        <p:spPr>
          <a:xfrm>
            <a:off x="1174640" y="3816587"/>
            <a:ext cx="4221609" cy="29839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770" y="3816587"/>
            <a:ext cx="4016878" cy="30126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9" y="875763"/>
            <a:ext cx="4156956" cy="2763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84" y="875763"/>
            <a:ext cx="4156957" cy="2763934"/>
          </a:xfrm>
          <a:prstGeom prst="rect">
            <a:avLst/>
          </a:prstGeom>
        </p:spPr>
      </p:pic>
      <p:pic>
        <p:nvPicPr>
          <p:cNvPr id="9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6728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7208" y="164205"/>
            <a:ext cx="11820144" cy="10592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образовательного процесса в ДОУ выстроено в соответствии с примерной </a:t>
            </a:r>
            <a:r>
              <a:rPr lang="ru-RU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воспитания и обучения в детском саду «От рождения до школы» </a:t>
            </a:r>
            <a:endParaRPr lang="ru-RU" sz="2000" b="1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</a:t>
            </a: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Е. </a:t>
            </a:r>
            <a:r>
              <a:rPr lang="ru-RU" sz="20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Комаровой, М</a:t>
            </a:r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</a:t>
            </a:r>
            <a:r>
              <a:rPr lang="ru-RU" sz="20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Васильевой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637" y="3986367"/>
            <a:ext cx="3468746" cy="2724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1" y="1212058"/>
            <a:ext cx="3420057" cy="2565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48" y="1212058"/>
            <a:ext cx="3632925" cy="27246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27" y="1234929"/>
            <a:ext cx="1906629" cy="2542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/>
          <a:stretch/>
        </p:blipFill>
        <p:spPr>
          <a:xfrm>
            <a:off x="1091230" y="3936751"/>
            <a:ext cx="2472744" cy="2734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488" y="3913702"/>
            <a:ext cx="2085706" cy="2780942"/>
          </a:xfrm>
          <a:prstGeom prst="rect">
            <a:avLst/>
          </a:prstGeom>
        </p:spPr>
      </p:pic>
      <p:pic>
        <p:nvPicPr>
          <p:cNvPr id="10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5875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98" y="1220580"/>
            <a:ext cx="3327042" cy="2495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5"/>
          <a:stretch/>
        </p:blipFill>
        <p:spPr>
          <a:xfrm>
            <a:off x="4851154" y="3871589"/>
            <a:ext cx="2535750" cy="2858119"/>
          </a:xfrm>
          <a:prstGeom prst="rect">
            <a:avLst/>
          </a:prstGeom>
        </p:spPr>
      </p:pic>
      <p:sp>
        <p:nvSpPr>
          <p:cNvPr id="11" name="Двойная волна 10"/>
          <p:cNvSpPr/>
          <p:nvPr/>
        </p:nvSpPr>
        <p:spPr>
          <a:xfrm>
            <a:off x="4136280" y="592428"/>
            <a:ext cx="3742462" cy="68258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ПромРобо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3780" y="158070"/>
            <a:ext cx="609600" cy="609600"/>
          </a:xfrm>
          <a:prstGeom prst="rect">
            <a:avLst/>
          </a:prstGeom>
        </p:spPr>
      </p:pic>
      <p:pic>
        <p:nvPicPr>
          <p:cNvPr id="9218" name="Picture 2" descr="C:\Users\User\Downloads\Рисунок25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70" y="3823722"/>
            <a:ext cx="3931991" cy="295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Двойная волна 11"/>
          <p:cNvSpPr/>
          <p:nvPr/>
        </p:nvSpPr>
        <p:spPr>
          <a:xfrm>
            <a:off x="4079918" y="3429000"/>
            <a:ext cx="3974724" cy="998114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конструирования «Теремок»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C:\Users\User\Downloads\Рисунок27 (1)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88" y="1056372"/>
            <a:ext cx="3391380" cy="25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ownloads\Рисунок28 (1)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2" y="980767"/>
            <a:ext cx="3502678" cy="26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ownloads\Рисунок29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42" y="4175759"/>
            <a:ext cx="3706786" cy="24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2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051" y="3451539"/>
            <a:ext cx="4541949" cy="3406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806809" cy="3196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71" y="2261437"/>
            <a:ext cx="4775258" cy="3581444"/>
          </a:xfrm>
          <a:prstGeom prst="rect">
            <a:avLst/>
          </a:prstGeom>
        </p:spPr>
      </p:pic>
      <p:sp>
        <p:nvSpPr>
          <p:cNvPr id="7" name="Двойная волна 6"/>
          <p:cNvSpPr/>
          <p:nvPr/>
        </p:nvSpPr>
        <p:spPr>
          <a:xfrm>
            <a:off x="5293216" y="511378"/>
            <a:ext cx="6735652" cy="1185702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Опытно-экспериментальная лаборатория «</a:t>
            </a:r>
            <a:r>
              <a:rPr lang="ru-RU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Наураша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0388" y="5745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7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6" y="484245"/>
            <a:ext cx="3721502" cy="2791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2"/>
          <a:stretch/>
        </p:blipFill>
        <p:spPr>
          <a:xfrm>
            <a:off x="8848131" y="3648726"/>
            <a:ext cx="2970828" cy="3152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4" y="3331699"/>
            <a:ext cx="2602481" cy="3469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34" y="3845972"/>
            <a:ext cx="3730580" cy="2797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475" y="682580"/>
            <a:ext cx="3303050" cy="2472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14" y="410170"/>
            <a:ext cx="3986237" cy="2983449"/>
          </a:xfrm>
          <a:prstGeom prst="rect">
            <a:avLst/>
          </a:prstGeom>
        </p:spPr>
      </p:pic>
      <p:sp>
        <p:nvSpPr>
          <p:cNvPr id="12" name="Двойная волна 11"/>
          <p:cNvSpPr/>
          <p:nvPr/>
        </p:nvSpPr>
        <p:spPr>
          <a:xfrm>
            <a:off x="3650336" y="6469"/>
            <a:ext cx="4891327" cy="730237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Изостудия «Маленький художник»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3" name="Двойная волна 12"/>
          <p:cNvSpPr/>
          <p:nvPr/>
        </p:nvSpPr>
        <p:spPr>
          <a:xfrm>
            <a:off x="4125914" y="2903576"/>
            <a:ext cx="4033619" cy="927243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мастерская «Умелые ручки»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525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673" y="1163923"/>
            <a:ext cx="3040305" cy="2390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01" y="3884633"/>
            <a:ext cx="3530047" cy="2647331"/>
          </a:xfrm>
          <a:prstGeom prst="rect">
            <a:avLst/>
          </a:prstGeom>
        </p:spPr>
      </p:pic>
      <p:sp>
        <p:nvSpPr>
          <p:cNvPr id="11" name="Двойная волна 10"/>
          <p:cNvSpPr/>
          <p:nvPr/>
        </p:nvSpPr>
        <p:spPr>
          <a:xfrm>
            <a:off x="2781838" y="0"/>
            <a:ext cx="6787166" cy="103031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студия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«Сказочная страна»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974" y="6220496"/>
            <a:ext cx="636968" cy="599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14" y="3814195"/>
            <a:ext cx="2968774" cy="2931705"/>
          </a:xfrm>
          <a:prstGeom prst="rect">
            <a:avLst/>
          </a:prstGeom>
        </p:spPr>
      </p:pic>
      <p:pic>
        <p:nvPicPr>
          <p:cNvPr id="8195" name="Picture 3" descr="C:\Users\User\Downloads\Рисунок22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36" y="1239776"/>
            <a:ext cx="3533775" cy="235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ownloads\Рисунок23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97" y="3907248"/>
            <a:ext cx="3107381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4" y="1088499"/>
            <a:ext cx="3065929" cy="25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82" y="3244329"/>
            <a:ext cx="2627435" cy="3503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42" y="719913"/>
            <a:ext cx="3519361" cy="2413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6" b="16965"/>
          <a:stretch/>
        </p:blipFill>
        <p:spPr>
          <a:xfrm>
            <a:off x="4036019" y="4045222"/>
            <a:ext cx="3609097" cy="27023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7"/>
          <a:stretch/>
        </p:blipFill>
        <p:spPr>
          <a:xfrm>
            <a:off x="470157" y="3753920"/>
            <a:ext cx="2582135" cy="2993656"/>
          </a:xfrm>
          <a:prstGeom prst="rect">
            <a:avLst/>
          </a:prstGeom>
        </p:spPr>
      </p:pic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6419" y="6193188"/>
            <a:ext cx="609600" cy="609600"/>
          </a:xfrm>
          <a:prstGeom prst="rect">
            <a:avLst/>
          </a:prstGeom>
        </p:spPr>
      </p:pic>
      <p:sp>
        <p:nvSpPr>
          <p:cNvPr id="12" name="Двойная волна 11"/>
          <p:cNvSpPr/>
          <p:nvPr/>
        </p:nvSpPr>
        <p:spPr>
          <a:xfrm>
            <a:off x="3229697" y="3158516"/>
            <a:ext cx="5221738" cy="80392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User\Downloads\Рисунок20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495299"/>
            <a:ext cx="2364904" cy="315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Двойная волна 10"/>
          <p:cNvSpPr/>
          <p:nvPr/>
        </p:nvSpPr>
        <p:spPr>
          <a:xfrm>
            <a:off x="2627287" y="0"/>
            <a:ext cx="6426559" cy="669701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Прогулочные площадки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3" name="Picture 2" descr="C:\Users\User\Downloads\Рисунок19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14" y="719699"/>
            <a:ext cx="4579002" cy="24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" y="972088"/>
            <a:ext cx="3695196" cy="245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258" y="1063570"/>
            <a:ext cx="2086646" cy="2782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21" y="3926473"/>
            <a:ext cx="4316818" cy="2870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r="12124" b="13537"/>
          <a:stretch/>
        </p:blipFill>
        <p:spPr>
          <a:xfrm>
            <a:off x="1612938" y="3787153"/>
            <a:ext cx="3969973" cy="2947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3" b="22629"/>
          <a:stretch/>
        </p:blipFill>
        <p:spPr>
          <a:xfrm>
            <a:off x="3943484" y="972088"/>
            <a:ext cx="2615453" cy="2613094"/>
          </a:xfrm>
          <a:prstGeom prst="rect">
            <a:avLst/>
          </a:prstGeom>
        </p:spPr>
      </p:pic>
      <p:sp>
        <p:nvSpPr>
          <p:cNvPr id="13" name="Двойная волна 12"/>
          <p:cNvSpPr/>
          <p:nvPr/>
        </p:nvSpPr>
        <p:spPr>
          <a:xfrm>
            <a:off x="1979048" y="115237"/>
            <a:ext cx="3013655" cy="70833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</a:t>
            </a:r>
          </a:p>
        </p:txBody>
      </p:sp>
      <p:sp>
        <p:nvSpPr>
          <p:cNvPr id="14" name="Двойная волна 13"/>
          <p:cNvSpPr/>
          <p:nvPr/>
        </p:nvSpPr>
        <p:spPr>
          <a:xfrm>
            <a:off x="7965578" y="202896"/>
            <a:ext cx="3013655" cy="70833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и огород</a:t>
            </a:r>
          </a:p>
        </p:txBody>
      </p:sp>
      <p:pic>
        <p:nvPicPr>
          <p:cNvPr id="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3103" y="614085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125" y="991943"/>
            <a:ext cx="2140366" cy="285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28977"/>
            <a:ext cx="12192000" cy="661903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– активные участники </a:t>
            </a:r>
            <a:r>
              <a:rPr lang="ru-RU" sz="24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</a:t>
            </a:r>
            <a:endParaRPr lang="ru-RU" sz="24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12" y="3823274"/>
            <a:ext cx="4358210" cy="2897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96" y="1114023"/>
            <a:ext cx="3856003" cy="2563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06" y="1114023"/>
            <a:ext cx="3418443" cy="2563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0" y="1114023"/>
            <a:ext cx="3474959" cy="26062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24038" r="3568"/>
          <a:stretch/>
        </p:blipFill>
        <p:spPr>
          <a:xfrm>
            <a:off x="1595950" y="3823274"/>
            <a:ext cx="4319755" cy="2897746"/>
          </a:xfrm>
          <a:prstGeom prst="rect">
            <a:avLst/>
          </a:prstGeom>
        </p:spPr>
      </p:pic>
      <p:pic>
        <p:nvPicPr>
          <p:cNvPr id="9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7625" y="5951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0" b="25445"/>
          <a:stretch/>
        </p:blipFill>
        <p:spPr>
          <a:xfrm>
            <a:off x="471500" y="793861"/>
            <a:ext cx="3098842" cy="2692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3509" r="12300" b="2290"/>
          <a:stretch/>
        </p:blipFill>
        <p:spPr>
          <a:xfrm rot="5400000">
            <a:off x="3268904" y="1181761"/>
            <a:ext cx="2692452" cy="190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10167" r="13427" b="4287"/>
          <a:stretch/>
        </p:blipFill>
        <p:spPr>
          <a:xfrm rot="5400000">
            <a:off x="9512480" y="1206758"/>
            <a:ext cx="2692454" cy="18501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2156" y="402063"/>
            <a:ext cx="2694963" cy="3478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13570"/>
          <a:stretch/>
        </p:blipFill>
        <p:spPr>
          <a:xfrm>
            <a:off x="131450" y="4049259"/>
            <a:ext cx="3979573" cy="26804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" t="4131" r="8356"/>
          <a:stretch/>
        </p:blipFill>
        <p:spPr>
          <a:xfrm>
            <a:off x="6663876" y="4170596"/>
            <a:ext cx="3190140" cy="26874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11" y="4110810"/>
            <a:ext cx="1964916" cy="2779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761" y="4048420"/>
            <a:ext cx="1898585" cy="2681254"/>
          </a:xfrm>
          <a:prstGeom prst="rect">
            <a:avLst/>
          </a:prstGeom>
        </p:spPr>
      </p:pic>
      <p:sp>
        <p:nvSpPr>
          <p:cNvPr id="12" name="Двойная волна 11"/>
          <p:cNvSpPr/>
          <p:nvPr/>
        </p:nvSpPr>
        <p:spPr>
          <a:xfrm>
            <a:off x="1176596" y="73153"/>
            <a:ext cx="3984457" cy="70833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«Зритель решает всё»</a:t>
            </a:r>
          </a:p>
        </p:txBody>
      </p:sp>
      <p:sp>
        <p:nvSpPr>
          <p:cNvPr id="15" name="Двойная волна 14"/>
          <p:cNvSpPr/>
          <p:nvPr/>
        </p:nvSpPr>
        <p:spPr>
          <a:xfrm>
            <a:off x="7235392" y="73153"/>
            <a:ext cx="3984457" cy="708338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«Зелёный огонёк»</a:t>
            </a:r>
          </a:p>
        </p:txBody>
      </p:sp>
      <p:sp>
        <p:nvSpPr>
          <p:cNvPr id="16" name="Двойная волна 15"/>
          <p:cNvSpPr/>
          <p:nvPr/>
        </p:nvSpPr>
        <p:spPr>
          <a:xfrm>
            <a:off x="11561" y="3443815"/>
            <a:ext cx="6098785" cy="737212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«Арт-Феникс»</a:t>
            </a:r>
          </a:p>
        </p:txBody>
      </p:sp>
      <p:sp>
        <p:nvSpPr>
          <p:cNvPr id="17" name="Двойная волна 16"/>
          <p:cNvSpPr/>
          <p:nvPr/>
        </p:nvSpPr>
        <p:spPr>
          <a:xfrm>
            <a:off x="6891177" y="3385884"/>
            <a:ext cx="4933751" cy="817109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«Олимпийские звёздочки»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4509" r="12864" b="2954"/>
          <a:stretch/>
        </p:blipFill>
        <p:spPr>
          <a:xfrm rot="5400000">
            <a:off x="-940189" y="1191926"/>
            <a:ext cx="6408251" cy="4387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t="8502" r="11550" b="5285"/>
          <a:stretch/>
        </p:blipFill>
        <p:spPr>
          <a:xfrm rot="5400000">
            <a:off x="6717888" y="1081861"/>
            <a:ext cx="6408252" cy="43908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8170" r="10047" b="6283"/>
          <a:stretch/>
        </p:blipFill>
        <p:spPr>
          <a:xfrm rot="5400000">
            <a:off x="2652200" y="1136548"/>
            <a:ext cx="6525602" cy="458218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11166" r="12300" b="8613"/>
          <a:stretch/>
        </p:blipFill>
        <p:spPr>
          <a:xfrm rot="5400000">
            <a:off x="6764496" y="1139603"/>
            <a:ext cx="6315036" cy="42992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7504" r="14930" b="8614"/>
          <a:stretch/>
        </p:blipFill>
        <p:spPr>
          <a:xfrm rot="5400000">
            <a:off x="-1035345" y="1188884"/>
            <a:ext cx="6591888" cy="44775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8" t="3842" r="14742" b="6616"/>
          <a:stretch/>
        </p:blipFill>
        <p:spPr>
          <a:xfrm rot="5400000">
            <a:off x="2749539" y="1122469"/>
            <a:ext cx="6890216" cy="4645282"/>
          </a:xfrm>
          <a:prstGeom prst="rect">
            <a:avLst/>
          </a:prstGeom>
        </p:spPr>
      </p:pic>
      <p:pic>
        <p:nvPicPr>
          <p:cNvPr id="28" name="19 дет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51000" y="606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799" y="193183"/>
            <a:ext cx="11934401" cy="8242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2016 года детский сад «Сказка» гостеприимно распахнул свои двери </a:t>
            </a:r>
          </a:p>
          <a:p>
            <a:pPr algn="ctr"/>
            <a:r>
              <a:rPr lang="ru-RU" sz="24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многих мальчишек и девчонок. </a:t>
            </a: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5369" y="5423191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1" r="10000" b="6432"/>
          <a:stretch/>
        </p:blipFill>
        <p:spPr>
          <a:xfrm>
            <a:off x="18455" y="4260098"/>
            <a:ext cx="3782110" cy="2610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t="29444" r="21091" b="13548"/>
          <a:stretch/>
        </p:blipFill>
        <p:spPr>
          <a:xfrm>
            <a:off x="7737194" y="4162391"/>
            <a:ext cx="4454806" cy="2699613"/>
          </a:xfrm>
          <a:prstGeom prst="rect">
            <a:avLst/>
          </a:prstGeom>
        </p:spPr>
      </p:pic>
      <p:pic>
        <p:nvPicPr>
          <p:cNvPr id="1027" name="Picture 3" descr="C:\Users\User\Downloads\Рисунок1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41" y="1017431"/>
            <a:ext cx="5331855" cy="43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9765" r="6765" b="7981"/>
          <a:stretch/>
        </p:blipFill>
        <p:spPr>
          <a:xfrm>
            <a:off x="0" y="-26548"/>
            <a:ext cx="2789993" cy="3311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12" y="0"/>
            <a:ext cx="3678474" cy="2453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t="5258" r="13568" b="2160"/>
          <a:stretch/>
        </p:blipFill>
        <p:spPr>
          <a:xfrm>
            <a:off x="32371" y="4038367"/>
            <a:ext cx="3010752" cy="2816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6" b="5164"/>
          <a:stretch/>
        </p:blipFill>
        <p:spPr>
          <a:xfrm>
            <a:off x="10046789" y="3132916"/>
            <a:ext cx="1995209" cy="3600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" r="7886" b="8732"/>
          <a:stretch/>
        </p:blipFill>
        <p:spPr>
          <a:xfrm>
            <a:off x="2489786" y="1430251"/>
            <a:ext cx="7296814" cy="4152520"/>
          </a:xfrm>
          <a:prstGeom prst="rect">
            <a:avLst/>
          </a:prstGeom>
        </p:spPr>
      </p:pic>
      <p:pic>
        <p:nvPicPr>
          <p:cNvPr id="9" name="2!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03058" y="6134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9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682" y="754940"/>
            <a:ext cx="3859023" cy="5235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" y="754940"/>
            <a:ext cx="3900134" cy="5215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28" y="754940"/>
            <a:ext cx="3812529" cy="5235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5" y="327900"/>
            <a:ext cx="4450213" cy="61408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t="4509" r="13803" b="6617"/>
          <a:stretch/>
        </p:blipFill>
        <p:spPr>
          <a:xfrm rot="5400000">
            <a:off x="5916133" y="1252244"/>
            <a:ext cx="6140857" cy="4292170"/>
          </a:xfrm>
          <a:prstGeom prst="rect">
            <a:avLst/>
          </a:prstGeom>
        </p:spPr>
      </p:pic>
      <p:pic>
        <p:nvPicPr>
          <p:cNvPr id="15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9026" y="5781565"/>
            <a:ext cx="609600" cy="609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0" y="47656"/>
            <a:ext cx="5066042" cy="67626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t="5174" r="14742" b="9280"/>
          <a:stretch/>
        </p:blipFill>
        <p:spPr>
          <a:xfrm rot="5400000">
            <a:off x="5710963" y="1081614"/>
            <a:ext cx="6712896" cy="46880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5174" r="12488" b="7282"/>
          <a:stretch/>
        </p:blipFill>
        <p:spPr>
          <a:xfrm rot="5400000">
            <a:off x="2668970" y="1157267"/>
            <a:ext cx="6800394" cy="45859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t="5634" r="16026" b="6103"/>
          <a:stretch/>
        </p:blipFill>
        <p:spPr>
          <a:xfrm>
            <a:off x="1596979" y="386366"/>
            <a:ext cx="8628845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315" y="-61546"/>
            <a:ext cx="14330301" cy="69195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262" y="5380892"/>
            <a:ext cx="10449014" cy="132343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8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3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3118" y="77831"/>
            <a:ext cx="11742871" cy="1158030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функционирует 12 групп. </a:t>
            </a:r>
          </a:p>
          <a:p>
            <a:pPr algn="ctr"/>
            <a:r>
              <a:rPr lang="ru-RU" sz="18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2 группы раннего возраста, 5 групп общеразвивающей направленности и 5 групп компенсирующей направленности для детей с тяжёлыми нарушениями речи.</a:t>
            </a:r>
            <a:endParaRPr lang="ru-RU" sz="1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37" y="1235861"/>
            <a:ext cx="3403288" cy="22210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20"/>
          <a:stretch/>
        </p:blipFill>
        <p:spPr>
          <a:xfrm>
            <a:off x="8540341" y="1235861"/>
            <a:ext cx="3475648" cy="2221001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4840" y="5585979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User\Downloads\Рисунок3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8" y="3669778"/>
            <a:ext cx="5222883" cy="302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Рисунок4 (1) (1)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9" y="3705833"/>
            <a:ext cx="4389810" cy="298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ownloads\Рисунок5 (1)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24" y="1229933"/>
            <a:ext cx="3361551" cy="22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58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7219" y="30181"/>
            <a:ext cx="10648167" cy="76307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оборудованы просторные помещения с удобной современной мебелью,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уютными и комфортными зонами.</a:t>
            </a:r>
            <a:endParaRPr lang="ru-RU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16" y="1233499"/>
            <a:ext cx="3683356" cy="2762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6643085" y="4148903"/>
            <a:ext cx="4628061" cy="26529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 b="3474"/>
          <a:stretch/>
        </p:blipFill>
        <p:spPr>
          <a:xfrm>
            <a:off x="708231" y="4148903"/>
            <a:ext cx="4139370" cy="2652987"/>
          </a:xfrm>
          <a:prstGeom prst="rect">
            <a:avLst/>
          </a:prstGeom>
        </p:spPr>
      </p:pic>
      <p:sp>
        <p:nvSpPr>
          <p:cNvPr id="14" name="Двойная волна 13"/>
          <p:cNvSpPr/>
          <p:nvPr/>
        </p:nvSpPr>
        <p:spPr>
          <a:xfrm rot="1329858">
            <a:off x="7954889" y="956481"/>
            <a:ext cx="2511380" cy="11350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кабинет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ownloads\Рисунок6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3" y="1219620"/>
            <a:ext cx="3720365" cy="27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Двойная волна 15"/>
          <p:cNvSpPr/>
          <p:nvPr/>
        </p:nvSpPr>
        <p:spPr>
          <a:xfrm rot="1186962">
            <a:off x="9562650" y="3439905"/>
            <a:ext cx="2511380" cy="11350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2231" y="6020044"/>
            <a:ext cx="609600" cy="609600"/>
          </a:xfrm>
          <a:prstGeom prst="rect">
            <a:avLst/>
          </a:prstGeom>
        </p:spPr>
      </p:pic>
      <p:sp>
        <p:nvSpPr>
          <p:cNvPr id="5" name="Двойная волна 4"/>
          <p:cNvSpPr/>
          <p:nvPr/>
        </p:nvSpPr>
        <p:spPr>
          <a:xfrm rot="1186962">
            <a:off x="2475221" y="956482"/>
            <a:ext cx="2511380" cy="11350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охраны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Двойная волна 14"/>
          <p:cNvSpPr/>
          <p:nvPr/>
        </p:nvSpPr>
        <p:spPr>
          <a:xfrm rot="1230227">
            <a:off x="3923765" y="3868746"/>
            <a:ext cx="2511380" cy="11350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6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5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" b="5944"/>
          <a:stretch/>
        </p:blipFill>
        <p:spPr>
          <a:xfrm>
            <a:off x="3984862" y="489397"/>
            <a:ext cx="3852930" cy="3333107"/>
          </a:xfrm>
          <a:prstGeom prst="rect">
            <a:avLst/>
          </a:prstGeom>
        </p:spPr>
      </p:pic>
      <p:sp>
        <p:nvSpPr>
          <p:cNvPr id="12" name="Двойная волна 11"/>
          <p:cNvSpPr/>
          <p:nvPr/>
        </p:nvSpPr>
        <p:spPr>
          <a:xfrm>
            <a:off x="3984862" y="0"/>
            <a:ext cx="3742462" cy="68258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</a:t>
            </a:r>
            <a:r>
              <a:rPr lang="ru-RU" sz="2400" dirty="0" smtClean="0">
                <a:solidFill>
                  <a:srgbClr val="002060"/>
                </a:solidFill>
              </a:rPr>
              <a:t> зал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5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3082" y="3429000"/>
            <a:ext cx="609600" cy="609600"/>
          </a:xfrm>
          <a:prstGeom prst="rect">
            <a:avLst/>
          </a:prstGeom>
        </p:spPr>
      </p:pic>
      <p:pic>
        <p:nvPicPr>
          <p:cNvPr id="4099" name="Picture 3" descr="C:\Users\User\Downloads\Рисунок8 (1)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88" y="512829"/>
            <a:ext cx="4028466" cy="29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ownloads\Рисунок9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3" y="4031502"/>
            <a:ext cx="3885159" cy="25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ownloads\Рисунок11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96" y="4109719"/>
            <a:ext cx="3870008" cy="25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ownloads\Рисунок12 (1)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919" y="4109720"/>
            <a:ext cx="3863815" cy="25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войная волна 12"/>
          <p:cNvSpPr/>
          <p:nvPr/>
        </p:nvSpPr>
        <p:spPr>
          <a:xfrm>
            <a:off x="4224526" y="3519761"/>
            <a:ext cx="3742462" cy="68258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ownloads\DSC_3130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" y="965535"/>
            <a:ext cx="3850592" cy="25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1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2575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910" y="115910"/>
            <a:ext cx="12076090" cy="746976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реализуется программа приобщения детей к истокам русского-народного творчества. </a:t>
            </a:r>
          </a:p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целью был оборудован интерактивный мини-музей «Русская изба». </a:t>
            </a:r>
            <a:endParaRPr lang="ru-RU" sz="1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7942" y="2500760"/>
            <a:ext cx="609600" cy="609600"/>
          </a:xfrm>
          <a:prstGeom prst="rect">
            <a:avLst/>
          </a:prstGeom>
        </p:spPr>
      </p:pic>
      <p:pic>
        <p:nvPicPr>
          <p:cNvPr id="5125" name="Picture 5" descr="C:\Users\User\Downloads\Рисунок14 (1)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133"/>
            <a:ext cx="5354320" cy="29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Рисунок13 (1)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862632"/>
            <a:ext cx="5403739" cy="40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ownloads\Рисунок15 (1)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6" y="3868133"/>
            <a:ext cx="5278438" cy="29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416" y="174464"/>
            <a:ext cx="11858781" cy="875764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ДОУ стимулирует детскую активность </a:t>
            </a:r>
          </a:p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постоянно обновляется в соответствии с текущими интересами и инициативой детей.</a:t>
            </a:r>
            <a:endParaRPr lang="ru-RU" sz="2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4" y="4234413"/>
            <a:ext cx="3188319" cy="2386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20" y="1050228"/>
            <a:ext cx="3660940" cy="27399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49" y="4234414"/>
            <a:ext cx="3175221" cy="23764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5" y="1326524"/>
            <a:ext cx="3516386" cy="2631794"/>
          </a:xfrm>
          <a:prstGeom prst="rect">
            <a:avLst/>
          </a:prstGeom>
        </p:spPr>
      </p:pic>
      <p:pic>
        <p:nvPicPr>
          <p:cNvPr id="8" name="7!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219" y="559293"/>
            <a:ext cx="609600" cy="609600"/>
          </a:xfrm>
          <a:prstGeom prst="rect">
            <a:avLst/>
          </a:prstGeom>
        </p:spPr>
      </p:pic>
      <p:pic>
        <p:nvPicPr>
          <p:cNvPr id="6146" name="Picture 2" descr="C:\Users\User\Downloads\Рисунок16 (1)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0" y="3898532"/>
            <a:ext cx="33401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Рисунок17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558" y="1218463"/>
            <a:ext cx="38703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5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0087" y="164206"/>
            <a:ext cx="11807265" cy="102065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имеют возможность развивать в игровой деятельности самостоятельность, </a:t>
            </a:r>
          </a:p>
          <a:p>
            <a:pPr algn="ctr"/>
            <a:r>
              <a:rPr lang="ru-RU" sz="20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инициативу, творчество, навыки само регуляции, формировать игровые умения.</a:t>
            </a:r>
            <a:endParaRPr lang="ru-RU" sz="20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54" y="2057399"/>
            <a:ext cx="4784346" cy="3181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80" y="1271788"/>
            <a:ext cx="2837878" cy="3783837"/>
          </a:xfrm>
          <a:prstGeom prst="rect">
            <a:avLst/>
          </a:prstGeom>
        </p:spPr>
      </p:pic>
      <p:pic>
        <p:nvPicPr>
          <p:cNvPr id="3" name="8!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652012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2207" r="7089"/>
          <a:stretch/>
        </p:blipFill>
        <p:spPr>
          <a:xfrm>
            <a:off x="118059" y="2197459"/>
            <a:ext cx="4279725" cy="313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3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084" y="125569"/>
            <a:ext cx="10828472" cy="1110803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возраста увлекательными являются игры с использованием интерактивного оборудования. </a:t>
            </a:r>
          </a:p>
          <a:p>
            <a:pPr algn="ctr"/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интерес у них вызывает создание мультфильмов с помощью </a:t>
            </a:r>
            <a:r>
              <a:rPr lang="ru-RU" sz="1800" b="1" i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мультстудии</a:t>
            </a:r>
            <a:r>
              <a:rPr lang="ru-RU" sz="1800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2" y="1361941"/>
            <a:ext cx="4410024" cy="4602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84" y="1482679"/>
            <a:ext cx="5658053" cy="4243540"/>
          </a:xfrm>
          <a:prstGeom prst="rect">
            <a:avLst/>
          </a:prstGeom>
        </p:spPr>
      </p:pic>
      <p:pic>
        <p:nvPicPr>
          <p:cNvPr id="3" name="8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49" y="5726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4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</TotalTime>
  <Words>321</Words>
  <Application>Microsoft Office PowerPoint</Application>
  <PresentationFormat>Произвольный</PresentationFormat>
  <Paragraphs>48</Paragraphs>
  <Slides>22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142</cp:revision>
  <dcterms:created xsi:type="dcterms:W3CDTF">2021-04-27T11:21:25Z</dcterms:created>
  <dcterms:modified xsi:type="dcterms:W3CDTF">2022-11-23T13:46:29Z</dcterms:modified>
</cp:coreProperties>
</file>