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634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F52CB-34D1-4888-A1C6-12A73A403608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7C876-2C8F-4CC0-84C3-BEFC8B29D226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3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D95F4-0653-44D0-9AB9-8E8C17064CFB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254BE-5541-45DE-A8AB-A896D1E743FC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4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F9A93-AF3C-4032-A688-C5FF1DAAE155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8F431-0F19-41B1-AAEA-CB48F85CE6AF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4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D8DCD-FB83-4E07-AB52-0E9CC39684CC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D0AFC-7389-4F62-A655-3C496B49193C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8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DEF47-FF2B-4F8D-8587-2085DDE43325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111B0-AD2F-4F97-BA61-7DDC91A19164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96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5A79A-8D32-464A-8E16-CEA677297A15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E826C5-E28D-4097-AA2F-1BD508062C73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48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5182F-6082-4080-978E-5A2242831BF0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7CD13-BB7E-4ACB-913B-40D999BB9040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690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E60D3-CFFB-4F3A-ADC7-5FC28C23089C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B24F3-6531-44EA-8E2D-5C3C7159D119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593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7EA2C-7867-4C65-8CB3-CBCDD0DA326E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3EBD5-2A3C-4417-B330-05DAC968D9D9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692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05847-F335-4621-B8CD-BB787AC86485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CF8AD-F558-4CA9-9BAD-23297F3BBD1A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44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B53B4-B8C3-4984-AAA7-AD32AB44C296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53D85-0964-4AA2-9DFB-334724E5B251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54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F37F92-523E-49F4-8269-C4D2F575D21C}" type="datetimeFigureOut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2/9/2023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1F497D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7C2A7A2-68D6-42C5-B11B-5FD626940FC9}" type="slidenum">
              <a:rPr lang="en-US">
                <a:solidFill>
                  <a:srgbClr val="1F497D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1F497D">
                  <a:shade val="90000"/>
                </a:srgbClr>
              </a:solidFill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716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Picture 2" descr="C:\Users\гульфира\Desktop\ПРЕЗЕНТАЦИИ\3846653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1275"/>
            <a:ext cx="9144000" cy="689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5"/>
          <p:cNvSpPr>
            <a:spLocks noChangeArrowheads="1"/>
          </p:cNvSpPr>
          <p:nvPr/>
        </p:nvSpPr>
        <p:spPr bwMode="auto">
          <a:xfrm>
            <a:off x="1692275" y="1196975"/>
            <a:ext cx="719138" cy="733425"/>
          </a:xfrm>
          <a:prstGeom prst="flowChartMagneticDis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1547813" y="134143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</a:endParaRPr>
          </a:p>
        </p:txBody>
      </p:sp>
      <p:sp>
        <p:nvSpPr>
          <p:cNvPr id="6152" name="Rectangle 6"/>
          <p:cNvSpPr>
            <a:spLocks noChangeArrowheads="1"/>
          </p:cNvSpPr>
          <p:nvPr/>
        </p:nvSpPr>
        <p:spPr bwMode="auto">
          <a:xfrm>
            <a:off x="467544" y="682587"/>
            <a:ext cx="849694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cs typeface="Times New Roman" pitchFamily="18" charset="0"/>
              </a:rPr>
              <a:t>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1400" b="1" i="1" dirty="0">
              <a:solidFill>
                <a:prstClr val="black"/>
              </a:solidFill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1400" b="1" i="1" dirty="0">
              <a:solidFill>
                <a:prstClr val="black"/>
              </a:solidFill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cs typeface="Times New Roman" pitchFamily="18" charset="0"/>
              </a:rPr>
              <a:t>                                       Муниципальное бюджетное дошкольное образовательное учреждение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prstClr val="black"/>
                </a:solidFill>
                <a:cs typeface="Times New Roman" pitchFamily="18" charset="0"/>
              </a:rPr>
              <a:t>                                      «</a:t>
            </a:r>
            <a:r>
              <a:rPr lang="ru-RU" sz="1400" b="1" i="1" dirty="0" err="1">
                <a:solidFill>
                  <a:prstClr val="black"/>
                </a:solidFill>
                <a:cs typeface="Times New Roman" pitchFamily="18" charset="0"/>
              </a:rPr>
              <a:t>Сармановский</a:t>
            </a:r>
            <a:r>
              <a:rPr lang="ru-RU" sz="1400" b="1" i="1" dirty="0">
                <a:solidFill>
                  <a:prstClr val="black"/>
                </a:solidFill>
                <a:cs typeface="Times New Roman" pitchFamily="18" charset="0"/>
              </a:rPr>
              <a:t> детский сад №3 «</a:t>
            </a:r>
            <a:r>
              <a:rPr lang="ru-RU" sz="1400" b="1" i="1" dirty="0" err="1">
                <a:solidFill>
                  <a:prstClr val="black"/>
                </a:solidFill>
                <a:cs typeface="Times New Roman" pitchFamily="18" charset="0"/>
              </a:rPr>
              <a:t>Лейсан</a:t>
            </a:r>
            <a:r>
              <a:rPr lang="ru-RU" sz="1400" b="1" i="1" dirty="0">
                <a:solidFill>
                  <a:prstClr val="black"/>
                </a:solidFill>
                <a:cs typeface="Times New Roman" pitchFamily="18" charset="0"/>
              </a:rPr>
              <a:t>», открылось  в октябре 1984 года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                          </a:t>
            </a:r>
            <a:r>
              <a:rPr lang="en-US" sz="1400" b="1" dirty="0">
                <a:solidFill>
                  <a:prstClr val="black"/>
                </a:solidFill>
                <a:cs typeface="Times New Roman" pitchFamily="18" charset="0"/>
              </a:rPr>
              <a:t>                                  </a:t>
            </a: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      </a:t>
            </a:r>
            <a:r>
              <a:rPr lang="en-US" sz="1400" b="1" dirty="0">
                <a:solidFill>
                  <a:prstClr val="black"/>
                </a:solidFill>
                <a:cs typeface="Times New Roman" pitchFamily="18" charset="0"/>
              </a:rPr>
              <a:t>   </a:t>
            </a: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Учредитель: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исполнительный комитет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</a:t>
            </a:r>
            <a:r>
              <a:rPr lang="ru-RU" sz="1400" dirty="0" err="1">
                <a:solidFill>
                  <a:prstClr val="black"/>
                </a:solidFill>
                <a:cs typeface="Times New Roman" pitchFamily="18" charset="0"/>
              </a:rPr>
              <a:t>Сармановского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муниципального района Республики Татарстан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prstClr val="black"/>
                </a:solidFill>
                <a:cs typeface="Times New Roman" pitchFamily="18" charset="0"/>
              </a:rPr>
              <a:t>                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i="1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Заведующий</a:t>
            </a: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 – </a:t>
            </a:r>
            <a:r>
              <a:rPr lang="ru-RU" dirty="0" err="1">
                <a:solidFill>
                  <a:prstClr val="black"/>
                </a:solidFill>
                <a:cs typeface="Times New Roman" pitchFamily="18" charset="0"/>
              </a:rPr>
              <a:t>Газимова</a:t>
            </a: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   Лилия  </a:t>
            </a:r>
            <a:r>
              <a:rPr lang="ru-RU" dirty="0" err="1">
                <a:solidFill>
                  <a:prstClr val="black"/>
                </a:solidFill>
                <a:cs typeface="Times New Roman" pitchFamily="18" charset="0"/>
              </a:rPr>
              <a:t>Раисовна</a:t>
            </a: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, </a:t>
            </a:r>
            <a:endParaRPr lang="en-US" dirty="0">
              <a:solidFill>
                <a:prstClr val="black"/>
              </a:solidFill>
              <a:cs typeface="Times New Roman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           </a:t>
            </a: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                образование:</a:t>
            </a: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высшее  </a:t>
            </a: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ru-RU" dirty="0">
                <a:solidFill>
                  <a:prstClr val="black"/>
                </a:solidFill>
                <a:cs typeface="Arial" charset="0"/>
              </a:rPr>
              <a:t>                                  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Детский сад работает по  пятидневной рабочей неделе с 10,5- часовым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                                                                                          пребыванием  детей. 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В детском саду осуществляется воспитание и обучение детей с 1,5 до 7  лет.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   </a:t>
            </a: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Образование ведется на татарском языке.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                                     </a:t>
            </a: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Фактическая наполняемость на сегодняшний день составляет 108 детей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.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В детском саду функционирует </a:t>
            </a:r>
            <a:r>
              <a:rPr lang="ru-RU" sz="1400" b="1" dirty="0">
                <a:solidFill>
                  <a:prstClr val="black"/>
                </a:solidFill>
                <a:cs typeface="Times New Roman" pitchFamily="18" charset="0"/>
              </a:rPr>
              <a:t>6 групп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, из них: 2 группа раннего возраста (1,5 -2 года)                                                                 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I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младшая группа (2-3 года); 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II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младшая группа (3-4 года); средняя группа (4-5 лет);                                                                                                                                   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старшая группа (5-6 лет);  подготовительная  группа (6-7 лет).</a:t>
            </a:r>
            <a:endParaRPr lang="en-US" sz="1400" dirty="0">
              <a:solidFill>
                <a:prstClr val="black"/>
              </a:soli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 </a:t>
            </a:r>
            <a:r>
              <a:rPr lang="ru-RU" sz="1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cs typeface="Times New Roman" pitchFamily="18" charset="0"/>
              </a:rPr>
              <a:t>Сведения о педагогических кадрах:</a:t>
            </a:r>
            <a:endParaRPr lang="en-US" sz="1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F81BD">
                      <a:tint val="40000"/>
                      <a:satMod val="250000"/>
                    </a:srgbClr>
                  </a:gs>
                  <a:gs pos="9000">
                    <a:srgbClr val="4F81BD">
                      <a:tint val="52000"/>
                      <a:satMod val="300000"/>
                    </a:srgbClr>
                  </a:gs>
                  <a:gs pos="50000">
                    <a:srgbClr val="4F81BD">
                      <a:shade val="20000"/>
                      <a:satMod val="300000"/>
                    </a:srgbClr>
                  </a:gs>
                  <a:gs pos="79000">
                    <a:srgbClr val="4F81BD">
                      <a:tint val="52000"/>
                      <a:satMod val="300000"/>
                    </a:srgbClr>
                  </a:gs>
                  <a:gs pos="100000">
                    <a:srgbClr val="4F81BD">
                      <a:tint val="40000"/>
                      <a:satMod val="250000"/>
                    </a:srgbClr>
                  </a:gs>
                </a:gsLst>
                <a:lin ang="5400000"/>
              </a:gradFill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В детском саду работают 13  педагогов: старший воспитатель; 10 воспитателей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музыкальный руководитель; инструктор по физической культуре.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 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          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Качественный состав педагогических кадров:   с высшим образованием – 12 педагогов;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</a:t>
            </a:r>
            <a:r>
              <a:rPr lang="en-US" sz="1400" dirty="0">
                <a:solidFill>
                  <a:prstClr val="black"/>
                </a:solidFill>
                <a:cs typeface="Times New Roman" pitchFamily="18" charset="0"/>
              </a:rPr>
              <a:t>                </a:t>
            </a: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4  педагога  с высшей категорией; 9  педагогов с I квалификационной   категорией                     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cs typeface="Times New Roman" pitchFamily="18" charset="0"/>
              </a:rPr>
              <a:t>                                                                                   </a:t>
            </a:r>
            <a:endParaRPr lang="ru-RU" sz="14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1520" y="476672"/>
            <a:ext cx="871296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Arial" charset="0"/>
                <a:cs typeface="Arial" charset="0"/>
              </a:rPr>
              <a:t>ИНФОРМАЦИОННАЯ СПРАВКА</a:t>
            </a:r>
          </a:p>
        </p:txBody>
      </p:sp>
      <p:pic>
        <p:nvPicPr>
          <p:cNvPr id="10" name="Picture 7" descr="C:\Users\гульфира\Desktop\Лилия Раисовна\Лилия Раисовн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709738"/>
            <a:ext cx="1944216" cy="25661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9298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Default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МБДОУ</dc:creator>
  <cp:lastModifiedBy>МБДОУ</cp:lastModifiedBy>
  <cp:revision>2</cp:revision>
  <dcterms:created xsi:type="dcterms:W3CDTF">2023-02-09T18:40:18Z</dcterms:created>
  <dcterms:modified xsi:type="dcterms:W3CDTF">2023-02-09T18:41:39Z</dcterms:modified>
</cp:coreProperties>
</file>