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22" r:id="rId2"/>
    <p:sldId id="391" r:id="rId3"/>
    <p:sldId id="347" r:id="rId4"/>
    <p:sldId id="381" r:id="rId5"/>
    <p:sldId id="380" r:id="rId6"/>
    <p:sldId id="379" r:id="rId7"/>
    <p:sldId id="383" r:id="rId8"/>
    <p:sldId id="382" r:id="rId9"/>
    <p:sldId id="385" r:id="rId10"/>
    <p:sldId id="36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  <a:srgbClr val="FF3399"/>
    <a:srgbClr val="80DB25"/>
    <a:srgbClr val="75E175"/>
    <a:srgbClr val="8166A2"/>
    <a:srgbClr val="A0F10F"/>
    <a:srgbClr val="21DF4E"/>
    <a:srgbClr val="003399"/>
    <a:srgbClr val="9900CC"/>
    <a:srgbClr val="49D7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662" autoAdjust="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4" d="100"/>
        <a:sy n="3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80909-66C3-4FDF-B5BA-A0F410BCE2BD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DFE7D-DE41-4D98-9B45-FB86790D2A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786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20.08.2018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hyperlink" Target="https://smollogoped.ru/wp-content/uploads/2017/02/9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0433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6552728" cy="3384376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303926" y="2636912"/>
            <a:ext cx="8536147" cy="396044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2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32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ОСОБЕННОСТИ ФОРМИРОВАНИЯ ПРОЦЕССА САМОРЕГУЛЯЦИИ                                              У ДЕТЕЙ С ОВЗ                                  </a:t>
            </a:r>
            <a:endParaRPr lang="ru-RU" sz="32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муниципальное бюджетное дошкольное образовательное учреждение                                                      «</a:t>
            </a:r>
            <a:r>
              <a:rPr lang="ru-RU" sz="2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Центр развития ребенка – детский сад № 140» «УСПЕХ»</a:t>
            </a:r>
          </a:p>
          <a:p>
            <a:pPr algn="ctr"/>
            <a:r>
              <a:rPr lang="ru-RU" sz="2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городского округа Самара</a:t>
            </a:r>
            <a:endParaRPr lang="en-US" sz="24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0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Учитель – логопед Пашкова Елена Александровна</a:t>
            </a:r>
          </a:p>
          <a:p>
            <a:pPr algn="ctr"/>
            <a:endParaRPr lang="ru-RU" sz="28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121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шапка-сайта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74351" cy="3429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0"/>
            <a:ext cx="5544616" cy="2780928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 rot="10800000" flipV="1">
            <a:off x="503377" y="5520474"/>
            <a:ext cx="8197946" cy="923330"/>
          </a:xfrm>
          <a:prstGeom prst="roundRect">
            <a:avLst/>
          </a:prstGeom>
          <a:solidFill>
            <a:srgbClr val="49D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88261" y="5517232"/>
            <a:ext cx="7879016" cy="923330"/>
          </a:xfrm>
          <a:prstGeom prst="rect">
            <a:avLst/>
          </a:prstGeom>
          <a:solidFill>
            <a:srgbClr val="49D749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СПАСИБО ЗА ВНИМАНИЕ!</a:t>
            </a: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95536" y="2780927"/>
            <a:ext cx="7092959" cy="193782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0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муниципальное бюджетное                                                       дошкольное образовательное учреждение                                                                                       «Центр </a:t>
            </a:r>
            <a:r>
              <a:rPr lang="ru-RU" sz="2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развития ребенка – детский сад № 140» </a:t>
            </a:r>
            <a:endParaRPr lang="ru-RU" sz="24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2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УСПЕХ</a:t>
            </a:r>
            <a:r>
              <a:rPr lang="ru-RU" sz="24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» городского </a:t>
            </a:r>
            <a:r>
              <a:rPr lang="ru-RU" sz="2400" b="1" spc="50" dirty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округа Самара</a:t>
            </a:r>
            <a:endParaRPr lang="en-US" sz="24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800" b="1" spc="50" dirty="0" smtClean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endParaRPr lang="ru-RU" sz="2800" b="1" spc="50" dirty="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 rot="10800000" flipV="1">
            <a:off x="2552851" y="4509120"/>
            <a:ext cx="6148472" cy="707306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ЗДЕСЬ КАЖДЫЙ РЕБЕНОК УСПЕШЕН!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167788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506173" y="2924944"/>
            <a:ext cx="8280920" cy="56308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                            ОБЩЕЕ НЕДОРАЗВИТИЕ РЕЧИ (ОНР) </a:t>
            </a:r>
            <a:endParaRPr lang="ru-RU" sz="20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3785" y="467161"/>
            <a:ext cx="2355071" cy="720080"/>
          </a:xfrm>
          <a:prstGeom prst="roundRect">
            <a:avLst/>
          </a:prstGeom>
          <a:solidFill>
            <a:srgbClr val="A59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cs typeface="Times New Roman" panose="02020603050405020304" pitchFamily="18" charset="0"/>
              </a:rPr>
              <a:t>Позднее</a:t>
            </a:r>
          </a:p>
          <a:p>
            <a:pPr algn="ctr"/>
            <a:r>
              <a:rPr lang="ru-RU" sz="2000" b="1" dirty="0" smtClean="0">
                <a:cs typeface="Times New Roman" panose="02020603050405020304" pitchFamily="18" charset="0"/>
              </a:rPr>
              <a:t> </a:t>
            </a:r>
            <a:r>
              <a:rPr lang="ru-RU" sz="2000" b="1" dirty="0">
                <a:cs typeface="Times New Roman" panose="02020603050405020304" pitchFamily="18" charset="0"/>
              </a:rPr>
              <a:t>начало речи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203848" y="467161"/>
            <a:ext cx="2434108" cy="720080"/>
          </a:xfrm>
          <a:prstGeom prst="roundRect">
            <a:avLst/>
          </a:prstGeom>
          <a:solidFill>
            <a:srgbClr val="49D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cs typeface="Times New Roman" panose="02020603050405020304" pitchFamily="18" charset="0"/>
              </a:rPr>
              <a:t>Бедный </a:t>
            </a:r>
            <a:r>
              <a:rPr lang="ru-RU" sz="2000" b="1" dirty="0" smtClean="0">
                <a:cs typeface="Times New Roman" panose="02020603050405020304" pitchFamily="18" charset="0"/>
              </a:rPr>
              <a:t>        </a:t>
            </a:r>
          </a:p>
          <a:p>
            <a:pPr algn="ctr"/>
            <a:r>
              <a:rPr lang="ru-RU" sz="2000" b="1" dirty="0" smtClean="0">
                <a:cs typeface="Times New Roman" panose="02020603050405020304" pitchFamily="18" charset="0"/>
              </a:rPr>
              <a:t> словарный  запас</a:t>
            </a:r>
            <a:endParaRPr lang="ru-RU" sz="2000" b="1" dirty="0"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038401" y="467160"/>
            <a:ext cx="2736304" cy="720081"/>
          </a:xfrm>
          <a:prstGeom prst="roundRect">
            <a:avLst/>
          </a:prstGeom>
          <a:solidFill>
            <a:srgbClr val="A59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cs typeface="Times New Roman" panose="02020603050405020304" pitchFamily="18" charset="0"/>
              </a:rPr>
              <a:t>Нарушение </a:t>
            </a:r>
          </a:p>
          <a:p>
            <a:pPr algn="ctr"/>
            <a:r>
              <a:rPr lang="ru-RU" sz="2000" b="1" dirty="0">
                <a:cs typeface="Times New Roman" panose="02020603050405020304" pitchFamily="18" charset="0"/>
              </a:rPr>
              <a:t>звукопроизношения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483769" y="1490357"/>
            <a:ext cx="2100998" cy="1007885"/>
          </a:xfrm>
          <a:prstGeom prst="roundRect">
            <a:avLst/>
          </a:prstGeom>
          <a:solidFill>
            <a:srgbClr val="816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cs typeface="Times New Roman" panose="02020603050405020304" pitchFamily="18" charset="0"/>
              </a:rPr>
              <a:t>Аграмматизмы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534396" y="1490357"/>
            <a:ext cx="2246326" cy="1007885"/>
          </a:xfrm>
          <a:prstGeom prst="roundRect">
            <a:avLst/>
          </a:prstGeom>
          <a:solidFill>
            <a:srgbClr val="49D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/>
              <a:t>Недостаточно </a:t>
            </a:r>
          </a:p>
          <a:p>
            <a:pPr algn="ctr"/>
            <a:r>
              <a:rPr lang="ru-RU" sz="2000" b="1" dirty="0"/>
              <a:t>сформирована </a:t>
            </a:r>
          </a:p>
          <a:p>
            <a:pPr algn="ctr"/>
            <a:r>
              <a:rPr lang="ru-RU" sz="2000" b="1" dirty="0"/>
              <a:t>связная речь</a:t>
            </a:r>
          </a:p>
        </p:txBody>
      </p:sp>
      <p:sp>
        <p:nvSpPr>
          <p:cNvPr id="14" name="Стрелка вниз 13"/>
          <p:cNvSpPr/>
          <p:nvPr/>
        </p:nvSpPr>
        <p:spPr>
          <a:xfrm rot="10800000">
            <a:off x="3936270" y="2571328"/>
            <a:ext cx="484632" cy="216024"/>
          </a:xfrm>
          <a:prstGeom prst="downArrow">
            <a:avLst/>
          </a:prstGeom>
          <a:solidFill>
            <a:srgbClr val="FFC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 rot="10800000">
            <a:off x="4816007" y="1340765"/>
            <a:ext cx="484632" cy="1442080"/>
          </a:xfrm>
          <a:prstGeom prst="downArrow">
            <a:avLst/>
          </a:prstGeom>
          <a:solidFill>
            <a:srgbClr val="FFC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5292080" y="3612069"/>
            <a:ext cx="484632" cy="1628852"/>
          </a:xfrm>
          <a:prstGeom prst="downArrow">
            <a:avLst/>
          </a:prstGeom>
          <a:solidFill>
            <a:srgbClr val="FFC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3894650" y="3580248"/>
            <a:ext cx="484632" cy="1660673"/>
          </a:xfrm>
          <a:prstGeom prst="downArrow">
            <a:avLst/>
          </a:prstGeom>
          <a:solidFill>
            <a:srgbClr val="FFC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2961532" y="3612069"/>
            <a:ext cx="484632" cy="272836"/>
          </a:xfrm>
          <a:prstGeom prst="downArrow">
            <a:avLst/>
          </a:prstGeom>
          <a:solidFill>
            <a:srgbClr val="FFC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10800000">
            <a:off x="8047757" y="1340768"/>
            <a:ext cx="484632" cy="1157474"/>
          </a:xfrm>
          <a:prstGeom prst="downArrow">
            <a:avLst/>
          </a:prstGeom>
          <a:solidFill>
            <a:srgbClr val="FFC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rot="10800000">
            <a:off x="506173" y="1351439"/>
            <a:ext cx="484632" cy="1431406"/>
          </a:xfrm>
          <a:prstGeom prst="downArrow">
            <a:avLst/>
          </a:prstGeom>
          <a:solidFill>
            <a:srgbClr val="FFC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93785" y="3938755"/>
            <a:ext cx="3199390" cy="1007885"/>
          </a:xfrm>
          <a:prstGeom prst="roundRect">
            <a:avLst/>
          </a:prstGeom>
          <a:solidFill>
            <a:srgbClr val="49D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cs typeface="Times New Roman" panose="02020603050405020304" pitchFamily="18" charset="0"/>
              </a:rPr>
              <a:t>Отставание в развитии </a:t>
            </a:r>
          </a:p>
          <a:p>
            <a:pPr algn="ctr"/>
            <a:r>
              <a:rPr lang="ru-RU" sz="2000" b="1" dirty="0" smtClean="0">
                <a:cs typeface="Times New Roman" panose="02020603050405020304" pitchFamily="18" charset="0"/>
              </a:rPr>
              <a:t>словесно - логического </a:t>
            </a:r>
            <a:endParaRPr lang="ru-RU" sz="2000" b="1" dirty="0"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cs typeface="Times New Roman" panose="02020603050405020304" pitchFamily="18" charset="0"/>
              </a:rPr>
              <a:t>мышления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5956732" y="3938754"/>
            <a:ext cx="2736304" cy="1007885"/>
          </a:xfrm>
          <a:prstGeom prst="roundRect">
            <a:avLst/>
          </a:prstGeom>
          <a:solidFill>
            <a:srgbClr val="816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cs typeface="Times New Roman" panose="02020603050405020304" pitchFamily="18" charset="0"/>
              </a:rPr>
              <a:t>Низкая мотивация </a:t>
            </a:r>
            <a:r>
              <a:rPr lang="ru-RU" sz="2000" b="1" dirty="0" smtClean="0">
                <a:cs typeface="Times New Roman" panose="02020603050405020304" pitchFamily="18" charset="0"/>
              </a:rPr>
              <a:t>                          к вербальным </a:t>
            </a:r>
            <a:r>
              <a:rPr lang="ru-RU" sz="2000" b="1" dirty="0">
                <a:cs typeface="Times New Roman" panose="02020603050405020304" pitchFamily="18" charset="0"/>
              </a:rPr>
              <a:t>видам </a:t>
            </a:r>
          </a:p>
          <a:p>
            <a:pPr algn="ctr"/>
            <a:r>
              <a:rPr lang="ru-RU" sz="2000" b="1" dirty="0">
                <a:cs typeface="Times New Roman" panose="02020603050405020304" pitchFamily="18" charset="0"/>
              </a:rPr>
              <a:t>деятельности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5148064" y="5356842"/>
            <a:ext cx="2736304" cy="1007885"/>
          </a:xfrm>
          <a:prstGeom prst="roundRect">
            <a:avLst/>
          </a:prstGeom>
          <a:solidFill>
            <a:srgbClr val="49D7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cs typeface="Times New Roman" panose="02020603050405020304" pitchFamily="18" charset="0"/>
              </a:rPr>
              <a:t>Отставание </a:t>
            </a:r>
            <a:r>
              <a:rPr lang="ru-RU" sz="2000" b="1" dirty="0" smtClean="0">
                <a:cs typeface="Times New Roman" panose="02020603050405020304" pitchFamily="18" charset="0"/>
              </a:rPr>
              <a:t>                            в </a:t>
            </a:r>
            <a:r>
              <a:rPr lang="ru-RU" sz="2000" b="1" dirty="0">
                <a:cs typeface="Times New Roman" panose="02020603050405020304" pitchFamily="18" charset="0"/>
              </a:rPr>
              <a:t>развитии </a:t>
            </a:r>
          </a:p>
          <a:p>
            <a:pPr algn="ctr"/>
            <a:r>
              <a:rPr lang="ru-RU" sz="2000" b="1" dirty="0">
                <a:cs typeface="Times New Roman" panose="02020603050405020304" pitchFamily="18" charset="0"/>
              </a:rPr>
              <a:t>двигательной сферы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070887" y="5356843"/>
            <a:ext cx="2736304" cy="1007885"/>
          </a:xfrm>
          <a:prstGeom prst="roundRect">
            <a:avLst/>
          </a:prstGeom>
          <a:solidFill>
            <a:srgbClr val="8166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cs typeface="Times New Roman" panose="02020603050405020304" pitchFamily="18" charset="0"/>
              </a:rPr>
              <a:t>Проблемы </a:t>
            </a:r>
          </a:p>
          <a:p>
            <a:pPr algn="ctr"/>
            <a:r>
              <a:rPr lang="ru-RU" sz="2000" b="1" dirty="0">
                <a:cs typeface="Times New Roman" panose="02020603050405020304" pitchFamily="18" charset="0"/>
              </a:rPr>
              <a:t>личностного развития</a:t>
            </a:r>
          </a:p>
        </p:txBody>
      </p:sp>
      <p:sp>
        <p:nvSpPr>
          <p:cNvPr id="25" name="Стрелка вниз 24"/>
          <p:cNvSpPr/>
          <p:nvPr/>
        </p:nvSpPr>
        <p:spPr>
          <a:xfrm rot="10800000">
            <a:off x="6516216" y="2567125"/>
            <a:ext cx="484632" cy="216024"/>
          </a:xfrm>
          <a:prstGeom prst="downArrow">
            <a:avLst/>
          </a:prstGeom>
          <a:solidFill>
            <a:srgbClr val="FFC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трелка вниз 25"/>
          <p:cNvSpPr/>
          <p:nvPr/>
        </p:nvSpPr>
        <p:spPr>
          <a:xfrm>
            <a:off x="7082568" y="3596230"/>
            <a:ext cx="484632" cy="272836"/>
          </a:xfrm>
          <a:prstGeom prst="downArrow">
            <a:avLst/>
          </a:prstGeom>
          <a:solidFill>
            <a:srgbClr val="FFC8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1263432"/>
            <a:ext cx="5555392" cy="37586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7008" y="287767"/>
            <a:ext cx="4129545" cy="299721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18" y="3429001"/>
            <a:ext cx="507396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944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" name="Скругленный прямоугольник 15"/>
          <p:cNvSpPr/>
          <p:nvPr/>
        </p:nvSpPr>
        <p:spPr>
          <a:xfrm>
            <a:off x="2393595" y="3922022"/>
            <a:ext cx="6336704" cy="1304527"/>
          </a:xfrm>
          <a:prstGeom prst="roundRect">
            <a:avLst/>
          </a:prstGeom>
          <a:solidFill>
            <a:srgbClr val="80D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cs typeface="Times New Roman" panose="02020603050405020304" pitchFamily="18" charset="0"/>
              </a:rPr>
              <a:t>СЕРИЯ ИГР, НАПРАВЛЕННЫХ НА РАЗВИТИЕ ПРОИЗВОЛЬНОСТИ И САМОРЕГУЛЯЦИИ</a:t>
            </a:r>
            <a:endParaRPr lang="ru-RU" sz="2400" b="1" dirty="0"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835696" y="404664"/>
            <a:ext cx="6794580" cy="2952328"/>
          </a:xfrm>
          <a:prstGeom prst="round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Формирование навыков </a:t>
            </a:r>
            <a:r>
              <a:rPr lang="ru-RU" sz="2000" b="1" dirty="0"/>
              <a:t>самоконтроля </a:t>
            </a:r>
            <a:r>
              <a:rPr lang="ru-RU" sz="2000" b="1" dirty="0" smtClean="0"/>
              <a:t>                                              и </a:t>
            </a:r>
            <a:r>
              <a:rPr lang="ru-RU" sz="2000" b="1" dirty="0"/>
              <a:t>психической </a:t>
            </a:r>
            <a:r>
              <a:rPr lang="ru-RU" sz="2000" b="1" dirty="0" smtClean="0"/>
              <a:t> саморегуляции</a:t>
            </a:r>
            <a:r>
              <a:rPr lang="ru-RU" sz="2000" b="1" dirty="0"/>
              <a:t> 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происходит </a:t>
            </a:r>
            <a:r>
              <a:rPr lang="ru-RU" sz="2000" b="1" dirty="0"/>
              <a:t>только </a:t>
            </a:r>
            <a:r>
              <a:rPr lang="ru-RU" sz="2000" b="1" dirty="0" smtClean="0"/>
              <a:t>в </a:t>
            </a:r>
            <a:r>
              <a:rPr lang="ru-RU" sz="2000" b="1" dirty="0"/>
              <a:t>процессе обучения, </a:t>
            </a:r>
            <a:r>
              <a:rPr lang="ru-RU" sz="2000" b="1" dirty="0" smtClean="0"/>
              <a:t> так </a:t>
            </a:r>
            <a:r>
              <a:rPr lang="ru-RU" sz="2000" b="1" dirty="0"/>
              <a:t>как отличительная особенность </a:t>
            </a:r>
            <a:r>
              <a:rPr lang="ru-RU" sz="2000" b="1" dirty="0" smtClean="0"/>
              <a:t> учебной деятельности</a:t>
            </a:r>
          </a:p>
          <a:p>
            <a:pPr algn="ctr"/>
            <a:r>
              <a:rPr lang="ru-RU" sz="2000" b="1" dirty="0" smtClean="0"/>
              <a:t> </a:t>
            </a:r>
            <a:r>
              <a:rPr lang="ru-RU" sz="2000" b="1" dirty="0"/>
              <a:t>заключается в </a:t>
            </a:r>
            <a:r>
              <a:rPr lang="ru-RU" sz="2000" b="1" dirty="0" smtClean="0"/>
              <a:t>формировании</a:t>
            </a:r>
            <a:r>
              <a:rPr lang="ru-RU" sz="2000" b="1" dirty="0"/>
              <a:t> 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произвольного </a:t>
            </a:r>
            <a:r>
              <a:rPr lang="ru-RU" sz="2000" b="1" dirty="0"/>
              <a:t>уровня регуляции действий в соответствии с заданными </a:t>
            </a:r>
            <a:r>
              <a:rPr lang="ru-RU" sz="2000" b="1" dirty="0" smtClean="0"/>
              <a:t>нормами</a:t>
            </a:r>
            <a:endParaRPr lang="ru-RU" sz="20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39" y="0"/>
            <a:ext cx="5040470" cy="740668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8459">
            <a:off x="3635894" y="5071456"/>
            <a:ext cx="1872208" cy="136815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7523">
            <a:off x="6378492" y="5049282"/>
            <a:ext cx="1444423" cy="103791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647" y="2780927"/>
            <a:ext cx="1793629" cy="142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0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95536" y="302923"/>
            <a:ext cx="8424936" cy="67780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4000" b="1" dirty="0" smtClean="0"/>
              <a:t>        «ДА» и «НЕТ» не говори</a:t>
            </a:r>
            <a:endParaRPr lang="ru-RU" sz="4000" b="1" dirty="0">
              <a:effectLst/>
            </a:endParaRPr>
          </a:p>
        </p:txBody>
      </p:sp>
      <p:pic>
        <p:nvPicPr>
          <p:cNvPr id="6" name="Picture 2" descr="D:\фото Пашковой Е.А\DSC061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424936" cy="51845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085454"/>
            <a:ext cx="5645847" cy="583892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1913">
            <a:off x="7177402" y="2022291"/>
            <a:ext cx="2397669" cy="583892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9570">
            <a:off x="6144428" y="1392672"/>
            <a:ext cx="1440160" cy="1135319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548">
            <a:off x="7108048" y="751679"/>
            <a:ext cx="1905728" cy="125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532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395536" y="302923"/>
            <a:ext cx="8424936" cy="677805"/>
          </a:xfrm>
          <a:prstGeom prst="roundRect">
            <a:avLst/>
          </a:prstGeom>
          <a:solidFill>
            <a:srgbClr val="A0F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4000" b="1" dirty="0" smtClean="0"/>
              <a:t>ПРОШЕПЧИ ОТВЕТ</a:t>
            </a:r>
            <a:endParaRPr lang="ru-RU" sz="4000" b="1" dirty="0">
              <a:effectLst/>
            </a:endParaRPr>
          </a:p>
        </p:txBody>
      </p:sp>
      <p:pic>
        <p:nvPicPr>
          <p:cNvPr id="6" name="Picture 3" descr="D:\фото Пашковой Е.А\DSC061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94" y="1113304"/>
            <a:ext cx="4437322" cy="26586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фото Пашковой Е.А\DSC061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814112"/>
            <a:ext cx="5400600" cy="36667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149080"/>
            <a:ext cx="2088232" cy="270892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9" y="836712"/>
            <a:ext cx="3888431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96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395536" y="302923"/>
            <a:ext cx="8424936" cy="67780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4000" b="1" dirty="0" smtClean="0"/>
              <a:t>ПЕРЕКРЕСТНОЕ МАРШИРОВАНИЕ</a:t>
            </a:r>
            <a:endParaRPr lang="ru-RU" sz="4000" b="1" dirty="0">
              <a:effectLst/>
            </a:endParaRPr>
          </a:p>
        </p:txBody>
      </p:sp>
      <p:pic>
        <p:nvPicPr>
          <p:cNvPr id="10" name="Picture 2" descr="D:\фото Пашковой Е.А\DSC061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7" r="6338"/>
          <a:stretch/>
        </p:blipFill>
        <p:spPr bwMode="auto">
          <a:xfrm>
            <a:off x="412438" y="3645024"/>
            <a:ext cx="4195566" cy="2785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фото Пашковой Е.А\DSC0614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" r="11832"/>
          <a:stretch/>
        </p:blipFill>
        <p:spPr bwMode="auto">
          <a:xfrm>
            <a:off x="3121136" y="1316227"/>
            <a:ext cx="5688631" cy="34809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83075">
            <a:off x="5425095" y="3819609"/>
            <a:ext cx="2287899" cy="41074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5028">
            <a:off x="895900" y="551542"/>
            <a:ext cx="2348475" cy="33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42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95536" y="302923"/>
            <a:ext cx="8424936" cy="67780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4000" b="1" dirty="0" smtClean="0"/>
              <a:t>ПЕРЕКРЕСТНОЕ МАРШИРОВАНИЕ</a:t>
            </a:r>
            <a:endParaRPr lang="ru-RU" sz="4000" b="1" dirty="0">
              <a:effectLst/>
            </a:endParaRPr>
          </a:p>
        </p:txBody>
      </p:sp>
      <p:pic>
        <p:nvPicPr>
          <p:cNvPr id="8" name="Picture 2" descr="D:\фото Пашковой Е.А\DSC061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9" r="12535"/>
          <a:stretch/>
        </p:blipFill>
        <p:spPr bwMode="auto">
          <a:xfrm>
            <a:off x="3275856" y="2422740"/>
            <a:ext cx="5454025" cy="4001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фото Пашковой Е.А\DSC061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2" r="16902" b="12192"/>
          <a:stretch/>
        </p:blipFill>
        <p:spPr bwMode="auto">
          <a:xfrm>
            <a:off x="395536" y="1268761"/>
            <a:ext cx="4212468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077073"/>
            <a:ext cx="2880320" cy="27809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28644">
            <a:off x="6324401" y="1335713"/>
            <a:ext cx="1905728" cy="12514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9570">
            <a:off x="4355976" y="1772816"/>
            <a:ext cx="1440160" cy="113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7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5724129" y="4793728"/>
            <a:ext cx="3102354" cy="17298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4000" b="1" dirty="0" smtClean="0"/>
              <a:t>ТРЯПИЧНАЯ КУКЛА</a:t>
            </a:r>
            <a:endParaRPr lang="ru-RU" sz="4000" b="1" dirty="0">
              <a:effectLst/>
            </a:endParaRPr>
          </a:p>
        </p:txBody>
      </p:sp>
      <p:pic>
        <p:nvPicPr>
          <p:cNvPr id="6" name="Picture 3" descr="D:\фото Пашковой Е.А\DSC061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391" y="340042"/>
            <a:ext cx="5334091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D:\фото Пашковой Е.А\DSC061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37" y="3283542"/>
            <a:ext cx="4974051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90037" y="340042"/>
            <a:ext cx="2741803" cy="16200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4000" b="1" dirty="0" smtClean="0"/>
              <a:t>БРАВЫЙ СОЛДАТ</a:t>
            </a:r>
            <a:endParaRPr lang="ru-RU" sz="4000" b="1" dirty="0">
              <a:effectLst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770681" y="2951271"/>
            <a:ext cx="1008112" cy="95545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4000" b="1" dirty="0" smtClean="0"/>
              <a:t>И</a:t>
            </a:r>
            <a:endParaRPr lang="ru-RU" sz="4000" b="1" dirty="0">
              <a:effectLst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28761">
            <a:off x="4853472" y="3447147"/>
            <a:ext cx="1678398" cy="166824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3789040"/>
            <a:ext cx="1724932" cy="114109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772817"/>
            <a:ext cx="2095591" cy="158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65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Скругленный прямоугольник 3"/>
          <p:cNvSpPr/>
          <p:nvPr/>
        </p:nvSpPr>
        <p:spPr>
          <a:xfrm>
            <a:off x="395535" y="404665"/>
            <a:ext cx="5544617" cy="720080"/>
          </a:xfrm>
          <a:prstGeom prst="roundRect">
            <a:avLst/>
          </a:prstGeom>
          <a:solidFill>
            <a:srgbClr val="80DB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4000" b="1" dirty="0" smtClean="0"/>
              <a:t>РЫБА, ПТИЦА, ЗВЕРЬ</a:t>
            </a:r>
            <a:endParaRPr lang="ru-RU" sz="4000" b="1" dirty="0">
              <a:effectLst/>
            </a:endParaRPr>
          </a:p>
        </p:txBody>
      </p:sp>
      <p:pic>
        <p:nvPicPr>
          <p:cNvPr id="6" name="Picture 3" descr="D:\фото Пашковой Е.А\DSC0616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20"/>
          <a:stretch/>
        </p:blipFill>
        <p:spPr bwMode="auto">
          <a:xfrm rot="5400000">
            <a:off x="765035" y="1187290"/>
            <a:ext cx="4949629" cy="56886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6276951" y="450702"/>
            <a:ext cx="2292851" cy="67780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/>
            <a:r>
              <a:rPr lang="ru-RU" sz="4000" b="1" dirty="0" smtClean="0"/>
              <a:t>ЗМЕЙКА</a:t>
            </a:r>
            <a:endParaRPr lang="ru-RU" sz="4000" b="1" dirty="0">
              <a:effectLst/>
            </a:endParaRPr>
          </a:p>
        </p:txBody>
      </p:sp>
      <p:pic>
        <p:nvPicPr>
          <p:cNvPr id="8" name="Рисунок 7" descr="https://smollogoped.ru/wp-content/uploads/2017/02/9-269x300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6" y="1613227"/>
            <a:ext cx="1958340" cy="21913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11131" y="811955"/>
            <a:ext cx="5302050" cy="6412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97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3297</TotalTime>
  <Words>150</Words>
  <Application>Microsoft Office PowerPoint</Application>
  <PresentationFormat>Экран (4:3)</PresentationFormat>
  <Paragraphs>45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232</cp:revision>
  <dcterms:created xsi:type="dcterms:W3CDTF">2016-11-23T14:49:13Z</dcterms:created>
  <dcterms:modified xsi:type="dcterms:W3CDTF">2018-08-20T11:07:31Z</dcterms:modified>
</cp:coreProperties>
</file>