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0066FF"/>
    <a:srgbClr val="A20000"/>
    <a:srgbClr val="FF4343"/>
    <a:srgbClr val="FF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76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297A6-EED8-4A27-B0B5-1D2AA4595386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75B7-81EA-4384-9B8E-82A8F63F2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67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ЛУЧШИЙ ДЕТСКИЙ САД В 2021 ГОДУ СРЕДИ ДОШКОЛЬНЫХ УЧРЕЖДЕНИЙ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оздравл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МЛАДШАЯ ГРУППА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5" name="Содержимое 4" descr="IMG_20210919_103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210919_1032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СТАРШАЯ ГРУППА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6" name="Содержимое 5" descr="IMG_20210406_1535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Содержимое 4" descr="IMG_20210919_1033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</a:rPr>
              <a:t>РЕЙТИНГ ДОУ</a:t>
            </a:r>
            <a:br>
              <a:rPr lang="ru-RU" sz="3600" b="1" dirty="0" smtClean="0">
                <a:solidFill>
                  <a:srgbClr val="0066FF"/>
                </a:solidFill>
              </a:rPr>
            </a:br>
            <a:r>
              <a:rPr lang="ru-RU" sz="2000" b="1" i="1" dirty="0" smtClean="0"/>
              <a:t>КРИТЕРИЙ №1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rgbClr val="0066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29844" cy="906115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rgbClr val="0066FF"/>
                </a:solidFill>
              </a:rPr>
              <a:t>ИНФОРМАЦИОННАЯ ОТКРЫТОСТЬ ДЕЯТЕЛЬНОСТИ ОБРАЗОВАТЕЛЬНОЙ ОГРАНИЗАЦИИ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(Организация ,с наибольшим процентом удовлетворенности родителей уровнем учебно-воспитательного процесса и информированности, присваивается  -99,4              (2 место)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3970784" cy="90611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1.1.Удолетворенность родителей уровнем организации образовательного процесса и степенью своей информированности о нем.  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2300" dirty="0" smtClean="0"/>
              <a:t>Не маловажную роль в образовательном процессе ДОУ занимает работа с семьей, что является сложной задачей, как в организационном, так и в психолого-педагогическом плане. Прежде всего, мы стараемся установить такую форму общения с родителями, которую можно назвать "доверительно-деловым контактом". Чтобы родители стали активными помощниками и единомышленниками воспитателей, мы вовлекаем их в жизнь детского сада, постоянно держим в курсе всех событий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В работе с родителями ориентируем коллектив на современные подходы к сотрудничеству с семьёй, которые выражаются следующем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Организация образовательных услуг исходя из запросов родителей.( открытие логопедических групп, консультационного центра)</a:t>
            </a:r>
          </a:p>
          <a:p>
            <a:pPr lvl="0"/>
            <a:r>
              <a:rPr lang="ru-RU" dirty="0" smtClean="0"/>
              <a:t>Адресная направленность рекомендаций конкретной семье относительно конкретного ребёнка.</a:t>
            </a:r>
          </a:p>
          <a:p>
            <a:pPr lvl="0"/>
            <a:r>
              <a:rPr lang="ru-RU" dirty="0" smtClean="0"/>
              <a:t>Активное «включение» родителей в образовательный процесс через их участие в совместных праздниках, развлечениях, конкурсах, выставках, ярмарках и др., в оборудовании предметно-развивающей среды.</a:t>
            </a:r>
          </a:p>
          <a:p>
            <a:r>
              <a:rPr lang="ru-RU" dirty="0" smtClean="0"/>
              <a:t>Внешняя атрибутика необходима для создания имиджа, именно она позволяет определенным образом позиционировать себя, представить уникальность образовательного учреждения. </a:t>
            </a:r>
            <a:br>
              <a:rPr lang="ru-RU" dirty="0" smtClean="0"/>
            </a:br>
            <a:r>
              <a:rPr lang="ru-RU" dirty="0" smtClean="0"/>
              <a:t>Для этой цели мы выпускаем для родителей информационные буклеты, в которых даются конкретные советы для родителей, печатается полезная информация о мероприятиях, проводимых в ДОУ, создан сайт ДОУ, создана групповое сообщество в Одноклассниках , в </a:t>
            </a:r>
            <a:r>
              <a:rPr lang="ru-RU" dirty="0" err="1" smtClean="0"/>
              <a:t>WhatsApp</a:t>
            </a:r>
            <a:r>
              <a:rPr lang="ru-RU" dirty="0" smtClean="0"/>
              <a:t> благодаря  которым родители имеют возможность следить за жизнью ДОУ, получать информацию в форме педагогических советов, Возможности получения положительного опыта в образовательной деятельности, расширяются при условии создания в ДОУ предметно – развивающей среды. </a:t>
            </a:r>
          </a:p>
          <a:p>
            <a:r>
              <a:rPr lang="ru-RU" dirty="0" smtClean="0"/>
              <a:t>Результатом работы коллектива детского сада можно считать то достижение, что детский сад стал вторым домом для воспитателей, детей, родителей. Это показали итоги анкетирования: родители отметили удовлетворенность работы детского сада в целом, удовлетворенность взаимодействием педагогов с детьми, удовлетворенность в подготовке к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1.2.Освещение деятельности образовательной организации в СМИ  </a:t>
            </a:r>
            <a:endParaRPr lang="ru-RU" sz="2800" b="1" i="1" dirty="0"/>
          </a:p>
        </p:txBody>
      </p:sp>
      <p:pic>
        <p:nvPicPr>
          <p:cNvPr id="5" name="Содержимое 4" descr="IMG_20210919_1026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7316" y="1600200"/>
            <a:ext cx="3118367" cy="4525963"/>
          </a:xfrm>
        </p:spPr>
      </p:pic>
      <p:pic>
        <p:nvPicPr>
          <p:cNvPr id="6" name="Содержимое 5" descr="IMG_20210919_102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720" y="1600200"/>
            <a:ext cx="3037559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ПЕДАГОГИЧЕСКИЙ ВЕСНИК КУБАНИ</a:t>
            </a:r>
            <a:endParaRPr lang="ru-RU" b="1" i="1" dirty="0"/>
          </a:p>
        </p:txBody>
      </p:sp>
      <p:pic>
        <p:nvPicPr>
          <p:cNvPr id="4" name="Содержимое 3" descr="IMG_20210919_102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392" y="1600200"/>
            <a:ext cx="356921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22413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i="1" dirty="0" smtClean="0"/>
              <a:t>КРИТЕРИЙ №2</a:t>
            </a:r>
            <a:br>
              <a:rPr lang="ru-RU" sz="1800" b="1" i="1" dirty="0" smtClean="0"/>
            </a:br>
            <a:r>
              <a:rPr lang="ru-RU" sz="1800" b="1" i="1" dirty="0" smtClean="0"/>
              <a:t>2.1.Доля педагогических работников ,имеющих первую и высшую квалификационные категории, от общего количества  педагогических </a:t>
            </a:r>
            <a:br>
              <a:rPr lang="ru-RU" sz="1800" b="1" i="1" dirty="0" smtClean="0"/>
            </a:br>
            <a:r>
              <a:rPr lang="ru-RU" sz="1800" b="1" i="1" dirty="0" smtClean="0"/>
              <a:t>работников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Главной задачей на протяжении 7 лет - Повышение квалификации и профессионализма педагогов. </a:t>
            </a:r>
          </a:p>
          <a:p>
            <a:r>
              <a:rPr lang="ru-RU" dirty="0" smtClean="0"/>
              <a:t>2015 год-  0 педагогов  с категорией</a:t>
            </a:r>
          </a:p>
          <a:p>
            <a:r>
              <a:rPr lang="ru-RU" dirty="0" smtClean="0"/>
              <a:t>2016год- 2 педагога  получили первую категорию ( из 11 педагогов) </a:t>
            </a:r>
          </a:p>
          <a:p>
            <a:r>
              <a:rPr lang="ru-RU" dirty="0" smtClean="0"/>
              <a:t>2017год -3 педагога с первой категорией ( из 11 педагогов)</a:t>
            </a:r>
          </a:p>
          <a:p>
            <a:r>
              <a:rPr lang="ru-RU" dirty="0" smtClean="0"/>
              <a:t>2018 год- 5 педагогов с первой категорией ( из 11 педагогов)</a:t>
            </a:r>
          </a:p>
          <a:p>
            <a:r>
              <a:rPr lang="ru-RU" i="1" dirty="0" smtClean="0"/>
              <a:t>2019 год -9  </a:t>
            </a:r>
            <a:r>
              <a:rPr lang="ru-RU" dirty="0" smtClean="0"/>
              <a:t>педагогов</a:t>
            </a:r>
            <a:r>
              <a:rPr lang="ru-RU" i="1" dirty="0" smtClean="0"/>
              <a:t>  с категорией  ( из 11 педагогов)</a:t>
            </a:r>
            <a:endParaRPr lang="ru-RU" dirty="0" smtClean="0"/>
          </a:p>
          <a:p>
            <a:r>
              <a:rPr lang="ru-RU" i="1" dirty="0" smtClean="0"/>
              <a:t> 4(с первой )+3( высшая) педагоги получили категорию в 2019году  </a:t>
            </a:r>
            <a:endParaRPr lang="ru-RU" dirty="0" smtClean="0"/>
          </a:p>
          <a:p>
            <a:r>
              <a:rPr lang="ru-RU" dirty="0" smtClean="0"/>
              <a:t>2020год - ( 2 педагога получили первую) – все  11 педагогов  с категориями </a:t>
            </a:r>
          </a:p>
          <a:p>
            <a:r>
              <a:rPr lang="ru-RU" dirty="0" smtClean="0"/>
              <a:t>2021год – 7 педагогов с первой категорией , 4 педагога с  высшей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2.2. Обобщение и распространение передового педагогического опыта работы педагогов и методистов учреждения на уровне муниципальном, региональном , федеральном.</a:t>
            </a:r>
            <a:endParaRPr lang="ru-RU" sz="1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Трансляция опыта работы ДОУ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66FF"/>
                </a:solidFill>
              </a:rPr>
              <a:t>в современных условиях: это выступление на РМО, </a:t>
            </a:r>
            <a:r>
              <a:rPr lang="ru-RU" sz="1600" dirty="0" err="1" smtClean="0">
                <a:solidFill>
                  <a:srgbClr val="0066FF"/>
                </a:solidFill>
              </a:rPr>
              <a:t>стажировочных</a:t>
            </a:r>
            <a:r>
              <a:rPr lang="ru-RU" sz="1600" dirty="0" smtClean="0">
                <a:solidFill>
                  <a:srgbClr val="0066FF"/>
                </a:solidFill>
              </a:rPr>
              <a:t> площадках, показы открытых мероприятий в рамках предметных недель в ДОУ, создание учебно-наглядного  пособия по развитию речи «</a:t>
            </a:r>
            <a:r>
              <a:rPr lang="ru-RU" sz="1600" dirty="0" err="1" smtClean="0">
                <a:solidFill>
                  <a:srgbClr val="0066FF"/>
                </a:solidFill>
              </a:rPr>
              <a:t>Логошнурик</a:t>
            </a:r>
            <a:r>
              <a:rPr lang="ru-RU" sz="1600" dirty="0" smtClean="0">
                <a:solidFill>
                  <a:srgbClr val="0066FF"/>
                </a:solidFill>
              </a:rPr>
              <a:t>», предназначенном для коррекционной работы с детьми старшего дошкольного возраста учителем – логопедом Е.Р.Дорошенко ,воспитатель </a:t>
            </a:r>
            <a:r>
              <a:rPr lang="ru-RU" sz="1600" dirty="0" err="1" smtClean="0">
                <a:solidFill>
                  <a:srgbClr val="0066FF"/>
                </a:solidFill>
              </a:rPr>
              <a:t>Музер</a:t>
            </a:r>
            <a:r>
              <a:rPr lang="ru-RU" sz="1600" dirty="0" smtClean="0">
                <a:solidFill>
                  <a:srgbClr val="0066FF"/>
                </a:solidFill>
              </a:rPr>
              <a:t> З.П. «Инициатива из коробки» или "Картонная коробка как средство стимулирования инициативы детей старшего дошкольного возраста".</a:t>
            </a:r>
            <a:endParaRPr lang="ru-RU" sz="1600" dirty="0">
              <a:solidFill>
                <a:srgbClr val="0066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лого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320480" cy="2160240"/>
          </a:xfrm>
        </p:spPr>
      </p:pic>
      <p:pic>
        <p:nvPicPr>
          <p:cNvPr id="49154" name="Picture 2" descr="C:\Users\Compaq\Desktop\шнур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605810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/>
              <a:t>КРИТЕРИЙ №3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0066FF"/>
                </a:solidFill>
              </a:rPr>
              <a:t>3.1.Наличие консультационного пункта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i="1" dirty="0" smtClean="0">
                <a:solidFill>
                  <a:srgbClr val="002060"/>
                </a:solidFill>
              </a:rPr>
              <a:t>В нашем ДОУ одной из главных целей образовательного процесса является формирование единого сообщества: родители – дети - педагоги, основанного на гармоничных партнерских отношениях.</a:t>
            </a:r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С этой целью </a:t>
            </a:r>
            <a:r>
              <a:rPr lang="ru-RU" sz="6400" i="1" dirty="0" smtClean="0">
                <a:solidFill>
                  <a:srgbClr val="002060"/>
                </a:solidFill>
              </a:rPr>
              <a:t>в январе 2017 года</a:t>
            </a:r>
            <a:r>
              <a:rPr lang="ru-RU" sz="6400" dirty="0" smtClean="0">
                <a:solidFill>
                  <a:srgbClr val="002060"/>
                </a:solidFill>
              </a:rPr>
              <a:t> на базе нашего ДОУ создан Консультационный центр   обеспечивающих получение детьми дошкольного образования в форме семейного образования. Работа Консультационного центра  осуществляется на базе МБДОУДС №21 с.Александровка МО </a:t>
            </a:r>
            <a:r>
              <a:rPr lang="ru-RU" sz="6400" dirty="0" err="1" smtClean="0">
                <a:solidFill>
                  <a:srgbClr val="002060"/>
                </a:solidFill>
              </a:rPr>
              <a:t>Ейский</a:t>
            </a:r>
            <a:r>
              <a:rPr lang="ru-RU" sz="6400" dirty="0" smtClean="0">
                <a:solidFill>
                  <a:srgbClr val="002060"/>
                </a:solidFill>
              </a:rPr>
              <a:t> район, реализующего основную общеобразовательную программу дошкольного образования.</a:t>
            </a:r>
          </a:p>
          <a:p>
            <a:r>
              <a:rPr lang="ru-RU" sz="6400" i="1" dirty="0" smtClean="0">
                <a:solidFill>
                  <a:srgbClr val="002060"/>
                </a:solidFill>
              </a:rPr>
              <a:t>В течение всего года обеспечиваем информирование родителей, воспитывающих детей дошкольного возраста на дому о работе Консультационного центра ДОУ, путем устного информирования родителей ( в телефоном режиме, при личных встречах) , размещения материалов на сайте ДОУ, распространения информационных листовок в селе Александровке.</a:t>
            </a:r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Консультационный центр работает 2 раза в неделю с 11.00 до 16.00. Охват детей по Александровскому поселению 100%.</a:t>
            </a:r>
          </a:p>
          <a:p>
            <a:r>
              <a:rPr lang="ru-RU" sz="6400" i="1" dirty="0" smtClean="0">
                <a:solidFill>
                  <a:srgbClr val="002060"/>
                </a:solidFill>
              </a:rPr>
              <a:t> Мы видим что родители начинают видеть и замечать достижениями своих детей пусть еще почти незаметными, но все же уже достижениями, мы понимаем, что проводим эту работу не зря, и надеемся на еще более тесное сотрудничество с родителями в вопросах воспитания и обучения детей не посещающих ДОУ</a:t>
            </a:r>
            <a:r>
              <a:rPr lang="ru-RU" sz="6400" i="1" dirty="0" smtClean="0"/>
              <a:t>.</a:t>
            </a:r>
            <a:r>
              <a:rPr lang="ru-RU" sz="6400" b="1" dirty="0" smtClean="0"/>
              <a:t> </a:t>
            </a:r>
            <a:endParaRPr lang="ru-RU" sz="6400" dirty="0" smtClean="0"/>
          </a:p>
          <a:p>
            <a:r>
              <a:rPr lang="ru-RU" sz="6400" b="1" dirty="0" smtClean="0"/>
              <a:t>Консультационный центр является эффективным средством сотрудничества с семьями, дети, которых не посещают дошкольное учреждение и скором времени придут в ДОУ. </a:t>
            </a:r>
            <a:endParaRPr lang="ru-RU" sz="6400" dirty="0" smtClean="0"/>
          </a:p>
          <a:p>
            <a:r>
              <a:rPr lang="ru-RU" sz="6400" b="1" dirty="0" smtClean="0"/>
              <a:t>В 2020 году стали Победителям муниципального  этапа краевого конкурса консультационных центров.</a:t>
            </a: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КРИТЕРИЙ №4</a:t>
            </a:r>
            <a:br>
              <a:rPr lang="ru-RU" sz="2000" b="1" i="1" dirty="0" smtClean="0"/>
            </a:br>
            <a:r>
              <a:rPr lang="ru-RU" sz="2000" b="1" i="1" dirty="0" smtClean="0"/>
              <a:t>4.1.Отсутствие травматизма за отчетный период.</a:t>
            </a:r>
            <a:br>
              <a:rPr lang="ru-RU" sz="2000" b="1" i="1" dirty="0" smtClean="0"/>
            </a:br>
            <a:r>
              <a:rPr lang="ru-RU" sz="2000" b="1" i="1" dirty="0" smtClean="0"/>
              <a:t>4.2. Уровень посещаемости  воспитанников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Самое важное для нас - </a:t>
            </a:r>
            <a:r>
              <a:rPr lang="ru-RU" b="1" dirty="0" smtClean="0"/>
              <a:t>здоровье</a:t>
            </a:r>
            <a:r>
              <a:rPr lang="ru-RU" dirty="0" smtClean="0"/>
              <a:t> ребятишек, поэтому каждый год в годовом плане коллектив дошкольного учреждения работает над этой задачей. Забота о здоровье ребенка занимает приоритетную позицию. Физическое направление работы было и остается одним из наиболее важных, актуальных сторон деятельности ДОУ на сегодняшний день, базирующихся на многократном анализе внешних воздействий, мониторинге состояния здоровья каждого ребенка, учете и использовании особенностей его организма, индивидуализации профилактических мероприятий: % выполнения </a:t>
            </a:r>
            <a:r>
              <a:rPr lang="ru-RU" dirty="0" err="1" smtClean="0"/>
              <a:t>детодней</a:t>
            </a:r>
            <a:r>
              <a:rPr lang="ru-RU" dirty="0" smtClean="0"/>
              <a:t> ежемесячно составляет более 82 %.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 ЛУЧШИЙ ДЕТСКИЙ САД . КАКОЙ ОН?......»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Детский сад – это место, где ребёнок получает опыт эмоционально – практического взаимодействия со взрослым и сверстниками в наиболее значимых для его развития сферах жизни. </a:t>
            </a:r>
          </a:p>
          <a:p>
            <a:r>
              <a:rPr lang="ru-RU" dirty="0" smtClean="0"/>
              <a:t>ДОУ №21  – это дошкольное учреждение, в котором растут, развиваются и счастливо живут 92 девочек и мальчиков.</a:t>
            </a:r>
          </a:p>
          <a:p>
            <a:endParaRPr lang="ru-RU" dirty="0" smtClean="0"/>
          </a:p>
          <a:p>
            <a:r>
              <a:rPr lang="ru-RU" i="1" dirty="0" smtClean="0"/>
              <a:t>ДОУ №21  – это 25 любящих и заботливых сотрудников, отдающих сердце любимой работе с детьми.</a:t>
            </a:r>
          </a:p>
          <a:p>
            <a:endParaRPr lang="ru-RU" i="1" dirty="0" smtClean="0"/>
          </a:p>
          <a:p>
            <a:r>
              <a:rPr lang="ru-RU" dirty="0" smtClean="0"/>
              <a:t>ДОУ №21  – это 11 творческих педагогов.</a:t>
            </a:r>
          </a:p>
          <a:p>
            <a:endParaRPr lang="ru-RU" dirty="0" smtClean="0"/>
          </a:p>
          <a:p>
            <a:r>
              <a:rPr lang="ru-RU" i="1" dirty="0" smtClean="0"/>
              <a:t>ДОУ №21   – это 184 активных, неравнодушных, инициативных родителей, в союзе с которыми интересно, весело и плодотворно организуется жизнь и деятельность воспитанников.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/>
              <a:t>4.3. Уровень заболеваемости воспитанников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</a:rPr>
              <a:t>Постоянно воспитателями совместно с медицинской сестрой  Ксенией Юрьевной велась оздоровительная и лечебно-профилактическая работа, проводилась  закаливающие мероприятии, используются </a:t>
            </a:r>
            <a:r>
              <a:rPr lang="ru-RU" sz="4900" b="1" dirty="0" err="1" smtClean="0">
                <a:solidFill>
                  <a:srgbClr val="0070C0"/>
                </a:solidFill>
              </a:rPr>
              <a:t>здоровьесберегающие</a:t>
            </a:r>
            <a:r>
              <a:rPr lang="ru-RU" sz="4900" b="1" dirty="0" smtClean="0">
                <a:solidFill>
                  <a:srgbClr val="0070C0"/>
                </a:solidFill>
              </a:rPr>
              <a:t> технологии, что ставит улучшение физического состояния и здоровья детей. Применение </a:t>
            </a:r>
            <a:r>
              <a:rPr lang="ru-RU" sz="4900" b="1" dirty="0" err="1" smtClean="0">
                <a:solidFill>
                  <a:srgbClr val="0070C0"/>
                </a:solidFill>
              </a:rPr>
              <a:t>здоровьесберегающих</a:t>
            </a:r>
            <a:r>
              <a:rPr lang="ru-RU" sz="4900" b="1" dirty="0" smtClean="0">
                <a:solidFill>
                  <a:srgbClr val="0070C0"/>
                </a:solidFill>
              </a:rPr>
              <a:t> технологий и индивидуального подхода к каждому ребенку позволило снизить удерживать показатели до нужного уровня. Решая задачи сохранения и укрепления здоровья детей, в работе воспитатели  использует разнообразные формы и методы: ежедневно проветривание утром и во время прогулки,  ежедневно проводится утренняя гимнастика, физкультминутки, дыхательные упражнения, подвижные игры и физические упражнения двигательной активности детей в течения дня, занятия по физической культуре в группе и на прогулке, прогулки, гимнастика после сна. Таким образом, в начале года (сентябрь) и в конце года (май) воспитателями и медицинской сестрой детского сада проводится обследование физического здоровья детей и учитываются группы здоровья детей, индивидуальные особенности состояния здоровья перенесенные инфекционные заболевания .     Благодаря в системной работе, по охране жизни и здоровья дошкольников в течение 2020 -2021 учебном году повысилась посещаемость и снизилась заболеваемость. Это говорит о плодотворной, системной работе педагогов и медицинской сестре  по охране и укреплению здоровья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i="1" dirty="0" smtClean="0"/>
              <a:t>Победители Всероссийского смотра – конкурса « Детский сад года»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dirty="0" smtClean="0"/>
              <a:t> </a:t>
            </a:r>
            <a:r>
              <a:rPr lang="ru-RU" sz="6400" dirty="0" smtClean="0">
                <a:solidFill>
                  <a:srgbClr val="BC0000"/>
                </a:solidFill>
              </a:rPr>
              <a:t>Победители муниципального этапа краевого конкурса « Работаем по стандарту» в дошкольных образовательных организациях муниципального образования </a:t>
            </a:r>
            <a:r>
              <a:rPr lang="ru-RU" sz="6400" dirty="0" err="1" smtClean="0">
                <a:solidFill>
                  <a:srgbClr val="BC0000"/>
                </a:solidFill>
              </a:rPr>
              <a:t>Ейский</a:t>
            </a:r>
            <a:r>
              <a:rPr lang="ru-RU" sz="6400" dirty="0" smtClean="0">
                <a:solidFill>
                  <a:srgbClr val="BC0000"/>
                </a:solidFill>
              </a:rPr>
              <a:t> район. ( </a:t>
            </a:r>
            <a:r>
              <a:rPr lang="ru-RU" sz="6400" dirty="0" err="1" smtClean="0">
                <a:solidFill>
                  <a:srgbClr val="BC0000"/>
                </a:solidFill>
              </a:rPr>
              <a:t>Музер</a:t>
            </a:r>
            <a:r>
              <a:rPr lang="ru-RU" sz="6400" dirty="0" smtClean="0">
                <a:solidFill>
                  <a:srgbClr val="BC0000"/>
                </a:solidFill>
              </a:rPr>
              <a:t> З.П. , победитель), Дорошенко Е.Р. призер 2 место)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Участник Краевого конкурса « Работаем по стандарту» в дошкольных образовательных организациях муниципального образования </a:t>
            </a:r>
            <a:r>
              <a:rPr lang="ru-RU" sz="6400" dirty="0" err="1" smtClean="0">
                <a:solidFill>
                  <a:srgbClr val="BC0000"/>
                </a:solidFill>
              </a:rPr>
              <a:t>Ейский</a:t>
            </a:r>
            <a:r>
              <a:rPr lang="ru-RU" sz="6400" dirty="0" smtClean="0">
                <a:solidFill>
                  <a:srgbClr val="BC0000"/>
                </a:solidFill>
              </a:rPr>
              <a:t> район. ( </a:t>
            </a:r>
            <a:r>
              <a:rPr lang="ru-RU" sz="6400" dirty="0" err="1" smtClean="0">
                <a:solidFill>
                  <a:srgbClr val="BC0000"/>
                </a:solidFill>
              </a:rPr>
              <a:t>Музер</a:t>
            </a:r>
            <a:r>
              <a:rPr lang="ru-RU" sz="6400" dirty="0" smtClean="0">
                <a:solidFill>
                  <a:srgbClr val="BC0000"/>
                </a:solidFill>
              </a:rPr>
              <a:t> З.П.)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Участники муниципального конкурса профессионального мастерства « Воспитатель года </a:t>
            </a:r>
            <a:r>
              <a:rPr lang="ru-RU" sz="6400" dirty="0" err="1" smtClean="0">
                <a:solidFill>
                  <a:srgbClr val="BC0000"/>
                </a:solidFill>
              </a:rPr>
              <a:t>Ейского</a:t>
            </a:r>
            <a:r>
              <a:rPr lang="ru-RU" sz="6400" dirty="0" smtClean="0">
                <a:solidFill>
                  <a:srgbClr val="BC0000"/>
                </a:solidFill>
              </a:rPr>
              <a:t> района-2020» </a:t>
            </a:r>
            <a:r>
              <a:rPr lang="ru-RU" sz="6400" dirty="0" err="1" smtClean="0">
                <a:solidFill>
                  <a:srgbClr val="BC0000"/>
                </a:solidFill>
              </a:rPr>
              <a:t>Каращук</a:t>
            </a:r>
            <a:r>
              <a:rPr lang="ru-RU" sz="6400" dirty="0" smtClean="0">
                <a:solidFill>
                  <a:srgbClr val="BC0000"/>
                </a:solidFill>
              </a:rPr>
              <a:t> О.С.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Призер 2 место муниципального этапа краевого конкурса среди дошкольных образовательных организаций, реализующих программы дошкольного образования, по пропаганде чтения – восприятия детской литературы « Читающая мама – читающая страна» в 2021 году.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Участники муниципального конкурса « Лучшие педагогические работники дошкольных образовательных организаций» в 2020году.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Победители на краевом уровне в конкурсном отборе субъектов Российской Федерации для участия в Программе по развитию личностного потенциала, инициированной Благотворительным фондом «Вклад в будущее»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Всероссийское педагогическое издание « Учительский журнал» ,Победитель 3 место всероссийского педагогического конкурса « Современный воспитатель-2020» с работой « Инициатива из коробки» </a:t>
            </a:r>
            <a:r>
              <a:rPr lang="ru-RU" sz="6400" dirty="0" err="1" smtClean="0">
                <a:solidFill>
                  <a:srgbClr val="BC0000"/>
                </a:solidFill>
              </a:rPr>
              <a:t>Музер</a:t>
            </a:r>
            <a:r>
              <a:rPr lang="ru-RU" sz="6400" dirty="0" smtClean="0">
                <a:solidFill>
                  <a:srgbClr val="BC0000"/>
                </a:solidFill>
              </a:rPr>
              <a:t> З.П. воспитатель ,07.12.2020г.</a:t>
            </a:r>
          </a:p>
          <a:p>
            <a:pPr lvl="0"/>
            <a:r>
              <a:rPr lang="ru-RU" sz="6400" dirty="0" smtClean="0">
                <a:solidFill>
                  <a:srgbClr val="BC0000"/>
                </a:solidFill>
              </a:rPr>
              <a:t>Призеры муниципального районного </a:t>
            </a:r>
            <a:r>
              <a:rPr lang="ru-RU" sz="6400" dirty="0" err="1" smtClean="0">
                <a:solidFill>
                  <a:srgbClr val="BC0000"/>
                </a:solidFill>
              </a:rPr>
              <a:t>военно</a:t>
            </a:r>
            <a:r>
              <a:rPr lang="ru-RU" sz="6400" dirty="0" smtClean="0">
                <a:solidFill>
                  <a:srgbClr val="BC0000"/>
                </a:solidFill>
              </a:rPr>
              <a:t>- патриотического </a:t>
            </a:r>
            <a:r>
              <a:rPr lang="ru-RU" sz="6400" dirty="0" err="1" smtClean="0">
                <a:solidFill>
                  <a:srgbClr val="BC0000"/>
                </a:solidFill>
              </a:rPr>
              <a:t>смотр-конкурса</a:t>
            </a:r>
            <a:r>
              <a:rPr lang="ru-RU" sz="6400" dirty="0" smtClean="0">
                <a:solidFill>
                  <a:srgbClr val="BC0000"/>
                </a:solidFill>
              </a:rPr>
              <a:t> « Отчизны верные сыны!» Призер 2 место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наш детский сад самый лучший?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Потому, что, это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Стабильность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i="1" dirty="0" smtClean="0"/>
              <a:t>Коллектив единомышленников</a:t>
            </a:r>
            <a:endParaRPr lang="ru-RU" dirty="0" smtClean="0"/>
          </a:p>
          <a:p>
            <a:pPr lvl="0"/>
            <a:r>
              <a:rPr lang="ru-RU" i="1" dirty="0" smtClean="0"/>
              <a:t>Устойчивый позитивный имидж 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Постоянное развитие коллектива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i="1" dirty="0" smtClean="0"/>
              <a:t>Повышение компетентности, профессионализма педагогов </a:t>
            </a:r>
            <a:endParaRPr lang="ru-RU" dirty="0" smtClean="0"/>
          </a:p>
          <a:p>
            <a:pPr lvl="0"/>
            <a:r>
              <a:rPr lang="ru-RU" i="1" dirty="0" smtClean="0"/>
              <a:t>Участие в жизнедеятельности ДОУ, в профессиональных </a:t>
            </a:r>
            <a:r>
              <a:rPr lang="ru-RU" i="1" dirty="0" err="1" smtClean="0"/>
              <a:t>мунициальных</a:t>
            </a:r>
            <a:r>
              <a:rPr lang="ru-RU" i="1" dirty="0" smtClean="0"/>
              <a:t>, региональных, всероссийских конкурсах 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Внедрение инновационных технологий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i="1" dirty="0" smtClean="0"/>
              <a:t>Проектная деятельность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Наш детский сад самый лучший!!! Почему?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Родители - дети - педагоги </a:t>
            </a:r>
          </a:p>
          <a:p>
            <a:pPr lvl="0"/>
            <a:r>
              <a:rPr lang="ru-RU" i="1" dirty="0" smtClean="0"/>
              <a:t>Ответственность за детей </a:t>
            </a:r>
            <a:endParaRPr lang="ru-RU" dirty="0" smtClean="0"/>
          </a:p>
          <a:p>
            <a:pPr lvl="0"/>
            <a:r>
              <a:rPr lang="ru-RU" i="1" dirty="0" smtClean="0"/>
              <a:t>Любовь к детям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Способность к переменам </a:t>
            </a:r>
          </a:p>
          <a:p>
            <a:pPr lvl="0"/>
            <a:r>
              <a:rPr lang="ru-RU" i="1" dirty="0" smtClean="0"/>
              <a:t>Организация технологий педагогического взаимодействия </a:t>
            </a:r>
            <a:endParaRPr lang="ru-RU" dirty="0" smtClean="0"/>
          </a:p>
          <a:p>
            <a:pPr lvl="0"/>
            <a:r>
              <a:rPr lang="ru-RU" i="1" dirty="0" smtClean="0"/>
              <a:t>Формирование единого педагогического пространства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Установление взаимопонимания с общественностью, с социальными партнёрами, создание ситуации успеха образовательного учреждения в обществе </a:t>
            </a:r>
          </a:p>
          <a:p>
            <a:pPr lvl="0"/>
            <a:r>
              <a:rPr lang="ru-RU" i="1" dirty="0" smtClean="0"/>
              <a:t>Формирование необходимых коммуникаций; — представление потребителю системы ценностей ДОУ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/>
              <a:t>Результатом работы коллектива детского сада за последние 6 лет –это получение гранта 100 тысяч  главы муниципального образования </a:t>
            </a:r>
            <a:r>
              <a:rPr lang="ru-RU" sz="2200" b="1" i="1" dirty="0" err="1" smtClean="0"/>
              <a:t>Ейский</a:t>
            </a:r>
            <a:r>
              <a:rPr lang="ru-RU" sz="2200" b="1" i="1" dirty="0" smtClean="0"/>
              <a:t> район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Впереди у нас много интересных задач, которые нам предстоит решить вместе, много интересных открытий</a:t>
            </a:r>
            <a:r>
              <a:rPr lang="ru-RU" i="1" dirty="0" smtClean="0"/>
              <a:t>. 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Ведь, профессионалами не рождаются, ими становятся!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И ЭТО ВСЕ О НАС……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 работы ДОУ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создание открытого информационного пространства в ДОУ</a:t>
            </a:r>
          </a:p>
          <a:p>
            <a:r>
              <a:rPr lang="ru-RU" b="1" dirty="0" smtClean="0"/>
              <a:t>Задачи ДОУ :</a:t>
            </a:r>
            <a:endParaRPr lang="ru-RU" dirty="0" smtClean="0"/>
          </a:p>
          <a:p>
            <a:r>
              <a:rPr lang="ru-RU" dirty="0" smtClean="0"/>
              <a:t>Внедрение инновационных идей деятельности ДОУ</a:t>
            </a:r>
          </a:p>
          <a:p>
            <a:r>
              <a:rPr lang="ru-RU" dirty="0" smtClean="0"/>
              <a:t>Трансляция опыта работы ДОУ в современных условиях</a:t>
            </a:r>
          </a:p>
          <a:p>
            <a:r>
              <a:rPr lang="ru-RU" dirty="0" smtClean="0"/>
              <a:t>Популяризация дошкольного образования</a:t>
            </a:r>
          </a:p>
          <a:p>
            <a:r>
              <a:rPr lang="ru-RU" b="1" i="1" dirty="0" smtClean="0"/>
              <a:t>Миссия ДОУ:</a:t>
            </a:r>
            <a:endParaRPr lang="ru-RU" dirty="0" smtClean="0"/>
          </a:p>
          <a:p>
            <a:r>
              <a:rPr lang="ru-RU" dirty="0" smtClean="0"/>
              <a:t>Создание необходимых образовательных условий для раскрытия и реализации потенциальных возможностей и способностей личности каждого ребенка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Каким вырастит человек? Это зависит и от нас, педагогического коллектива. Что принесет он в этот мир</a:t>
            </a:r>
            <a:r>
              <a:rPr lang="ru-RU" sz="2400" dirty="0" smtClean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Как научить ребенка увидеть красоту природы проникновенно и светло, так чтобы при этом заговорило чувство прекрасного, зазвенел колокольчик в душе ребенка, возвещающей о зародившемся чувстве красоты окружающего мира.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Мы хотим, чтобы наши воспитанники выросли добрыми и отзывчивыми, научились бережно относиться ко всему живому, быть созидателем, умел ценить прекрасное и доброе, чтобы то, что было ценно во все времена: Добро, Истина, Любовь, Красота, Взаимопонимание остались ценностью для наших детей.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Мы хотим, принимать детей такими, какими они есть, быть с ними откровенными, понять детские заботы и проблемы, каждый день вместе с ними совершать открытия и радоваться жизни, научить их общаться и принимать людей такими какие они есть, помогать ему справляться с трудностями, учить преодолевать неудачи, быть им другом, партнером, заботливой мамой и мудрым наставником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Секрет их успешной деятельности –  высокий профессионализм и любовь к своей работе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37321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От руководителя в современном обществе требуется деловая инициатива, трудовая активность и компетентности в различных областях образования: профессиональная, коммуникативная, информационная и правовая, а также эстетика вкуса, умение улавливать веяние моды, оставаться модной и </a:t>
            </a:r>
            <a:r>
              <a:rPr lang="ru-RU" sz="1600" dirty="0" err="1" smtClean="0">
                <a:solidFill>
                  <a:srgbClr val="0070C0"/>
                </a:solidFill>
              </a:rPr>
              <a:t>креативной</a:t>
            </a:r>
            <a:r>
              <a:rPr lang="ru-RU" sz="1600" dirty="0" smtClean="0">
                <a:solidFill>
                  <a:srgbClr val="0070C0"/>
                </a:solidFill>
              </a:rPr>
              <a:t> женщиной. «Заведующая детским садом должна быть серьёзной, но ни в коем случае не скучной. Улыбка, шутка, юмор зачастую могут принести несравненно большие плоды, чем самое серьёзное замечание, самое глубокомысленное изречение».   Стараниями  Светланы Александровны  ДОУ в течении 7 лет оснащен всем необходимым для обеспечения педагогического процесса ..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фото каби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ДОУ В 2020-2021 учебном году</a:t>
            </a:r>
            <a:endParaRPr lang="ru-RU" b="1" i="1" dirty="0"/>
          </a:p>
        </p:txBody>
      </p:sp>
      <p:pic>
        <p:nvPicPr>
          <p:cNvPr id="6" name="Содержимое 5" descr="кубанн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402832" cy="33123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66FF"/>
                </a:solidFill>
              </a:rPr>
              <a:t>В  нашем ДОУ  в 2020- 2021 учебном году функционировало  4 группы </a:t>
            </a:r>
            <a:r>
              <a:rPr lang="ru-RU" sz="1600" dirty="0" err="1" smtClean="0">
                <a:solidFill>
                  <a:srgbClr val="0066FF"/>
                </a:solidFill>
              </a:rPr>
              <a:t>общеразвивающей</a:t>
            </a:r>
            <a:r>
              <a:rPr lang="ru-RU" sz="1600" dirty="0" smtClean="0">
                <a:solidFill>
                  <a:srgbClr val="0066FF"/>
                </a:solidFill>
              </a:rPr>
              <a:t> направленности                   ( одна из них вторая группа раннего возраста ) , 1 группа комбинированной направленности. Каждая группа имеет методическое обеспечение, направленное на выполнение ООП дошкольного образования и на работу с детьми в зоне ближайшего развития, обогащенную развивающую предметно – пространственную среду, которая даёт возможность ребёнку реализовать себя в разных видах деятельности, находиться в ситуации успеха, реализовать себя в самостоятельной деятельности, сохранить физическое и психическое здоровье.</a:t>
            </a:r>
            <a:endParaRPr lang="ru-RU" sz="1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FF"/>
                </a:solidFill>
              </a:rPr>
              <a:t>НАШ ДЕТСКИЙ САД</a:t>
            </a:r>
            <a:endParaRPr lang="ru-RU" b="1" i="1" dirty="0">
              <a:solidFill>
                <a:srgbClr val="0066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7" name="Содержимое 6" descr="IMG_20210919_102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8" name="Содержимое 7" descr="IMG_20210919_1028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FF"/>
                </a:solidFill>
              </a:rPr>
              <a:t>ПОДГОТОВИТЕЛЬНАЯ ГРУППА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5" name="Содержимое 4" descr="IMG_20210919_1029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10919_102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ГРУППА РАННЕГО ВОЗРАСТА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5" name="Содержимое 4" descr="IMG_20210919_103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10919_103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1575</Words>
  <Application>Microsoft Office PowerPoint</Application>
  <PresentationFormat>Экран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ЛУЧШИЙ ДЕТСКИЙ САД В 2021 ГОДУ СРЕДИ ДОШКОЛЬНЫХ УЧРЕЖДЕНИЙ</vt:lpstr>
      <vt:lpstr>« ЛУЧШИЙ ДЕТСКИЙ САД . КАКОЙ ОН?......»</vt:lpstr>
      <vt:lpstr>И ЭТО ВСЕ О НАС……</vt:lpstr>
      <vt:lpstr>Каким вырастит человек? Это зависит и от нас, педагогического коллектива. Что принесет он в этот мир? </vt:lpstr>
      <vt:lpstr>Секрет их успешной деятельности –  высокий профессионализм и любовь к своей работе.</vt:lpstr>
      <vt:lpstr>ДОУ В 2020-2021 учебном году</vt:lpstr>
      <vt:lpstr>НАШ ДЕТСКИЙ САД</vt:lpstr>
      <vt:lpstr>ПОДГОТОВИТЕЛЬНАЯ ГРУППА</vt:lpstr>
      <vt:lpstr>ГРУППА РАННЕГО ВОЗРАСТА</vt:lpstr>
      <vt:lpstr>МЛАДШАЯ ГРУППА</vt:lpstr>
      <vt:lpstr>СТАРШАЯ ГРУППА</vt:lpstr>
      <vt:lpstr>РЕЙТИНГ ДОУ КРИТЕРИЙ №1  </vt:lpstr>
      <vt:lpstr>   В работе с родителями ориентируем коллектив на современные подходы к сотрудничеству с семьёй, которые выражаются следующем </vt:lpstr>
      <vt:lpstr>1.2.Освещение деятельности образовательной организации в СМИ  </vt:lpstr>
      <vt:lpstr>ПЕДАГОГИЧЕСКИЙ ВЕСНИК КУБАНИ</vt:lpstr>
      <vt:lpstr>    КРИТЕРИЙ №2 2.1.Доля педагогических работников ,имеющих первую и высшую квалификационные категории, от общего количества  педагогических  работников </vt:lpstr>
      <vt:lpstr>2.2. Обобщение и распространение передового педагогического опыта работы педагогов и методистов учреждения на уровне муниципальном, региональном , федеральном.</vt:lpstr>
      <vt:lpstr>КРИТЕРИЙ №3 3.1.Наличие консультационного пункта</vt:lpstr>
      <vt:lpstr>КРИТЕРИЙ №4 4.1.Отсутствие травматизма за отчетный период. 4.2. Уровень посещаемости  воспитанников</vt:lpstr>
      <vt:lpstr>4.3. Уровень заболеваемости воспитанников </vt:lpstr>
      <vt:lpstr>Победители Всероссийского смотра – конкурса « Детский сад года» </vt:lpstr>
      <vt:lpstr>Почему наш детский сад самый лучший?  </vt:lpstr>
      <vt:lpstr>Наш детский сад самый лучший!!! Почему?</vt:lpstr>
      <vt:lpstr>Результатом работы коллектива детского сада за последние 6 лет –это получение гранта 100 тысяч  главы муниципального образования Ейский район.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46</cp:revision>
  <dcterms:created xsi:type="dcterms:W3CDTF">2013-08-23T19:01:23Z</dcterms:created>
  <dcterms:modified xsi:type="dcterms:W3CDTF">2023-01-28T09:21:46Z</dcterms:modified>
</cp:coreProperties>
</file>