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07" r:id="rId2"/>
    <p:sldId id="325" r:id="rId3"/>
    <p:sldId id="347" r:id="rId4"/>
    <p:sldId id="413" r:id="rId5"/>
    <p:sldId id="412" r:id="rId6"/>
    <p:sldId id="409" r:id="rId7"/>
    <p:sldId id="411" r:id="rId8"/>
    <p:sldId id="414" r:id="rId9"/>
    <p:sldId id="410" r:id="rId10"/>
    <p:sldId id="415" r:id="rId11"/>
    <p:sldId id="3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5D99"/>
    <a:srgbClr val="F3A3B6"/>
    <a:srgbClr val="72E072"/>
    <a:srgbClr val="EE7C97"/>
    <a:srgbClr val="E7476D"/>
    <a:srgbClr val="49D749"/>
    <a:srgbClr val="277AB3"/>
    <a:srgbClr val="008EC0"/>
    <a:srgbClr val="003399"/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4" d="100"/>
        <a:sy n="3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58074A-6CCC-4880-915E-D6C9F0D2477A}" type="doc">
      <dgm:prSet loTypeId="urn:microsoft.com/office/officeart/2005/8/layout/matrix1" loCatId="matrix" qsTypeId="urn:microsoft.com/office/officeart/2005/8/quickstyle/3d2#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B99DA37-646F-408A-B905-F6ED991A126C}">
      <dgm:prSet phldrT="[Текст]" custT="1"/>
      <dgm:spPr>
        <a:solidFill>
          <a:srgbClr val="6853B5"/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Задачи  педагогической  технологии «Ежедневный рефлексивный круг» </a:t>
          </a:r>
          <a:endParaRPr lang="ru-RU" sz="2400" b="1" dirty="0">
            <a:solidFill>
              <a:schemeClr val="bg1"/>
            </a:solidFill>
          </a:endParaRPr>
        </a:p>
      </dgm:t>
    </dgm:pt>
    <dgm:pt modelId="{CBC0A9D1-599A-4AF1-84AF-AC291EF61535}" type="parTrans" cxnId="{38AA3375-3EE4-4860-B6F1-11EF60C392F4}">
      <dgm:prSet/>
      <dgm:spPr/>
      <dgm:t>
        <a:bodyPr/>
        <a:lstStyle/>
        <a:p>
          <a:endParaRPr lang="ru-RU"/>
        </a:p>
      </dgm:t>
    </dgm:pt>
    <dgm:pt modelId="{2DD743A7-6606-4C85-95CF-F36452E0A2C0}" type="sibTrans" cxnId="{38AA3375-3EE4-4860-B6F1-11EF60C392F4}">
      <dgm:prSet/>
      <dgm:spPr/>
      <dgm:t>
        <a:bodyPr/>
        <a:lstStyle/>
        <a:p>
          <a:endParaRPr lang="ru-RU"/>
        </a:p>
      </dgm:t>
    </dgm:pt>
    <dgm:pt modelId="{9DF33120-A771-4DDF-A74B-C519F954DA0E}">
      <dgm:prSet phldrT="[Текст]" custT="1"/>
      <dgm:spPr>
        <a:solidFill>
          <a:srgbClr val="00B050"/>
        </a:solidFill>
      </dgm:spPr>
      <dgm:t>
        <a:bodyPr/>
        <a:lstStyle/>
        <a:p>
          <a:pPr algn="ctr"/>
          <a:r>
            <a:rPr lang="ru-RU" sz="2000" b="1" dirty="0" smtClean="0"/>
            <a:t>                                                      </a:t>
          </a:r>
          <a:r>
            <a:rPr lang="ru-RU" sz="2400" b="1" dirty="0" smtClean="0">
              <a:latin typeface="+mn-lt"/>
              <a:cs typeface="Times New Roman" panose="02020603050405020304" pitchFamily="18" charset="0"/>
            </a:rPr>
            <a:t>сплочение детского коллектива</a:t>
          </a:r>
        </a:p>
        <a:p>
          <a:pPr algn="ctr"/>
          <a:r>
            <a:rPr lang="ru-RU" sz="2400" b="1" dirty="0" smtClean="0">
              <a:latin typeface="+mn-lt"/>
              <a:cs typeface="Times New Roman" panose="02020603050405020304" pitchFamily="18" charset="0"/>
            </a:rPr>
            <a:t>формирование умения слушать и понимать друг друга </a:t>
          </a:r>
          <a:endParaRPr lang="ru-RU" sz="2400" b="1" dirty="0">
            <a:latin typeface="+mn-lt"/>
            <a:cs typeface="Times New Roman" panose="02020603050405020304" pitchFamily="18" charset="0"/>
          </a:endParaRPr>
        </a:p>
      </dgm:t>
    </dgm:pt>
    <dgm:pt modelId="{191C8EFD-578B-450B-80C1-EB34C94D0233}" type="parTrans" cxnId="{9DCF468B-D639-40BF-9108-304EFB442B25}">
      <dgm:prSet/>
      <dgm:spPr/>
      <dgm:t>
        <a:bodyPr/>
        <a:lstStyle/>
        <a:p>
          <a:endParaRPr lang="ru-RU"/>
        </a:p>
      </dgm:t>
    </dgm:pt>
    <dgm:pt modelId="{80911E57-3322-4810-87B3-AE9A655FC403}" type="sibTrans" cxnId="{9DCF468B-D639-40BF-9108-304EFB442B25}">
      <dgm:prSet/>
      <dgm:spPr/>
      <dgm:t>
        <a:bodyPr/>
        <a:lstStyle/>
        <a:p>
          <a:endParaRPr lang="ru-RU"/>
        </a:p>
      </dgm:t>
    </dgm:pt>
    <dgm:pt modelId="{9B6A7EDE-D647-4CF6-9A36-74012AF75378}">
      <dgm:prSet phldrT="[Текст]" custT="1"/>
      <dgm:spPr>
        <a:solidFill>
          <a:srgbClr val="A591BD"/>
        </a:solidFill>
      </dgm:spPr>
      <dgm:t>
        <a:bodyPr/>
        <a:lstStyle/>
        <a:p>
          <a:r>
            <a:rPr lang="ru-RU" sz="2400" b="1" dirty="0" smtClean="0">
              <a:latin typeface="+mn-lt"/>
              <a:cs typeface="Times New Roman" panose="02020603050405020304" pitchFamily="18" charset="0"/>
            </a:rPr>
            <a:t>обсуждение планов на день, неделю, месяц</a:t>
          </a:r>
        </a:p>
        <a:p>
          <a:r>
            <a:rPr lang="ru-RU" sz="2400" b="1" dirty="0" smtClean="0">
              <a:latin typeface="+mn-lt"/>
              <a:cs typeface="Times New Roman" panose="02020603050405020304" pitchFamily="18" charset="0"/>
            </a:rPr>
            <a:t>развитие умения выражать свои чувства и переживания публично</a:t>
          </a:r>
          <a:endParaRPr lang="ru-RU" sz="2400" b="1" dirty="0">
            <a:latin typeface="+mn-lt"/>
            <a:cs typeface="Times New Roman" panose="02020603050405020304" pitchFamily="18" charset="0"/>
          </a:endParaRPr>
        </a:p>
      </dgm:t>
    </dgm:pt>
    <dgm:pt modelId="{A2F844D8-B2FD-44D5-9A1E-D709F8B0295A}" type="parTrans" cxnId="{BF556B29-B2AA-4F38-9B1E-CA3361913FF8}">
      <dgm:prSet/>
      <dgm:spPr/>
      <dgm:t>
        <a:bodyPr/>
        <a:lstStyle/>
        <a:p>
          <a:endParaRPr lang="ru-RU"/>
        </a:p>
      </dgm:t>
    </dgm:pt>
    <dgm:pt modelId="{A4E2998C-1F72-4573-96FB-7E349E539466}" type="sibTrans" cxnId="{BF556B29-B2AA-4F38-9B1E-CA3361913FF8}">
      <dgm:prSet/>
      <dgm:spPr/>
      <dgm:t>
        <a:bodyPr/>
        <a:lstStyle/>
        <a:p>
          <a:endParaRPr lang="ru-RU"/>
        </a:p>
      </dgm:t>
    </dgm:pt>
    <dgm:pt modelId="{42D6C4DA-D065-4E19-ADD8-CDEBD21A4812}">
      <dgm:prSet phldrT="[Текст]" custT="1"/>
      <dgm:spPr>
        <a:solidFill>
          <a:srgbClr val="003399"/>
        </a:solidFill>
      </dgm:spPr>
      <dgm:t>
        <a:bodyPr/>
        <a:lstStyle/>
        <a:p>
          <a:r>
            <a:rPr lang="ru-RU" sz="2400" b="1" dirty="0" smtClean="0">
              <a:latin typeface="+mn-lt"/>
              <a:cs typeface="Times New Roman" panose="02020603050405020304" pitchFamily="18" charset="0"/>
            </a:rPr>
            <a:t>привлечение родителей к жизни детей в ДОО.</a:t>
          </a:r>
          <a:r>
            <a:rPr lang="ru-RU" sz="2800" b="1" dirty="0" smtClean="0">
              <a:latin typeface="+mn-lt"/>
              <a:cs typeface="Times New Roman" panose="02020603050405020304" pitchFamily="18" charset="0"/>
            </a:rPr>
            <a:t/>
          </a:r>
          <a:br>
            <a:rPr lang="ru-RU" sz="2800" b="1" dirty="0" smtClean="0">
              <a:latin typeface="+mn-lt"/>
              <a:cs typeface="Times New Roman" panose="02020603050405020304" pitchFamily="18" charset="0"/>
            </a:rPr>
          </a:br>
          <a:endParaRPr lang="ru-RU" sz="2800" b="1" dirty="0">
            <a:latin typeface="+mn-lt"/>
            <a:cs typeface="Times New Roman" panose="02020603050405020304" pitchFamily="18" charset="0"/>
          </a:endParaRPr>
        </a:p>
      </dgm:t>
    </dgm:pt>
    <dgm:pt modelId="{1BB37ABE-6443-4CC5-82BC-9E99C87873DF}" type="parTrans" cxnId="{08356629-71A8-459F-A8A4-5779FA6D7BDF}">
      <dgm:prSet/>
      <dgm:spPr/>
      <dgm:t>
        <a:bodyPr/>
        <a:lstStyle/>
        <a:p>
          <a:endParaRPr lang="ru-RU"/>
        </a:p>
      </dgm:t>
    </dgm:pt>
    <dgm:pt modelId="{83C8FC0D-82B9-4E07-870A-14CE8166D5B4}" type="sibTrans" cxnId="{08356629-71A8-459F-A8A4-5779FA6D7BDF}">
      <dgm:prSet/>
      <dgm:spPr/>
      <dgm:t>
        <a:bodyPr/>
        <a:lstStyle/>
        <a:p>
          <a:endParaRPr lang="ru-RU"/>
        </a:p>
      </dgm:t>
    </dgm:pt>
    <dgm:pt modelId="{C0686512-62ED-4763-B4B0-472943164DF7}">
      <dgm:prSet phldrT="[Текст]" phldr="1"/>
      <dgm:spPr/>
      <dgm:t>
        <a:bodyPr/>
        <a:lstStyle/>
        <a:p>
          <a:endParaRPr lang="ru-RU" dirty="0"/>
        </a:p>
      </dgm:t>
    </dgm:pt>
    <dgm:pt modelId="{B604CF37-650B-4923-A7B7-11853636CF8D}" type="parTrans" cxnId="{4807C76C-9839-426D-9F33-81FDF04A19F0}">
      <dgm:prSet/>
      <dgm:spPr/>
      <dgm:t>
        <a:bodyPr/>
        <a:lstStyle/>
        <a:p>
          <a:endParaRPr lang="ru-RU"/>
        </a:p>
      </dgm:t>
    </dgm:pt>
    <dgm:pt modelId="{47AFFDA5-790C-4975-887D-D2A344097501}" type="sibTrans" cxnId="{4807C76C-9839-426D-9F33-81FDF04A19F0}">
      <dgm:prSet/>
      <dgm:spPr/>
      <dgm:t>
        <a:bodyPr/>
        <a:lstStyle/>
        <a:p>
          <a:endParaRPr lang="ru-RU"/>
        </a:p>
      </dgm:t>
    </dgm:pt>
    <dgm:pt modelId="{5225B000-E79C-4699-A4B0-9E347109FF5A}">
      <dgm:prSet custT="1"/>
      <dgm:spPr>
        <a:solidFill>
          <a:srgbClr val="EEB500"/>
        </a:solidFill>
      </dgm:spPr>
      <dgm:t>
        <a:bodyPr/>
        <a:lstStyle/>
        <a:p>
          <a:r>
            <a:rPr lang="ru-RU" sz="2400" b="1" dirty="0" smtClean="0">
              <a:latin typeface="+mn-lt"/>
              <a:cs typeface="Times New Roman" panose="02020603050405020304" pitchFamily="18" charset="0"/>
            </a:rPr>
            <a:t>формирование общей позиции относительно различных аспектов жизни в группе</a:t>
          </a:r>
          <a:endParaRPr lang="ru-RU" sz="2400" b="1" dirty="0">
            <a:latin typeface="+mn-lt"/>
            <a:cs typeface="Times New Roman" panose="02020603050405020304" pitchFamily="18" charset="0"/>
          </a:endParaRPr>
        </a:p>
      </dgm:t>
    </dgm:pt>
    <dgm:pt modelId="{DF220EDA-D3E1-4EE0-BB1A-3848890CE6C1}" type="parTrans" cxnId="{427A1438-A280-42F6-88CA-C8A0F70246D2}">
      <dgm:prSet/>
      <dgm:spPr/>
      <dgm:t>
        <a:bodyPr/>
        <a:lstStyle/>
        <a:p>
          <a:endParaRPr lang="ru-RU"/>
        </a:p>
      </dgm:t>
    </dgm:pt>
    <dgm:pt modelId="{6B793487-4C56-4A29-A003-7527743FCDE6}" type="sibTrans" cxnId="{427A1438-A280-42F6-88CA-C8A0F70246D2}">
      <dgm:prSet/>
      <dgm:spPr/>
      <dgm:t>
        <a:bodyPr/>
        <a:lstStyle/>
        <a:p>
          <a:endParaRPr lang="ru-RU"/>
        </a:p>
      </dgm:t>
    </dgm:pt>
    <dgm:pt modelId="{BD7DF5B3-F69B-43A7-897E-BF728C689AA8}" type="pres">
      <dgm:prSet presAssocID="{0E58074A-6CCC-4880-915E-D6C9F0D2477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A653D1-8D96-4602-B8EE-3DEA873AFD9A}" type="pres">
      <dgm:prSet presAssocID="{0E58074A-6CCC-4880-915E-D6C9F0D2477A}" presName="matrix" presStyleCnt="0"/>
      <dgm:spPr/>
    </dgm:pt>
    <dgm:pt modelId="{7FC0F710-4099-4B46-B47A-6951CAAFC367}" type="pres">
      <dgm:prSet presAssocID="{0E58074A-6CCC-4880-915E-D6C9F0D2477A}" presName="tile1" presStyleLbl="node1" presStyleIdx="0" presStyleCnt="4"/>
      <dgm:spPr/>
      <dgm:t>
        <a:bodyPr/>
        <a:lstStyle/>
        <a:p>
          <a:endParaRPr lang="ru-RU"/>
        </a:p>
      </dgm:t>
    </dgm:pt>
    <dgm:pt modelId="{248D5239-C3F5-48A9-8F23-E37F5473E7B4}" type="pres">
      <dgm:prSet presAssocID="{0E58074A-6CCC-4880-915E-D6C9F0D2477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E63AF9-35F5-40DA-A001-86B125FFF368}" type="pres">
      <dgm:prSet presAssocID="{0E58074A-6CCC-4880-915E-D6C9F0D2477A}" presName="tile2" presStyleLbl="node1" presStyleIdx="1" presStyleCnt="4"/>
      <dgm:spPr/>
      <dgm:t>
        <a:bodyPr/>
        <a:lstStyle/>
        <a:p>
          <a:endParaRPr lang="ru-RU"/>
        </a:p>
      </dgm:t>
    </dgm:pt>
    <dgm:pt modelId="{567BE8DF-2AFD-4171-8478-DD80E114B6F5}" type="pres">
      <dgm:prSet presAssocID="{0E58074A-6CCC-4880-915E-D6C9F0D2477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0711FE-C0AB-44E0-8D6F-672DBD73629B}" type="pres">
      <dgm:prSet presAssocID="{0E58074A-6CCC-4880-915E-D6C9F0D2477A}" presName="tile3" presStyleLbl="node1" presStyleIdx="2" presStyleCnt="4"/>
      <dgm:spPr/>
      <dgm:t>
        <a:bodyPr/>
        <a:lstStyle/>
        <a:p>
          <a:endParaRPr lang="ru-RU"/>
        </a:p>
      </dgm:t>
    </dgm:pt>
    <dgm:pt modelId="{84D9C5A0-F3FA-4515-BB21-6819152E120D}" type="pres">
      <dgm:prSet presAssocID="{0E58074A-6CCC-4880-915E-D6C9F0D2477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C6176-8095-4ECE-ACE1-4765F751197F}" type="pres">
      <dgm:prSet presAssocID="{0E58074A-6CCC-4880-915E-D6C9F0D2477A}" presName="tile4" presStyleLbl="node1" presStyleIdx="3" presStyleCnt="4"/>
      <dgm:spPr/>
      <dgm:t>
        <a:bodyPr/>
        <a:lstStyle/>
        <a:p>
          <a:endParaRPr lang="ru-RU"/>
        </a:p>
      </dgm:t>
    </dgm:pt>
    <dgm:pt modelId="{CB6C361F-1515-43DD-8764-DCA6AD4F8D9B}" type="pres">
      <dgm:prSet presAssocID="{0E58074A-6CCC-4880-915E-D6C9F0D2477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708F5D-E8B8-4B63-8247-A4DF63C5BBD3}" type="pres">
      <dgm:prSet presAssocID="{0E58074A-6CCC-4880-915E-D6C9F0D2477A}" presName="centerTile" presStyleLbl="fgShp" presStyleIdx="0" presStyleCnt="1" custScaleX="212643" custScaleY="90112" custLinFactNeighborX="-442" custLinFactNeighborY="421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9DCF468B-D639-40BF-9108-304EFB442B25}" srcId="{1B99DA37-646F-408A-B905-F6ED991A126C}" destId="{9DF33120-A771-4DDF-A74B-C519F954DA0E}" srcOrd="0" destOrd="0" parTransId="{191C8EFD-578B-450B-80C1-EB34C94D0233}" sibTransId="{80911E57-3322-4810-87B3-AE9A655FC403}"/>
    <dgm:cxn modelId="{B99F7205-1EFC-4D7B-B9A4-1A1522973ED2}" type="presOf" srcId="{9B6A7EDE-D647-4CF6-9A36-74012AF75378}" destId="{567BE8DF-2AFD-4171-8478-DD80E114B6F5}" srcOrd="1" destOrd="0" presId="urn:microsoft.com/office/officeart/2005/8/layout/matrix1"/>
    <dgm:cxn modelId="{C3A0E53B-D9AF-49C9-8197-4A4F5A4DF76B}" type="presOf" srcId="{42D6C4DA-D065-4E19-ADD8-CDEBD21A4812}" destId="{CB6C361F-1515-43DD-8764-DCA6AD4F8D9B}" srcOrd="1" destOrd="0" presId="urn:microsoft.com/office/officeart/2005/8/layout/matrix1"/>
    <dgm:cxn modelId="{DF2A24C6-2830-4C5C-9C0C-1DC9DE1B62A8}" type="presOf" srcId="{9B6A7EDE-D647-4CF6-9A36-74012AF75378}" destId="{34E63AF9-35F5-40DA-A001-86B125FFF368}" srcOrd="0" destOrd="0" presId="urn:microsoft.com/office/officeart/2005/8/layout/matrix1"/>
    <dgm:cxn modelId="{BF556B29-B2AA-4F38-9B1E-CA3361913FF8}" srcId="{1B99DA37-646F-408A-B905-F6ED991A126C}" destId="{9B6A7EDE-D647-4CF6-9A36-74012AF75378}" srcOrd="1" destOrd="0" parTransId="{A2F844D8-B2FD-44D5-9A1E-D709F8B0295A}" sibTransId="{A4E2998C-1F72-4573-96FB-7E349E539466}"/>
    <dgm:cxn modelId="{427A1438-A280-42F6-88CA-C8A0F70246D2}" srcId="{1B99DA37-646F-408A-B905-F6ED991A126C}" destId="{5225B000-E79C-4699-A4B0-9E347109FF5A}" srcOrd="2" destOrd="0" parTransId="{DF220EDA-D3E1-4EE0-BB1A-3848890CE6C1}" sibTransId="{6B793487-4C56-4A29-A003-7527743FCDE6}"/>
    <dgm:cxn modelId="{B0EABF65-0149-4AB2-AD59-7F96AA1C452B}" type="presOf" srcId="{9DF33120-A771-4DDF-A74B-C519F954DA0E}" destId="{7FC0F710-4099-4B46-B47A-6951CAAFC367}" srcOrd="0" destOrd="0" presId="urn:microsoft.com/office/officeart/2005/8/layout/matrix1"/>
    <dgm:cxn modelId="{655939F3-950F-421E-A7B6-9C9611643DDD}" type="presOf" srcId="{1B99DA37-646F-408A-B905-F6ED991A126C}" destId="{5C708F5D-E8B8-4B63-8247-A4DF63C5BBD3}" srcOrd="0" destOrd="0" presId="urn:microsoft.com/office/officeart/2005/8/layout/matrix1"/>
    <dgm:cxn modelId="{4807C76C-9839-426D-9F33-81FDF04A19F0}" srcId="{1B99DA37-646F-408A-B905-F6ED991A126C}" destId="{C0686512-62ED-4763-B4B0-472943164DF7}" srcOrd="4" destOrd="0" parTransId="{B604CF37-650B-4923-A7B7-11853636CF8D}" sibTransId="{47AFFDA5-790C-4975-887D-D2A344097501}"/>
    <dgm:cxn modelId="{08356629-71A8-459F-A8A4-5779FA6D7BDF}" srcId="{1B99DA37-646F-408A-B905-F6ED991A126C}" destId="{42D6C4DA-D065-4E19-ADD8-CDEBD21A4812}" srcOrd="3" destOrd="0" parTransId="{1BB37ABE-6443-4CC5-82BC-9E99C87873DF}" sibTransId="{83C8FC0D-82B9-4E07-870A-14CE8166D5B4}"/>
    <dgm:cxn modelId="{44923054-36B2-4C72-9FBC-4A172AF93B7F}" type="presOf" srcId="{0E58074A-6CCC-4880-915E-D6C9F0D2477A}" destId="{BD7DF5B3-F69B-43A7-897E-BF728C689AA8}" srcOrd="0" destOrd="0" presId="urn:microsoft.com/office/officeart/2005/8/layout/matrix1"/>
    <dgm:cxn modelId="{C044E1EF-58EE-44D3-B586-8DDFB5E56BD1}" type="presOf" srcId="{5225B000-E79C-4699-A4B0-9E347109FF5A}" destId="{84D9C5A0-F3FA-4515-BB21-6819152E120D}" srcOrd="1" destOrd="0" presId="urn:microsoft.com/office/officeart/2005/8/layout/matrix1"/>
    <dgm:cxn modelId="{38AA3375-3EE4-4860-B6F1-11EF60C392F4}" srcId="{0E58074A-6CCC-4880-915E-D6C9F0D2477A}" destId="{1B99DA37-646F-408A-B905-F6ED991A126C}" srcOrd="0" destOrd="0" parTransId="{CBC0A9D1-599A-4AF1-84AF-AC291EF61535}" sibTransId="{2DD743A7-6606-4C85-95CF-F36452E0A2C0}"/>
    <dgm:cxn modelId="{0060D3F3-DE8E-4EE9-85FF-EFB32664750D}" type="presOf" srcId="{9DF33120-A771-4DDF-A74B-C519F954DA0E}" destId="{248D5239-C3F5-48A9-8F23-E37F5473E7B4}" srcOrd="1" destOrd="0" presId="urn:microsoft.com/office/officeart/2005/8/layout/matrix1"/>
    <dgm:cxn modelId="{1C1774E4-22DF-45D5-9A79-3A9A69E99AE3}" type="presOf" srcId="{5225B000-E79C-4699-A4B0-9E347109FF5A}" destId="{FA0711FE-C0AB-44E0-8D6F-672DBD73629B}" srcOrd="0" destOrd="0" presId="urn:microsoft.com/office/officeart/2005/8/layout/matrix1"/>
    <dgm:cxn modelId="{F6A53B2E-9A34-48CD-8C03-CD0219BED2F2}" type="presOf" srcId="{42D6C4DA-D065-4E19-ADD8-CDEBD21A4812}" destId="{B07C6176-8095-4ECE-ACE1-4765F751197F}" srcOrd="0" destOrd="0" presId="urn:microsoft.com/office/officeart/2005/8/layout/matrix1"/>
    <dgm:cxn modelId="{D080B84B-7661-46B0-AD33-930276B4F413}" type="presParOf" srcId="{BD7DF5B3-F69B-43A7-897E-BF728C689AA8}" destId="{63A653D1-8D96-4602-B8EE-3DEA873AFD9A}" srcOrd="0" destOrd="0" presId="urn:microsoft.com/office/officeart/2005/8/layout/matrix1"/>
    <dgm:cxn modelId="{7DCD21BA-7BD3-485A-9093-967FD4108C98}" type="presParOf" srcId="{63A653D1-8D96-4602-B8EE-3DEA873AFD9A}" destId="{7FC0F710-4099-4B46-B47A-6951CAAFC367}" srcOrd="0" destOrd="0" presId="urn:microsoft.com/office/officeart/2005/8/layout/matrix1"/>
    <dgm:cxn modelId="{B42D489B-C992-46B0-BB9B-135AB766B879}" type="presParOf" srcId="{63A653D1-8D96-4602-B8EE-3DEA873AFD9A}" destId="{248D5239-C3F5-48A9-8F23-E37F5473E7B4}" srcOrd="1" destOrd="0" presId="urn:microsoft.com/office/officeart/2005/8/layout/matrix1"/>
    <dgm:cxn modelId="{C2184D30-279A-4DFD-9312-2E1D680B02CD}" type="presParOf" srcId="{63A653D1-8D96-4602-B8EE-3DEA873AFD9A}" destId="{34E63AF9-35F5-40DA-A001-86B125FFF368}" srcOrd="2" destOrd="0" presId="urn:microsoft.com/office/officeart/2005/8/layout/matrix1"/>
    <dgm:cxn modelId="{5DAB03A7-9871-4135-B1B1-70EFD3F839A6}" type="presParOf" srcId="{63A653D1-8D96-4602-B8EE-3DEA873AFD9A}" destId="{567BE8DF-2AFD-4171-8478-DD80E114B6F5}" srcOrd="3" destOrd="0" presId="urn:microsoft.com/office/officeart/2005/8/layout/matrix1"/>
    <dgm:cxn modelId="{8E5A17F9-58C9-4E4F-B820-D6CA5B462B69}" type="presParOf" srcId="{63A653D1-8D96-4602-B8EE-3DEA873AFD9A}" destId="{FA0711FE-C0AB-44E0-8D6F-672DBD73629B}" srcOrd="4" destOrd="0" presId="urn:microsoft.com/office/officeart/2005/8/layout/matrix1"/>
    <dgm:cxn modelId="{F2FA92FB-F870-4DD2-B00F-A6224961A8EC}" type="presParOf" srcId="{63A653D1-8D96-4602-B8EE-3DEA873AFD9A}" destId="{84D9C5A0-F3FA-4515-BB21-6819152E120D}" srcOrd="5" destOrd="0" presId="urn:microsoft.com/office/officeart/2005/8/layout/matrix1"/>
    <dgm:cxn modelId="{EDF4DA37-5534-4D9B-892D-B516B896CDAB}" type="presParOf" srcId="{63A653D1-8D96-4602-B8EE-3DEA873AFD9A}" destId="{B07C6176-8095-4ECE-ACE1-4765F751197F}" srcOrd="6" destOrd="0" presId="urn:microsoft.com/office/officeart/2005/8/layout/matrix1"/>
    <dgm:cxn modelId="{7AEBCD8F-C135-412B-94E7-1AFA7A643FC9}" type="presParOf" srcId="{63A653D1-8D96-4602-B8EE-3DEA873AFD9A}" destId="{CB6C361F-1515-43DD-8764-DCA6AD4F8D9B}" srcOrd="7" destOrd="0" presId="urn:microsoft.com/office/officeart/2005/8/layout/matrix1"/>
    <dgm:cxn modelId="{23FDEB06-CBC8-4FBC-B3EB-D858BBF6FBF5}" type="presParOf" srcId="{BD7DF5B3-F69B-43A7-897E-BF728C689AA8}" destId="{5C708F5D-E8B8-4B63-8247-A4DF63C5BBD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0F710-4099-4B46-B47A-6951CAAFC367}">
      <dsp:nvSpPr>
        <dsp:cNvPr id="0" name=""/>
        <dsp:cNvSpPr/>
      </dsp:nvSpPr>
      <dsp:spPr>
        <a:xfrm rot="16200000">
          <a:off x="846094" y="-846094"/>
          <a:ext cx="2484276" cy="4176464"/>
        </a:xfrm>
        <a:prstGeom prst="round1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                                                      </a:t>
          </a:r>
          <a:r>
            <a:rPr lang="ru-RU" sz="2400" b="1" kern="1200" dirty="0" smtClean="0">
              <a:latin typeface="+mn-lt"/>
              <a:cs typeface="Times New Roman" panose="02020603050405020304" pitchFamily="18" charset="0"/>
            </a:rPr>
            <a:t>сплочение детского коллектива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+mn-lt"/>
              <a:cs typeface="Times New Roman" panose="02020603050405020304" pitchFamily="18" charset="0"/>
            </a:rPr>
            <a:t>формирование умения слушать и понимать друг друга </a:t>
          </a:r>
          <a:endParaRPr lang="ru-RU" sz="2400" b="1" kern="1200" dirty="0">
            <a:latin typeface="+mn-lt"/>
            <a:cs typeface="Times New Roman" panose="02020603050405020304" pitchFamily="18" charset="0"/>
          </a:endParaRPr>
        </a:p>
      </dsp:txBody>
      <dsp:txXfrm rot="5400000">
        <a:off x="0" y="0"/>
        <a:ext cx="4176464" cy="1863207"/>
      </dsp:txXfrm>
    </dsp:sp>
    <dsp:sp modelId="{34E63AF9-35F5-40DA-A001-86B125FFF368}">
      <dsp:nvSpPr>
        <dsp:cNvPr id="0" name=""/>
        <dsp:cNvSpPr/>
      </dsp:nvSpPr>
      <dsp:spPr>
        <a:xfrm>
          <a:off x="4176464" y="0"/>
          <a:ext cx="4176464" cy="2484276"/>
        </a:xfrm>
        <a:prstGeom prst="round1Rect">
          <a:avLst/>
        </a:prstGeom>
        <a:solidFill>
          <a:srgbClr val="A591B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+mn-lt"/>
              <a:cs typeface="Times New Roman" panose="02020603050405020304" pitchFamily="18" charset="0"/>
            </a:rPr>
            <a:t>обсуждение планов на день, неделю, месяц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+mn-lt"/>
              <a:cs typeface="Times New Roman" panose="02020603050405020304" pitchFamily="18" charset="0"/>
            </a:rPr>
            <a:t>развитие умения выражать свои чувства и переживания публично</a:t>
          </a:r>
          <a:endParaRPr lang="ru-RU" sz="2400" b="1" kern="1200" dirty="0">
            <a:latin typeface="+mn-lt"/>
            <a:cs typeface="Times New Roman" panose="02020603050405020304" pitchFamily="18" charset="0"/>
          </a:endParaRPr>
        </a:p>
      </dsp:txBody>
      <dsp:txXfrm>
        <a:off x="4176464" y="0"/>
        <a:ext cx="4176464" cy="1863207"/>
      </dsp:txXfrm>
    </dsp:sp>
    <dsp:sp modelId="{FA0711FE-C0AB-44E0-8D6F-672DBD73629B}">
      <dsp:nvSpPr>
        <dsp:cNvPr id="0" name=""/>
        <dsp:cNvSpPr/>
      </dsp:nvSpPr>
      <dsp:spPr>
        <a:xfrm rot="10800000">
          <a:off x="0" y="2484276"/>
          <a:ext cx="4176464" cy="2484276"/>
        </a:xfrm>
        <a:prstGeom prst="round1Rect">
          <a:avLst/>
        </a:prstGeom>
        <a:solidFill>
          <a:srgbClr val="EEB5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+mn-lt"/>
              <a:cs typeface="Times New Roman" panose="02020603050405020304" pitchFamily="18" charset="0"/>
            </a:rPr>
            <a:t>формирование общей позиции относительно различных аспектов жизни в группе</a:t>
          </a:r>
          <a:endParaRPr lang="ru-RU" sz="2400" b="1" kern="1200" dirty="0">
            <a:latin typeface="+mn-lt"/>
            <a:cs typeface="Times New Roman" panose="02020603050405020304" pitchFamily="18" charset="0"/>
          </a:endParaRPr>
        </a:p>
      </dsp:txBody>
      <dsp:txXfrm rot="10800000">
        <a:off x="0" y="3105344"/>
        <a:ext cx="4176464" cy="1863207"/>
      </dsp:txXfrm>
    </dsp:sp>
    <dsp:sp modelId="{B07C6176-8095-4ECE-ACE1-4765F751197F}">
      <dsp:nvSpPr>
        <dsp:cNvPr id="0" name=""/>
        <dsp:cNvSpPr/>
      </dsp:nvSpPr>
      <dsp:spPr>
        <a:xfrm rot="5400000">
          <a:off x="5022558" y="1638181"/>
          <a:ext cx="2484276" cy="4176464"/>
        </a:xfrm>
        <a:prstGeom prst="round1Rect">
          <a:avLst/>
        </a:prstGeom>
        <a:solidFill>
          <a:srgbClr val="0033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+mn-lt"/>
              <a:cs typeface="Times New Roman" panose="02020603050405020304" pitchFamily="18" charset="0"/>
            </a:rPr>
            <a:t>привлечение родителей к жизни детей в ДОО.</a:t>
          </a:r>
          <a:r>
            <a:rPr lang="ru-RU" sz="2800" b="1" kern="1200" dirty="0" smtClean="0">
              <a:latin typeface="+mn-lt"/>
              <a:cs typeface="Times New Roman" panose="02020603050405020304" pitchFamily="18" charset="0"/>
            </a:rPr>
            <a:t/>
          </a:r>
          <a:br>
            <a:rPr lang="ru-RU" sz="2800" b="1" kern="1200" dirty="0" smtClean="0">
              <a:latin typeface="+mn-lt"/>
              <a:cs typeface="Times New Roman" panose="02020603050405020304" pitchFamily="18" charset="0"/>
            </a:rPr>
          </a:br>
          <a:endParaRPr lang="ru-RU" sz="2800" b="1" kern="1200" dirty="0">
            <a:latin typeface="+mn-lt"/>
            <a:cs typeface="Times New Roman" panose="02020603050405020304" pitchFamily="18" charset="0"/>
          </a:endParaRPr>
        </a:p>
      </dsp:txBody>
      <dsp:txXfrm rot="-5400000">
        <a:off x="4176464" y="3105344"/>
        <a:ext cx="4176464" cy="1863207"/>
      </dsp:txXfrm>
    </dsp:sp>
    <dsp:sp modelId="{5C708F5D-E8B8-4B63-8247-A4DF63C5BBD3}">
      <dsp:nvSpPr>
        <dsp:cNvPr id="0" name=""/>
        <dsp:cNvSpPr/>
      </dsp:nvSpPr>
      <dsp:spPr>
        <a:xfrm>
          <a:off x="1501100" y="1977024"/>
          <a:ext cx="5328575" cy="1119315"/>
        </a:xfrm>
        <a:prstGeom prst="roundRect">
          <a:avLst/>
        </a:prstGeom>
        <a:solidFill>
          <a:srgbClr val="6853B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Задачи  педагогической  технологии «Ежедневный рефлексивный круг» 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1555740" y="2031664"/>
        <a:ext cx="5219295" cy="1010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80909-66C3-4FDF-B5BA-A0F410BCE2BD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DFE7D-DE41-4D98-9B45-FB86790D2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78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7.pn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6.jpeg"/><Relationship Id="rId4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043382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84325" y="2276872"/>
            <a:ext cx="8536147" cy="4320480"/>
          </a:xfrm>
          <a:prstGeom prst="roundRect">
            <a:avLst/>
          </a:prstGeom>
          <a:solidFill>
            <a:srgbClr val="785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spc="5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cs typeface="Times New Roman" panose="02020603050405020304" pitchFamily="18" charset="0"/>
              </a:rPr>
              <a:t>РЕАЛИЗАЦИЯ</a:t>
            </a:r>
            <a:r>
              <a:rPr lang="ru-RU" sz="2800" b="1" dirty="0" smtClean="0"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cs typeface="Times New Roman" panose="02020603050405020304" pitchFamily="18" charset="0"/>
              </a:rPr>
              <a:t>ТЕХНОЛОГИИ </a:t>
            </a:r>
            <a:endParaRPr lang="ru-RU" sz="2800" b="1" dirty="0" smtClean="0"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cs typeface="Times New Roman" panose="02020603050405020304" pitchFamily="18" charset="0"/>
              </a:rPr>
              <a:t>«</a:t>
            </a:r>
            <a:r>
              <a:rPr lang="ru-RU" sz="2800" b="1" dirty="0" smtClean="0">
                <a:cs typeface="Times New Roman" panose="02020603050405020304" pitchFamily="18" charset="0"/>
              </a:rPr>
              <a:t>РЕФЛЕКСИВНЫЙ КРУГ» ДЛЯ УСПЕШНОЙ СОЦИАЛИЗАЦИИ ДЕТЕЙ ДОШКОЛЬНОГО ВОЗРАСТА</a:t>
            </a:r>
            <a:endParaRPr lang="ru-RU" sz="4400" b="1" spc="5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ru-RU" sz="2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муниципальное бюджетное дошкольное образовательное учреждение                                                      «</a:t>
            </a:r>
            <a:r>
              <a:rPr lang="ru-RU" sz="24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Центр развития ребенка – детский сад № 140» «УСПЕХ»</a:t>
            </a:r>
          </a:p>
          <a:p>
            <a:pPr algn="ctr"/>
            <a:r>
              <a:rPr lang="ru-RU" sz="2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городского округа Самара</a:t>
            </a:r>
            <a:endParaRPr lang="en-US" sz="20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000" b="1" spc="5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4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2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оспитатель Азарова Л.Ю.</a:t>
            </a:r>
          </a:p>
          <a:p>
            <a:pPr algn="ctr"/>
            <a:endParaRPr lang="ru-RU" sz="28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619268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3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95536" y="404664"/>
            <a:ext cx="8280919" cy="648072"/>
          </a:xfrm>
          <a:prstGeom prst="roundRect">
            <a:avLst/>
          </a:prstGeom>
          <a:solidFill>
            <a:srgbClr val="72E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/>
            <a:endParaRPr lang="ru-RU" sz="3200" b="1" dirty="0" smtClean="0"/>
          </a:p>
          <a:p>
            <a:pPr lvl="0" algn="ctr" fontAlgn="base"/>
            <a:r>
              <a:rPr lang="ru-RU" sz="3200" b="1" dirty="0" smtClean="0"/>
              <a:t>ЕЖЕДНЕВНЫЙ РЕФЛЕКСИВНЫЙ КРУГ</a:t>
            </a:r>
          </a:p>
          <a:p>
            <a:pPr lvl="0" algn="ctr" fontAlgn="base"/>
            <a:r>
              <a:rPr lang="ru-RU" sz="3200" b="1" dirty="0" smtClean="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2"/>
            <a:ext cx="7191537" cy="53936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061">
            <a:off x="7862052" y="2927405"/>
            <a:ext cx="936119" cy="8098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5195">
            <a:off x="7815507" y="1690194"/>
            <a:ext cx="1029210" cy="9175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9273">
            <a:off x="2766422" y="5451043"/>
            <a:ext cx="1214855" cy="10860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1505">
            <a:off x="1233662" y="5435824"/>
            <a:ext cx="1090102" cy="7852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1294">
            <a:off x="2293174" y="1379460"/>
            <a:ext cx="1209119" cy="11180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7315">
            <a:off x="1108958" y="1342596"/>
            <a:ext cx="936119" cy="93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5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шапка-сайта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74351" cy="3429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0"/>
            <a:ext cx="5544616" cy="2780928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 rot="10800000" flipV="1">
            <a:off x="503377" y="5520474"/>
            <a:ext cx="8197946" cy="923330"/>
          </a:xfrm>
          <a:prstGeom prst="roundRect">
            <a:avLst/>
          </a:prstGeom>
          <a:solidFill>
            <a:srgbClr val="49D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88261" y="5517232"/>
            <a:ext cx="7879016" cy="923330"/>
          </a:xfrm>
          <a:prstGeom prst="rect">
            <a:avLst/>
          </a:prstGeom>
          <a:solidFill>
            <a:srgbClr val="49D749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5536" y="2780927"/>
            <a:ext cx="7092959" cy="193782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spc="5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муниципальное бюджетное                                                       дошкольное образовательное учреждение                                                                                       «Центр </a:t>
            </a:r>
            <a:r>
              <a:rPr lang="ru-RU" sz="24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развития ребенка – детский сад № 140» </a:t>
            </a:r>
            <a:endParaRPr lang="ru-RU" sz="2400" b="1" spc="5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24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УСПЕХ</a:t>
            </a:r>
            <a:r>
              <a:rPr lang="ru-RU" sz="2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городского </a:t>
            </a:r>
            <a:r>
              <a:rPr lang="ru-RU" sz="24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округа Самара</a:t>
            </a:r>
            <a:endParaRPr lang="en-US" sz="24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800" b="1" spc="5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8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 rot="10800000" flipV="1">
            <a:off x="2552851" y="4509120"/>
            <a:ext cx="6148472" cy="7073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ЗДЕСЬ КАЖДЫЙ РЕБЕНОК УСПЕШЕН!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67788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шапка-сайта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1" cy="19888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42" y="64115"/>
            <a:ext cx="7416824" cy="1780709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541213086"/>
              </p:ext>
            </p:extLst>
          </p:nvPr>
        </p:nvGraphicFramePr>
        <p:xfrm>
          <a:off x="406608" y="1628800"/>
          <a:ext cx="835292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5251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1294">
            <a:off x="7727643" y="1779827"/>
            <a:ext cx="1209119" cy="11180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061">
            <a:off x="7832650" y="4222474"/>
            <a:ext cx="936119" cy="8098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1505">
            <a:off x="7882544" y="3169983"/>
            <a:ext cx="836327" cy="6024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5195">
            <a:off x="6604984" y="3589419"/>
            <a:ext cx="1029210" cy="917558"/>
          </a:xfrm>
          <a:prstGeom prst="rect">
            <a:avLst/>
          </a:prstGeom>
        </p:spPr>
      </p:pic>
      <p:pic>
        <p:nvPicPr>
          <p:cNvPr id="12" name="Picture 2" descr="C:\Users\1\Desktop\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5590" y="1628800"/>
            <a:ext cx="7200000" cy="45704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Скругленный прямоугольник 14"/>
          <p:cNvSpPr/>
          <p:nvPr/>
        </p:nvSpPr>
        <p:spPr>
          <a:xfrm>
            <a:off x="395536" y="404664"/>
            <a:ext cx="8280919" cy="648072"/>
          </a:xfrm>
          <a:prstGeom prst="roundRect">
            <a:avLst/>
          </a:prstGeom>
          <a:solidFill>
            <a:srgbClr val="72E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/>
            <a:endParaRPr lang="ru-RU" sz="3200" b="1" dirty="0" smtClean="0"/>
          </a:p>
          <a:p>
            <a:pPr lvl="0" algn="ctr" fontAlgn="base"/>
            <a:r>
              <a:rPr lang="ru-RU" sz="3200" b="1" dirty="0" smtClean="0"/>
              <a:t>ЕЖЕДНЕВНЫЙ РЕФЛЕКСИВНЫЙ КРУГ</a:t>
            </a:r>
          </a:p>
          <a:p>
            <a:pPr lvl="0" algn="ctr" fontAlgn="base"/>
            <a:r>
              <a:rPr lang="ru-RU" sz="3200" b="1" dirty="0" smtClean="0"/>
              <a:t>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7315">
            <a:off x="423885" y="812368"/>
            <a:ext cx="936119" cy="9367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9273">
            <a:off x="7261708" y="5379457"/>
            <a:ext cx="882295" cy="78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0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061">
            <a:off x="1005901" y="5921834"/>
            <a:ext cx="936119" cy="809873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95536" y="404664"/>
            <a:ext cx="8280919" cy="648072"/>
          </a:xfrm>
          <a:prstGeom prst="roundRect">
            <a:avLst/>
          </a:prstGeom>
          <a:solidFill>
            <a:srgbClr val="72E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/>
            <a:endParaRPr lang="ru-RU" sz="3200" b="1" dirty="0" smtClean="0"/>
          </a:p>
          <a:p>
            <a:pPr lvl="0" algn="ctr" fontAlgn="base"/>
            <a:r>
              <a:rPr lang="ru-RU" sz="3200" b="1" dirty="0" smtClean="0"/>
              <a:t>ЕЖЕДНЕВНЫЙ РЕФЛЕКСИВНЫЙ КРУГ</a:t>
            </a:r>
          </a:p>
          <a:p>
            <a:pPr lvl="0" algn="ctr" fontAlgn="base"/>
            <a:r>
              <a:rPr lang="ru-RU" sz="3200" b="1" dirty="0" smtClean="0"/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1294">
            <a:off x="7757263" y="795341"/>
            <a:ext cx="1209119" cy="11180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1505">
            <a:off x="78786" y="5371641"/>
            <a:ext cx="836327" cy="6024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5195">
            <a:off x="6832977" y="1760441"/>
            <a:ext cx="1029210" cy="9175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96" y="3193906"/>
            <a:ext cx="4680000" cy="35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4" y="1149822"/>
            <a:ext cx="4680000" cy="35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7315">
            <a:off x="391838" y="4365710"/>
            <a:ext cx="936119" cy="9367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9273">
            <a:off x="7920674" y="2400604"/>
            <a:ext cx="882295" cy="78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6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061">
            <a:off x="1005901" y="5921834"/>
            <a:ext cx="936119" cy="809873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95536" y="404664"/>
            <a:ext cx="8280919" cy="648072"/>
          </a:xfrm>
          <a:prstGeom prst="roundRect">
            <a:avLst/>
          </a:prstGeom>
          <a:solidFill>
            <a:srgbClr val="72E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/>
            <a:endParaRPr lang="ru-RU" sz="3200" b="1" dirty="0" smtClean="0"/>
          </a:p>
          <a:p>
            <a:pPr lvl="0" algn="ctr" fontAlgn="base"/>
            <a:r>
              <a:rPr lang="ru-RU" sz="3200" b="1" dirty="0" smtClean="0"/>
              <a:t>ЕЖЕДНЕВНЫЙ РЕФЛЕКСИВНЫЙ КРУГ</a:t>
            </a:r>
          </a:p>
          <a:p>
            <a:pPr lvl="0" algn="ctr" fontAlgn="base"/>
            <a:r>
              <a:rPr lang="ru-RU" sz="3200" b="1" dirty="0" smtClean="0"/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1294">
            <a:off x="7757263" y="795341"/>
            <a:ext cx="1209119" cy="11180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1505">
            <a:off x="78786" y="5371641"/>
            <a:ext cx="836327" cy="6024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9273">
            <a:off x="7920674" y="2400604"/>
            <a:ext cx="882295" cy="7887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5195">
            <a:off x="6832977" y="1760441"/>
            <a:ext cx="1029210" cy="9175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7315">
            <a:off x="391838" y="4365710"/>
            <a:ext cx="936119" cy="9367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70857"/>
            <a:ext cx="4680000" cy="31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504" y="3635867"/>
            <a:ext cx="4680000" cy="31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1615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061">
            <a:off x="5614314" y="2464685"/>
            <a:ext cx="936119" cy="8098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5195">
            <a:off x="6832977" y="1760441"/>
            <a:ext cx="1029210" cy="917558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95536" y="404664"/>
            <a:ext cx="8280919" cy="648072"/>
          </a:xfrm>
          <a:prstGeom prst="roundRect">
            <a:avLst/>
          </a:prstGeom>
          <a:solidFill>
            <a:srgbClr val="72E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/>
            <a:endParaRPr lang="ru-RU" sz="3200" b="1" dirty="0" smtClean="0"/>
          </a:p>
          <a:p>
            <a:pPr lvl="0" algn="ctr" fontAlgn="base"/>
            <a:r>
              <a:rPr lang="ru-RU" sz="3200" b="1" dirty="0" smtClean="0"/>
              <a:t>ЕЖЕДНЕВНЫЙ РЕФЛЕКСИВНЫЙ КРУГ</a:t>
            </a:r>
          </a:p>
          <a:p>
            <a:pPr lvl="0" algn="ctr" fontAlgn="base"/>
            <a:r>
              <a:rPr lang="ru-RU" sz="3200" b="1" dirty="0" smtClean="0"/>
              <a:t> </a:t>
            </a:r>
          </a:p>
        </p:txBody>
      </p:sp>
      <p:pic>
        <p:nvPicPr>
          <p:cNvPr id="13" name="Рисунок 12" descr="C:\Users\User\Desktop\P90405-12255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93" y="1124744"/>
            <a:ext cx="4296245" cy="3744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7315">
            <a:off x="181500" y="812368"/>
            <a:ext cx="936119" cy="936798"/>
          </a:xfrm>
          <a:prstGeom prst="rect">
            <a:avLst/>
          </a:prstGeom>
        </p:spPr>
      </p:pic>
      <p:pic>
        <p:nvPicPr>
          <p:cNvPr id="16" name="Рисунок 15" descr="C:\Users\User\Desktop\P90405-12263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44906"/>
            <a:ext cx="4608512" cy="3396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1294">
            <a:off x="7757263" y="795341"/>
            <a:ext cx="1209119" cy="11180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9273">
            <a:off x="4375135" y="2565437"/>
            <a:ext cx="882295" cy="7887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1505">
            <a:off x="90779" y="4414053"/>
            <a:ext cx="836327" cy="60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7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061">
            <a:off x="116500" y="1776746"/>
            <a:ext cx="936119" cy="809873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95536" y="404664"/>
            <a:ext cx="8280919" cy="648072"/>
          </a:xfrm>
          <a:prstGeom prst="roundRect">
            <a:avLst/>
          </a:prstGeom>
          <a:solidFill>
            <a:srgbClr val="72E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/>
            <a:endParaRPr lang="ru-RU" sz="3200" b="1" dirty="0" smtClean="0"/>
          </a:p>
          <a:p>
            <a:pPr lvl="0" algn="ctr" fontAlgn="base"/>
            <a:r>
              <a:rPr lang="ru-RU" sz="3200" b="1" dirty="0" smtClean="0"/>
              <a:t>ЕЖЕДНЕВНЫЙ РЕФЛЕКСИВНЫЙ КРУГ</a:t>
            </a:r>
          </a:p>
          <a:p>
            <a:pPr lvl="0" algn="ctr" fontAlgn="base"/>
            <a:r>
              <a:rPr lang="ru-RU" sz="3200" b="1" dirty="0" smtClean="0"/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1294">
            <a:off x="7757263" y="795341"/>
            <a:ext cx="1209119" cy="11180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1505">
            <a:off x="225733" y="3032102"/>
            <a:ext cx="836327" cy="6024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9273">
            <a:off x="7920674" y="2400604"/>
            <a:ext cx="882295" cy="788760"/>
          </a:xfrm>
          <a:prstGeom prst="rect">
            <a:avLst/>
          </a:prstGeom>
        </p:spPr>
      </p:pic>
      <p:pic>
        <p:nvPicPr>
          <p:cNvPr id="13" name="Рисунок 12" descr="C:\Users\User\Desktop\P90410-15504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27002"/>
            <a:ext cx="6919316" cy="5270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5195">
            <a:off x="6832977" y="1760441"/>
            <a:ext cx="1029210" cy="9175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7315">
            <a:off x="789901" y="824774"/>
            <a:ext cx="936119" cy="93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4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061">
            <a:off x="116500" y="1776746"/>
            <a:ext cx="936119" cy="809873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95536" y="404664"/>
            <a:ext cx="8280919" cy="648072"/>
          </a:xfrm>
          <a:prstGeom prst="roundRect">
            <a:avLst/>
          </a:prstGeom>
          <a:solidFill>
            <a:srgbClr val="72E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/>
            <a:endParaRPr lang="ru-RU" sz="3200" b="1" dirty="0" smtClean="0"/>
          </a:p>
          <a:p>
            <a:pPr lvl="0" algn="ctr" fontAlgn="base"/>
            <a:r>
              <a:rPr lang="ru-RU" sz="3200" b="1" dirty="0" smtClean="0"/>
              <a:t>ЕЖЕДНЕВНЫЙ РЕФЛЕКСИВНЫЙ КРУГ</a:t>
            </a:r>
          </a:p>
          <a:p>
            <a:pPr lvl="0" algn="ctr" fontAlgn="base"/>
            <a:r>
              <a:rPr lang="ru-RU" sz="3200" b="1" dirty="0" smtClean="0"/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1294">
            <a:off x="7757263" y="795341"/>
            <a:ext cx="1209119" cy="11180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1505">
            <a:off x="225733" y="3032102"/>
            <a:ext cx="836327" cy="6024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9273">
            <a:off x="7920674" y="2400604"/>
            <a:ext cx="882295" cy="7887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7315">
            <a:off x="789901" y="824774"/>
            <a:ext cx="936119" cy="936798"/>
          </a:xfrm>
          <a:prstGeom prst="rect">
            <a:avLst/>
          </a:prstGeom>
        </p:spPr>
      </p:pic>
      <p:pic>
        <p:nvPicPr>
          <p:cNvPr id="12" name="Рисунок 11" descr="C:\Users\User\Desktop\P90412-12111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93" y="1643456"/>
            <a:ext cx="6291850" cy="47378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5195">
            <a:off x="6832977" y="1760441"/>
            <a:ext cx="1029210" cy="91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4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061">
            <a:off x="5614314" y="2464685"/>
            <a:ext cx="936119" cy="8098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5195">
            <a:off x="6832977" y="1760441"/>
            <a:ext cx="1029210" cy="917558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95536" y="404664"/>
            <a:ext cx="8280919" cy="648072"/>
          </a:xfrm>
          <a:prstGeom prst="roundRect">
            <a:avLst/>
          </a:prstGeom>
          <a:solidFill>
            <a:srgbClr val="72E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/>
            <a:endParaRPr lang="ru-RU" sz="3200" b="1" dirty="0" smtClean="0"/>
          </a:p>
          <a:p>
            <a:pPr lvl="0" algn="ctr" fontAlgn="base"/>
            <a:r>
              <a:rPr lang="ru-RU" sz="3200" b="1" dirty="0" smtClean="0"/>
              <a:t>ЕЖЕДНЕВНЫЙ РЕФЛЕКСИВНЫЙ КРУГ</a:t>
            </a:r>
          </a:p>
          <a:p>
            <a:pPr lvl="0" algn="ctr" fontAlgn="base"/>
            <a:r>
              <a:rPr lang="ru-RU" sz="3200" b="1" dirty="0" smtClean="0"/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1294">
            <a:off x="7757263" y="795341"/>
            <a:ext cx="1209119" cy="11180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1505">
            <a:off x="90779" y="4414053"/>
            <a:ext cx="836327" cy="602456"/>
          </a:xfrm>
          <a:prstGeom prst="rect">
            <a:avLst/>
          </a:prstGeom>
        </p:spPr>
      </p:pic>
      <p:pic>
        <p:nvPicPr>
          <p:cNvPr id="12" name="Рисунок 11" descr="C:\Users\User\Desktop\P90412-104937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40" b="21111"/>
          <a:stretch/>
        </p:blipFill>
        <p:spPr bwMode="auto">
          <a:xfrm>
            <a:off x="469418" y="1307285"/>
            <a:ext cx="4219336" cy="32018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7315">
            <a:off x="181500" y="812368"/>
            <a:ext cx="936119" cy="936798"/>
          </a:xfrm>
          <a:prstGeom prst="rect">
            <a:avLst/>
          </a:prstGeom>
        </p:spPr>
      </p:pic>
      <p:pic>
        <p:nvPicPr>
          <p:cNvPr id="17" name="Рисунок 16" descr="C:\Users\User\Desktop\P90412-104856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754" y="3517478"/>
            <a:ext cx="4230441" cy="32238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9273">
            <a:off x="4423315" y="2938950"/>
            <a:ext cx="882295" cy="78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0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3862</TotalTime>
  <Words>151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281</cp:revision>
  <dcterms:created xsi:type="dcterms:W3CDTF">2016-11-23T14:49:13Z</dcterms:created>
  <dcterms:modified xsi:type="dcterms:W3CDTF">2019-04-19T11:00:49Z</dcterms:modified>
</cp:coreProperties>
</file>